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96" r:id="rId2"/>
    <p:sldId id="259" r:id="rId3"/>
    <p:sldId id="295" r:id="rId4"/>
    <p:sldId id="294" r:id="rId5"/>
    <p:sldId id="297" r:id="rId6"/>
    <p:sldId id="265" r:id="rId7"/>
    <p:sldId id="277" r:id="rId8"/>
    <p:sldId id="261" r:id="rId9"/>
    <p:sldId id="260" r:id="rId10"/>
    <p:sldId id="264" r:id="rId11"/>
    <p:sldId id="283" r:id="rId12"/>
    <p:sldId id="290" r:id="rId13"/>
    <p:sldId id="284" r:id="rId14"/>
    <p:sldId id="285" r:id="rId15"/>
    <p:sldId id="271" r:id="rId16"/>
    <p:sldId id="278" r:id="rId17"/>
    <p:sldId id="275" r:id="rId18"/>
    <p:sldId id="272" r:id="rId19"/>
    <p:sldId id="291" r:id="rId20"/>
    <p:sldId id="286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690" autoAdjust="0"/>
  </p:normalViewPr>
  <p:slideViewPr>
    <p:cSldViewPr>
      <p:cViewPr varScale="1">
        <p:scale>
          <a:sx n="65" d="100"/>
          <a:sy n="65" d="100"/>
        </p:scale>
        <p:origin x="-7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FC5CC-F8A9-443F-8445-B2DC730FA92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A6D2EA-8B95-4E20-A396-D0F12FC2EF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D2EA-8B95-4E20-A396-D0F12FC2EF5E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304800"/>
            <a:ext cx="8183880" cy="4953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УРОК БИОЛОГИИ В 5 КЛАССЕ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Учитель: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Менщикова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С.В.</a:t>
            </a:r>
          </a:p>
          <a:p>
            <a:pPr algn="ctr"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МОУ Школа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с.Катравож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2021-2022 г.г.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 урока: Цветковые или покрытосеменные растения.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Цели  и  задачи урока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:.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Предметные: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-закрепить знания о признаках растений изученных  отделов -водоросли..мхи…папоротники…голосеменные, уметь определять отдел, к которому принадлежит данное растение (знать названия растений), уметь доказывать принадлежность растения к определённому отделу Царства Растений.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-изучить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главные, отличительные признаки цветковых или покрытосеменных растений, на основе чего определить  статус цветковых растений в царстве Растения, уметь отличать их от растений других отделов Царства Растения. 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познакомиться с понятиями и формировать данные понятия: цветок, плод, семена, учиться отличать плод от других органов растений- видоизменённых побегов и видоизменённых корней- луковица, корнеплод, клубень.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-познакомиться с жизненными формами цветковых растений, научиться отличать дерево от кустарника, знать что такое травянистое растение.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-развивать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умение  быстро читать и анализировать текст,  ориентироваться в тексте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-воспитывать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интерес к предмету, науке - биология, усидчивость, внимательность,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коммуникативность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толерантность, любовь к природе, как источнику жизни, умение видеть и отличать красивое.</a:t>
            </a:r>
          </a:p>
          <a:p>
            <a:pPr>
              <a:buNone/>
            </a:pP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цели и задачи: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Личностные;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формировать умение осознанно подходить к учению, понимать свою ответственность за свою деятельность, её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смысл.её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предназначение (для чего я тут?).Вырабатывать у учащихся  стремление достичь успеха через похвалу, отметку, через  мотивацию к действию, через активную деятельность. 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Познавательны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е: умение работать с источником информации -учебником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отыскивать нужную информацию, исследовать её, использовать её при ответе,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логически строить выводы и обобщения, умение находить соответствие статусу растений  его признаки и наоборот, анализировать, обобщать и делать вывод.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Регулятивные: р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азвивать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умение  ставить цель, умение  видеть проблему, находить пути решения проблемы; работать с учебником , отрабатывать умение читать- понятно, сосредоточенно, с пониманием текста; ориентироваться в тексте; умение давать оценку своей деятельности на уроке..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Коммуникативны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е; развивать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умение работать в  группе (паре), прислушиваться к мнению товарища, приходить к общему мнению, отстаивать свою позицию, умение вступать в диалог с учителем.</a:t>
            </a:r>
          </a:p>
        </p:txBody>
      </p:sp>
      <p:pic>
        <p:nvPicPr>
          <p:cNvPr id="4" name="Рисунок 3" descr="C:\Users\Химия\Desktop\у доски.jpg"/>
          <p:cNvPicPr/>
          <p:nvPr/>
        </p:nvPicPr>
        <p:blipFill>
          <a:blip r:embed="rId2" cstate="print"/>
          <a:srcRect l="18926" t="17516"/>
          <a:stretch>
            <a:fillRect/>
          </a:stretch>
        </p:blipFill>
        <p:spPr bwMode="auto">
          <a:xfrm>
            <a:off x="6858000" y="533400"/>
            <a:ext cx="137725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1400" y="533400"/>
            <a:ext cx="5105400" cy="5592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Девиз урока:</a:t>
            </a:r>
          </a:p>
          <a:p>
            <a:pPr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«Исследование  природы трудно, однако приятно, полезно и свято»</a:t>
            </a:r>
          </a:p>
          <a:p>
            <a:pPr algn="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М.В.Ломоносов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днс\AppData\Roaming\Microsoft\Windows\Network Shortcuts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" y="1219200"/>
            <a:ext cx="271409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Этап  урока 1.Орг.момент. Мотивация  на урок.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Природа нам загадывает много загадок. Наша задача- отгадывать их, применяя различные методы и приёмы, открывать для себя что-то новое, интересное, порой не понятное нам.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Мы с вами сегодня- открыватели, исследователи природы.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Наш урок-урок открытия новых знаний.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648200"/>
            <a:ext cx="8183880" cy="1371600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2 этап урока: Повторение и закрепление  полученных знаний.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1.  На слайде  изображены отделы Царства Растений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-Назовите  отделы растений.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-Назовите  признаки отделов растений.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-Какой отдел самый примитивный и самый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высокорганизованный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Почему? Обоснуйте свой выбор.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889248"/>
          </a:xfrm>
        </p:spPr>
        <p:txBody>
          <a:bodyPr/>
          <a:lstStyle/>
          <a:p>
            <a:r>
              <a:rPr lang="ru-RU" dirty="0" smtClean="0"/>
              <a:t>1                               2 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3                                 4</a:t>
            </a:r>
            <a:endParaRPr lang="ru-RU" dirty="0"/>
          </a:p>
        </p:txBody>
      </p:sp>
      <p:pic>
        <p:nvPicPr>
          <p:cNvPr id="4" name="Picture 9" descr="C:\Users\днс\AppData\Roaming\Microsoft\Windows\Network Shortcuts\ламинар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533400"/>
            <a:ext cx="2362200" cy="1775229"/>
          </a:xfrm>
          <a:prstGeom prst="rect">
            <a:avLst/>
          </a:prstGeom>
          <a:noFill/>
        </p:spPr>
      </p:pic>
      <p:pic>
        <p:nvPicPr>
          <p:cNvPr id="5" name="Picture 5" descr="C:\Users\днс\AppData\Roaming\Microsoft\Windows\Network Shortcuts\к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2819400"/>
            <a:ext cx="1929642" cy="1447800"/>
          </a:xfrm>
          <a:prstGeom prst="rect">
            <a:avLst/>
          </a:prstGeom>
          <a:noFill/>
        </p:spPr>
      </p:pic>
      <p:pic>
        <p:nvPicPr>
          <p:cNvPr id="7" name="Picture 2" descr="C:\Users\днс\AppData\Roaming\Microsoft\Windows\Network Shortcuts\па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609600"/>
            <a:ext cx="2514600" cy="1805698"/>
          </a:xfrm>
          <a:prstGeom prst="rect">
            <a:avLst/>
          </a:prstGeom>
          <a:noFill/>
        </p:spPr>
      </p:pic>
      <p:pic>
        <p:nvPicPr>
          <p:cNvPr id="9" name="Picture 6" descr="C:\Users\днс\AppData\Roaming\Microsoft\Windows\Network Shortcuts\пих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2971801"/>
            <a:ext cx="2084525" cy="14149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495800"/>
            <a:ext cx="8183880" cy="16002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Повторение-ЗАДАНИЕ С ЗАГАДКОЙ .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Установить соответствие между названием растения и отделом, к которому принадлежит растение. Загадка: к каким растениям относится ДУБ?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Поставить отметку за выполненное задание.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1. СФАГНУМ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2.ЩИТОВНИК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МУЖСКОЙ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3.КОЧЕДЫЖНИК                                 мхи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4.   ЕЛЬ                                                папоротники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5.  КЕДР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6.  ЛАМИНАРИЯ                             голосеменные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7. ПОРФИРА</a:t>
            </a:r>
          </a:p>
          <a:p>
            <a:pPr>
              <a:buNone/>
            </a:pPr>
            <a:r>
              <a:rPr lang="ru-RU" dirty="0" smtClean="0"/>
              <a:t>  8.ДУБ?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водоросли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971800" y="762000"/>
            <a:ext cx="3124200" cy="990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971800" y="1143000"/>
            <a:ext cx="2819400" cy="1066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429000" y="1981200"/>
            <a:ext cx="22860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905000" y="2362200"/>
            <a:ext cx="37338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133600" y="2667000"/>
            <a:ext cx="34290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429000" y="3200400"/>
            <a:ext cx="28956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2819400" y="3581400"/>
            <a:ext cx="28194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3.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Определить: Кто лишний в данном  списке растений? Подчеркнуть лишнее растение. Ответ обосновать.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981200"/>
            <a:ext cx="8382000" cy="4144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1.Кедр, сосна, лиственница, кипарис. (нет лишнего, все голосеменные растения)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 вариант(усложнённый)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Кедр, сосна, лиственница,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кипарис,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берёза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берёза-цветковое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растение, остальные -голосеменные)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Улотрикс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порфира, хламидомонада,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сфагнум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сфагнум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мох, остальные –водоросли)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3. Орляк, щитовник, кочедыжник,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ламинария.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(ламинария-водоросль, остальные-папоротники)</a:t>
            </a: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Поставить отметку за выполненное задание.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62600"/>
            <a:ext cx="8183880" cy="914400"/>
          </a:xfrm>
        </p:spPr>
        <p:txBody>
          <a:bodyPr>
            <a:normAutofit/>
          </a:bodyPr>
          <a:lstStyle/>
          <a:p>
            <a:r>
              <a:rPr lang="ru-RU" dirty="0" smtClean="0"/>
              <a:t>         ВНИМАНИЕ-ЗАГАДКА 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324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«Разнообразен и прекрасен мир растений:</a:t>
            </a:r>
          </a:p>
          <a:p>
            <a:pPr algn="ctr">
              <a:buNone/>
            </a:pP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Мхи, водоросли, папоротники, плауны,</a:t>
            </a:r>
          </a:p>
          <a:p>
            <a:pPr algn="ctr">
              <a:buNone/>
            </a:pP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И семенные: сосны, пихты, туи, ели,</a:t>
            </a:r>
          </a:p>
          <a:p>
            <a:pPr algn="ctr">
              <a:buNone/>
            </a:pP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Но властелины царства не они!»</a:t>
            </a:r>
          </a:p>
          <a:p>
            <a:pPr algn="ctr">
              <a:buNone/>
            </a:pPr>
            <a:endParaRPr lang="ru-RU" sz="4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Какие растения –властелины царства Растений?</a:t>
            </a: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Эти  растения вы встречаете на каждом шагу:  около дорог, на реке, в горах, поле, лугах, в лесу, у нас они дома -на подоконнике.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Они заметны, они красивы, они маленькие и большие,  они могучие и долгожители!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Чем они нас привлекают? Как вы думаете, кто они?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Назовите их.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Учащиеся определяют , что речь идёт о растениях у которых есть  цветок.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Учащиеся  определяют  тему урока и ставят цель.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57200"/>
            <a:ext cx="8183880" cy="15240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этап урока: изучение нового материала. Открытие новых знаний.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урока: Цветковые растения.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урока: познакомиться с отличительными признаками цветковых растений. Определить их положение-статус ,  роль в природе  и жизни человека.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днс\AppData\Roaming\Microsoft\Windows\Network Shortcuts\img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438400" y="2152650"/>
            <a:ext cx="5050367" cy="3787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Главный  отличительный  признак  цветковых- наличие  особого  органа  размножения – цветка.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днс\AppData\Roaming\Microsoft\Windows\Network Shortcuts\цвет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828801" y="1752601"/>
            <a:ext cx="4800600" cy="360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819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Учитель: Кроме одного главного признака- наличие цветка, у цветковых есть ещё признаки. Наша задача- определить их.</a:t>
            </a:r>
            <a:b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Дети: читают текст, анализируют его и заполняют таблицу в рабочей карточке. Делают вывод (определяют статус)</a:t>
            </a:r>
            <a:b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3. Выяснить какие признаки характерны для цветковых растений. Определить статус (место, положение) цветковых в Царстве Растений.</a:t>
            </a:r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4591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Прочитать текст учебника стр.83-84. Рассмотреть схемы и рисунки. Найти признаки  цветковых растений. Записать признаки в таблицу.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2.Определить статус покрытосеменных растений (их место, положение) в природе , согласно признакам. Записать в таблицу рабочей карточки.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З.Сделать вывод.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4.Поставить отметку за свою деятельность.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60960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ВЫВОДЫ: Я изучил признаки цветковых растений,  я научился  определять  их статус (положение) в Царстве растений по данным признакам.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28600" y="457201"/>
          <a:ext cx="8915400" cy="495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7830"/>
                <a:gridCol w="3417570"/>
              </a:tblGrid>
              <a:tr h="66675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ПРИЗНАКИ  ЦВЕТКОВЫХ РАСТЕНИЙ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СТАТУС (ПОЛОЖЕНИЕ )В ПРИРОДЕ</a:t>
                      </a:r>
                      <a:endParaRPr lang="ru-RU" dirty="0"/>
                    </a:p>
                  </a:txBody>
                  <a:tcPr/>
                </a:tc>
              </a:tr>
              <a:tr h="123825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У них есть: корень, стебель, лист, цветок и плод с  семенами. Плод образуется на месте цветка..Семена находятся внутри плода, покрыты околоплодником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Высокоорганизованный отдел Царства Растений на Земле.</a:t>
                      </a:r>
                      <a:endParaRPr lang="ru-RU" dirty="0"/>
                    </a:p>
                  </a:txBody>
                  <a:tcPr/>
                </a:tc>
              </a:tr>
              <a:tr h="123825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Разнообразные  жизненные формы цветковых: деревья, кустарники, травы.</a:t>
                      </a:r>
                      <a:b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Жизненные формы бывают многолетними, однолетними, двулетними.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Разнообразный (многообразный) отдел Царства Растений на Земле.</a:t>
                      </a:r>
                      <a:endParaRPr lang="ru-RU" dirty="0"/>
                    </a:p>
                  </a:txBody>
                  <a:tcPr/>
                </a:tc>
              </a:tr>
              <a:tr h="180975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Их семена разносит ветер, вода, животные, человек.</a:t>
                      </a:r>
                      <a:b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Они заняли все среды обитания, все природные зоны: тундру, степи, пустыни, смешанные леса, влажные тропические леса</a:t>
                      </a:r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Их  более 250 тыс. видов.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Господствующий отдел Царства растений на Земле.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53000"/>
            <a:ext cx="8183880" cy="990600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Цветковых более </a:t>
            </a:r>
            <a:r>
              <a:rPr lang="ru-RU" sz="2800" dirty="0" err="1" smtClean="0"/>
              <a:t>более</a:t>
            </a:r>
            <a:r>
              <a:rPr lang="ru-RU" sz="2800" dirty="0" smtClean="0"/>
              <a:t> 250 тыс.видов.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ВЫВОДЫ (делают учащиеся)</a:t>
            </a:r>
            <a:endParaRPr lang="ru-RU" dirty="0"/>
          </a:p>
        </p:txBody>
      </p:sp>
      <p:pic>
        <p:nvPicPr>
          <p:cNvPr id="4" name="Picture 2" descr="C:\Users\днс\AppData\Roaming\Microsoft\Windows\Network Shortcuts\img_user_file_545d02e3c0b78_0_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34000" y="1066800"/>
            <a:ext cx="3272102" cy="2454076"/>
          </a:xfrm>
          <a:prstGeom prst="rect">
            <a:avLst/>
          </a:prstGeom>
          <a:noFill/>
        </p:spPr>
      </p:pic>
      <p:pic>
        <p:nvPicPr>
          <p:cNvPr id="5" name="Picture 10" descr="C:\Users\днс\AppData\Roaming\Microsoft\Windows\Network Shortcuts\1620981450_9-p-kubishka-rastenie-foto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5904" y="3886200"/>
            <a:ext cx="1728507" cy="1061295"/>
          </a:xfrm>
          <a:prstGeom prst="rect">
            <a:avLst/>
          </a:prstGeom>
          <a:noFill/>
        </p:spPr>
      </p:pic>
      <p:pic>
        <p:nvPicPr>
          <p:cNvPr id="6" name="Picture 7" descr="C:\Users\днс\AppData\Roaming\Microsoft\Windows\Network Shortcuts\73fc2e41ba78db822fca6b3e09c8ee6c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3917" y="3926079"/>
            <a:ext cx="1627882" cy="1026922"/>
          </a:xfrm>
          <a:prstGeom prst="rect">
            <a:avLst/>
          </a:prstGeom>
          <a:noFill/>
        </p:spPr>
      </p:pic>
      <p:pic>
        <p:nvPicPr>
          <p:cNvPr id="7" name="Picture 8" descr="C:\Users\днс\AppData\Roaming\Microsoft\Windows\Network Shortcuts\img1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3962400"/>
            <a:ext cx="1320800" cy="990600"/>
          </a:xfrm>
          <a:prstGeom prst="rect">
            <a:avLst/>
          </a:prstGeom>
          <a:noFill/>
        </p:spPr>
      </p:pic>
      <p:pic>
        <p:nvPicPr>
          <p:cNvPr id="8" name="Picture 2" descr="C:\Users\днс\AppData\Roaming\Microsoft\Windows\Network Shortcuts\desert-flower-301783_12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33600" y="4038600"/>
            <a:ext cx="1479686" cy="914400"/>
          </a:xfrm>
          <a:prstGeom prst="rect">
            <a:avLst/>
          </a:prstGeom>
          <a:noFill/>
        </p:spPr>
      </p:pic>
      <p:pic>
        <p:nvPicPr>
          <p:cNvPr id="9" name="Picture 5" descr="C:\Users\днс\AppData\Roaming\Microsoft\Windows\Network Shortcuts\16044298997739698135fa1a84bc9448-autumn-landscapes-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" y="4038600"/>
            <a:ext cx="1524000" cy="952500"/>
          </a:xfrm>
          <a:prstGeom prst="rect">
            <a:avLst/>
          </a:prstGeom>
          <a:noFill/>
        </p:spPr>
      </p:pic>
      <p:pic>
        <p:nvPicPr>
          <p:cNvPr id="10" name="Picture 3" descr="C:\Users\днс\AppData\Roaming\Microsoft\Windows\Network Shortcuts\c6f4581a849a126e51372a6b74e51208f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90600" y="1043477"/>
            <a:ext cx="3276600" cy="2461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981200"/>
            <a:ext cx="8534400" cy="1676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(ЗАГАДКА  ПРИРОДЫ в ЧУДО – КОРЗИНЕ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(на развитие понимания  и  начало формирования понятия -  цветок и плод)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Учитель: Плоды цветковых- это результат развития цветка.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:получают плоды(муляжи): яблоко, ягода, тыквина, лимон, костянка, луковица, клубень, корнеплод моркови., рассматривают их, любуются плодами, обмениваются мнениями и высказывают своё мнение-плод или не плод. Ответ обосновывается.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отмечает, что луковица, клубень, корнеплод моркови это –не плоды.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отмечает правильные выводы учащихся. Отмечает отличившихся.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pic>
        <p:nvPicPr>
          <p:cNvPr id="5122" name="Picture 2" descr="C:\Users\днс\AppData\Roaming\Microsoft\Windows\Network Shortcuts\kisspng-food-gift-baskets-fruit-clip-art-basket-5abcb2b71c1657.11149968152231595911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81400" y="3657600"/>
            <a:ext cx="2362200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305800" cy="24384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ОТГАДКА (учитель дополняет ответ учащихся, т.к дети не знают понятие -видоизменённый побег)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Клубень картофеля- не плод! Это - видоизменённый побег! Плод-ягода!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Луковица- не плод  у лука! Это - видоизменённый побег! Плод лука- трёхгранная коробочка с семенами-чернушками.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Плод у моркови - семянка. Корнеплод-это видоизменённый корень!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днс\AppData\Roaming\Microsoft\Windows\Network Shortcuts\cvetokkartofelya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" y="2362200"/>
            <a:ext cx="1447800" cy="1871798"/>
          </a:xfrm>
          <a:prstGeom prst="rect">
            <a:avLst/>
          </a:prstGeom>
          <a:noFill/>
        </p:spPr>
      </p:pic>
      <p:pic>
        <p:nvPicPr>
          <p:cNvPr id="6147" name="Picture 3" descr="C:\Users\днс\AppData\Roaming\Microsoft\Windows\Network Shortcuts\images_cms-image-0000432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4228" y="2438400"/>
            <a:ext cx="2293792" cy="1752600"/>
          </a:xfrm>
          <a:prstGeom prst="rect">
            <a:avLst/>
          </a:prstGeom>
          <a:noFill/>
        </p:spPr>
      </p:pic>
      <p:pic>
        <p:nvPicPr>
          <p:cNvPr id="6148" name="Picture 4" descr="C:\Users\днс\AppData\Roaming\Microsoft\Windows\Network Shortcuts\img2 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4343400"/>
            <a:ext cx="1981200" cy="1485900"/>
          </a:xfrm>
          <a:prstGeom prst="rect">
            <a:avLst/>
          </a:prstGeom>
          <a:noFill/>
        </p:spPr>
      </p:pic>
      <p:pic>
        <p:nvPicPr>
          <p:cNvPr id="6149" name="Picture 5" descr="C:\Users\днс\AppData\Roaming\Microsoft\Windows\Network Shortcuts\5d0eb9eb6947691b018a865aed6c0255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3048000"/>
            <a:ext cx="2124456" cy="2663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198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Завершение урока (учитель)</a:t>
            </a:r>
          </a:p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«Надо любить всё: зверей, птиц, растения, в этом- красота  жизни!»</a:t>
            </a:r>
          </a:p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                           А.Куприн</a:t>
            </a:r>
          </a:p>
          <a:p>
            <a:pPr algn="ctr"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Любите и берегите природу-источник жизни! </a:t>
            </a:r>
          </a:p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Любите и берегите растения, ведь они для нас: пища, лекарство, ткани, кислород, мебель, красота…..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днс\AppData\Roaming\Microsoft\Windows\Network Shortcuts\butterfly-color-beautiful-spotted-grass-1086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057400"/>
            <a:ext cx="2819400" cy="1762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</a:t>
            </a:r>
            <a:endParaRPr lang="ru-RU" dirty="0"/>
          </a:p>
        </p:txBody>
      </p:sp>
      <p:pic>
        <p:nvPicPr>
          <p:cNvPr id="8194" name="Picture 2" descr="C:\Users\днс\AppData\Roaming\Microsoft\Windows\Network Shortcuts\0_1b1188_418c9547_ori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514600"/>
            <a:ext cx="1829886" cy="2054962"/>
          </a:xfrm>
          <a:prstGeom prst="rect">
            <a:avLst/>
          </a:prstGeom>
          <a:noFill/>
        </p:spPr>
      </p:pic>
      <p:pic>
        <p:nvPicPr>
          <p:cNvPr id="8195" name="Picture 3" descr="C:\Users\днс\AppData\Roaming\Microsoft\Windows\Network Shortcuts\8871d58b41ab1d4a54d567c63dc1a3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81000"/>
            <a:ext cx="2511637" cy="1676400"/>
          </a:xfrm>
          <a:prstGeom prst="rect">
            <a:avLst/>
          </a:prstGeom>
          <a:noFill/>
        </p:spPr>
      </p:pic>
      <p:pic>
        <p:nvPicPr>
          <p:cNvPr id="8196" name="Picture 4" descr="C:\Users\днс\AppData\Roaming\Microsoft\Windows\Network Shortcuts\cotton-3760799_1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2667000"/>
            <a:ext cx="2628140" cy="1751409"/>
          </a:xfrm>
          <a:prstGeom prst="rect">
            <a:avLst/>
          </a:prstGeom>
          <a:noFill/>
        </p:spPr>
      </p:pic>
      <p:pic>
        <p:nvPicPr>
          <p:cNvPr id="8197" name="Picture 5" descr="C:\Users\днс\AppData\Roaming\Microsoft\Windows\Network Shortcuts\podsolnuh_0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4953000"/>
            <a:ext cx="2209800" cy="1472625"/>
          </a:xfrm>
          <a:prstGeom prst="rect">
            <a:avLst/>
          </a:prstGeom>
          <a:noFill/>
        </p:spPr>
      </p:pic>
      <p:pic>
        <p:nvPicPr>
          <p:cNvPr id="8198" name="Picture 6" descr="C:\Users\днс\AppData\Roaming\Microsoft\Windows\Network Shortcuts\idmPIuUOi0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457200"/>
            <a:ext cx="2621280" cy="1638300"/>
          </a:xfrm>
          <a:prstGeom prst="rect">
            <a:avLst/>
          </a:prstGeom>
          <a:noFill/>
        </p:spPr>
      </p:pic>
      <p:pic>
        <p:nvPicPr>
          <p:cNvPr id="8200" name="Picture 8" descr="C:\Users\днс\AppData\Roaming\Microsoft\Windows\Network Shortcuts\1635272835_6-mykaleidoscope-ru-p-krupnie-rozi-tsveti-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2667000"/>
            <a:ext cx="2857761" cy="1905000"/>
          </a:xfrm>
          <a:prstGeom prst="rect">
            <a:avLst/>
          </a:prstGeom>
          <a:noFill/>
        </p:spPr>
      </p:pic>
      <p:pic>
        <p:nvPicPr>
          <p:cNvPr id="8201" name="Picture 9" descr="C:\Users\днс\AppData\Roaming\Microsoft\Windows\Network Shortcuts\берёз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4800600"/>
            <a:ext cx="2590800" cy="1720723"/>
          </a:xfrm>
          <a:prstGeom prst="rect">
            <a:avLst/>
          </a:prstGeom>
          <a:noFill/>
        </p:spPr>
      </p:pic>
      <p:pic>
        <p:nvPicPr>
          <p:cNvPr id="8202" name="Picture 10" descr="C:\Users\днс\AppData\Roaming\Microsoft\Windows\Network Shortcuts\5e708bd9bcd0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" y="5029200"/>
            <a:ext cx="2133600" cy="1428750"/>
          </a:xfrm>
          <a:prstGeom prst="rect">
            <a:avLst/>
          </a:prstGeom>
          <a:noFill/>
        </p:spPr>
      </p:pic>
      <p:pic>
        <p:nvPicPr>
          <p:cNvPr id="8203" name="Picture 11" descr="C:\Users\днс\AppData\Roaming\Microsoft\Windows\Network Shortcuts\546545475676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48400" y="533400"/>
            <a:ext cx="2514600" cy="1571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ЦАРСТВО  РАСТЕНИЙ</a:t>
            </a:r>
            <a:b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9200"/>
            <a:ext cx="8839200" cy="37338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ОТДЕЛЫ:</a:t>
            </a:r>
          </a:p>
          <a:p>
            <a:pPr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Водоросли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(примитивные. Есть тело-таллом)-100 тыс.видов</a:t>
            </a:r>
          </a:p>
          <a:p>
            <a:pPr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Мхи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(стебель, листья, ризоиды)- 10 тыс.видов</a:t>
            </a:r>
          </a:p>
          <a:p>
            <a:pPr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Папоротники 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(есть стебель, листья, корень, но нет цветка)-700 видов</a:t>
            </a:r>
          </a:p>
          <a:p>
            <a:pPr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Голосеменные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(наличие шишки, семена голые, открытые),   651 вид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Покрытосеменные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(наличие цветка и плодов,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высокорганизованные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)- более 250 тыс.видов.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30352"/>
            <a:ext cx="8686800" cy="4187952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1.П.18 . Стр.83-87.Прочитать.</a:t>
            </a:r>
          </a:p>
          <a:p>
            <a:pPr algn="just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2.Индив. задание-карточка:</a:t>
            </a:r>
          </a:p>
          <a:p>
            <a:pPr algn="just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описать цветковое растение , определить его статус (зерновая культура, масличная культура ,	плодово-ягодная		культура). Написать о значении этого растения для человека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(Растение из списка следующего слайда индивидуально каждому  учащемуся)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51248"/>
          </a:xfrm>
        </p:spPr>
        <p:txBody>
          <a:bodyPr numCol="2"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КАРТОЧКА-ЗАДАНИЕ</a:t>
            </a:r>
          </a:p>
          <a:p>
            <a:r>
              <a:rPr lang="ru-RU" dirty="0" smtClean="0"/>
              <a:t>Пшеница</a:t>
            </a:r>
          </a:p>
          <a:p>
            <a:r>
              <a:rPr lang="ru-RU" dirty="0" smtClean="0"/>
              <a:t>Рис</a:t>
            </a:r>
          </a:p>
          <a:p>
            <a:r>
              <a:rPr lang="ru-RU" dirty="0" smtClean="0"/>
              <a:t>Подсолнечник</a:t>
            </a:r>
          </a:p>
          <a:p>
            <a:r>
              <a:rPr lang="ru-RU" dirty="0" smtClean="0"/>
              <a:t>Лён</a:t>
            </a:r>
          </a:p>
          <a:p>
            <a:r>
              <a:rPr lang="ru-RU" dirty="0" smtClean="0"/>
              <a:t>Хлопчатник</a:t>
            </a:r>
          </a:p>
          <a:p>
            <a:r>
              <a:rPr lang="ru-RU" dirty="0" smtClean="0"/>
              <a:t>Дуб</a:t>
            </a:r>
          </a:p>
          <a:p>
            <a:r>
              <a:rPr lang="ru-RU" dirty="0" smtClean="0"/>
              <a:t>Осина</a:t>
            </a:r>
          </a:p>
          <a:p>
            <a:r>
              <a:rPr lang="ru-RU" dirty="0" smtClean="0"/>
              <a:t>Ромашка</a:t>
            </a:r>
          </a:p>
          <a:p>
            <a:r>
              <a:rPr lang="ru-RU" dirty="0" smtClean="0"/>
              <a:t>Нарциссы</a:t>
            </a:r>
          </a:p>
          <a:p>
            <a:r>
              <a:rPr lang="ru-RU" dirty="0" smtClean="0"/>
              <a:t>Тюльпан</a:t>
            </a:r>
          </a:p>
          <a:p>
            <a:r>
              <a:rPr lang="ru-RU" dirty="0" smtClean="0"/>
              <a:t>Шиповник</a:t>
            </a:r>
          </a:p>
          <a:p>
            <a:r>
              <a:rPr lang="ru-RU" dirty="0" smtClean="0"/>
              <a:t>Брусника</a:t>
            </a:r>
          </a:p>
          <a:p>
            <a:r>
              <a:rPr lang="ru-RU" dirty="0" smtClean="0"/>
              <a:t>Морошка</a:t>
            </a:r>
          </a:p>
          <a:p>
            <a:r>
              <a:rPr lang="ru-RU" dirty="0" smtClean="0"/>
              <a:t>Карликовая берёзка</a:t>
            </a:r>
          </a:p>
          <a:p>
            <a:r>
              <a:rPr lang="ru-RU" dirty="0" smtClean="0"/>
              <a:t>Черника</a:t>
            </a:r>
          </a:p>
          <a:p>
            <a:r>
              <a:rPr lang="ru-RU" dirty="0" smtClean="0"/>
              <a:t>Голубика</a:t>
            </a:r>
          </a:p>
          <a:p>
            <a:r>
              <a:rPr lang="ru-RU" dirty="0" smtClean="0"/>
              <a:t>Берёза</a:t>
            </a:r>
          </a:p>
          <a:p>
            <a:r>
              <a:rPr lang="ru-RU" dirty="0" smtClean="0"/>
              <a:t>Лиственница</a:t>
            </a:r>
          </a:p>
          <a:p>
            <a:r>
              <a:rPr lang="ru-RU" dirty="0" smtClean="0"/>
              <a:t>Ясень</a:t>
            </a:r>
          </a:p>
          <a:p>
            <a:r>
              <a:rPr lang="ru-RU" dirty="0" smtClean="0"/>
              <a:t>Ряска</a:t>
            </a:r>
          </a:p>
          <a:p>
            <a:r>
              <a:rPr lang="ru-RU" dirty="0" smtClean="0"/>
              <a:t>Кубышка жёлтая</a:t>
            </a:r>
          </a:p>
          <a:p>
            <a:r>
              <a:rPr lang="ru-RU" dirty="0" smtClean="0"/>
              <a:t>Лотос</a:t>
            </a:r>
          </a:p>
          <a:p>
            <a:r>
              <a:rPr lang="ru-RU" dirty="0" smtClean="0"/>
              <a:t>Боярышник</a:t>
            </a:r>
          </a:p>
          <a:p>
            <a:r>
              <a:rPr lang="ru-RU" dirty="0" smtClean="0"/>
              <a:t>Таволга</a:t>
            </a:r>
          </a:p>
          <a:p>
            <a:r>
              <a:rPr lang="ru-RU" dirty="0" smtClean="0"/>
              <a:t>Ковыль</a:t>
            </a:r>
          </a:p>
          <a:p>
            <a:r>
              <a:rPr lang="ru-RU" dirty="0" smtClean="0"/>
              <a:t>Подорожник</a:t>
            </a:r>
          </a:p>
          <a:p>
            <a:r>
              <a:rPr lang="ru-RU" dirty="0" smtClean="0"/>
              <a:t>Капуста</a:t>
            </a:r>
          </a:p>
          <a:p>
            <a:r>
              <a:rPr lang="ru-RU" dirty="0" smtClean="0"/>
              <a:t>огурец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800599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ru-RU" sz="4800" dirty="0" smtClean="0"/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РЕФЛЕКСИЯ.</a:t>
            </a:r>
          </a:p>
          <a:p>
            <a:pPr algn="ctr">
              <a:buNone/>
            </a:pPr>
            <a:r>
              <a:rPr lang="ru-RU" sz="4800" dirty="0" smtClean="0"/>
              <a:t>Что узнал?</a:t>
            </a:r>
          </a:p>
          <a:p>
            <a:pPr algn="ctr">
              <a:buNone/>
            </a:pPr>
            <a:r>
              <a:rPr lang="ru-RU" sz="4800" dirty="0" smtClean="0"/>
              <a:t>Что открыл?</a:t>
            </a:r>
          </a:p>
          <a:p>
            <a:pPr algn="ctr">
              <a:buNone/>
            </a:pPr>
            <a:r>
              <a:rPr lang="ru-RU" sz="4800" dirty="0" smtClean="0"/>
              <a:t>Что понял?</a:t>
            </a:r>
          </a:p>
          <a:p>
            <a:pPr algn="ctr">
              <a:buNone/>
            </a:pPr>
            <a:r>
              <a:rPr lang="ru-RU" sz="4800" dirty="0" smtClean="0"/>
              <a:t>Что могу доказать?</a:t>
            </a:r>
          </a:p>
          <a:p>
            <a:pPr algn="ctr">
              <a:buNone/>
            </a:pPr>
            <a:r>
              <a:rPr lang="ru-RU" sz="4800" dirty="0" smtClean="0"/>
              <a:t>Что понравилось?</a:t>
            </a:r>
            <a:endParaRPr lang="ru-RU" sz="4800" dirty="0"/>
          </a:p>
        </p:txBody>
      </p:sp>
      <p:pic>
        <p:nvPicPr>
          <p:cNvPr id="4" name="Picture 3" descr="C:\Users\днс\AppData\Roaming\Microsoft\Windows\Network Shortcuts\i (3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81000"/>
            <a:ext cx="1086803" cy="1066800"/>
          </a:xfrm>
          <a:prstGeom prst="rect">
            <a:avLst/>
          </a:prstGeom>
          <a:noFill/>
        </p:spPr>
      </p:pic>
      <p:pic>
        <p:nvPicPr>
          <p:cNvPr id="5" name="Picture 2" descr="C:\Users\днс\AppData\Roaming\Microsoft\Windows\Network Shortcuts\kisspng-emoticon-smiley-emoji-clip-art-5ada4b68095503.49651973152425559203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381000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УРОК</a:t>
            </a:r>
          </a:p>
          <a:p>
            <a:pPr algn="ctr">
              <a:buNone/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ОКОНЧЕН!</a:t>
            </a:r>
          </a:p>
          <a:p>
            <a:pPr algn="ctr">
              <a:buNone/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ВСЕМ  СПАСИБО</a:t>
            </a:r>
          </a:p>
          <a:p>
            <a:pPr algn="ctr">
              <a:buNone/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ЗА  ВНИМАНИЕ!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875</TotalTime>
  <Words>1116</Words>
  <Application>Microsoft Office PowerPoint</Application>
  <PresentationFormat>Экран (4:3)</PresentationFormat>
  <Paragraphs>149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Аспект</vt:lpstr>
      <vt:lpstr>Слайд 1</vt:lpstr>
      <vt:lpstr>Слайд 2</vt:lpstr>
      <vt:lpstr>Этап  урока 1.Орг.момент. Мотивация  на урок.</vt:lpstr>
      <vt:lpstr>      2 этап урока: Повторение и закрепление  полученных знаний. Задание 1.  На слайде  изображены отделы Царства Растений -Назовите  отделы растений. -Назовите  признаки отделов растений. -Какой отдел самый примитивный и самый высокорганизованный. Почему? Обоснуйте свой выбор.</vt:lpstr>
      <vt:lpstr> Повторение-ЗАДАНИЕ С ЗАГАДКОЙ . Установить соответствие между названием растения и отделом, к которому принадлежит растение. Загадка: к каким растениям относится ДУБ? Поставить отметку за выполненное задание.</vt:lpstr>
      <vt:lpstr>Задание 3. Определить: Кто лишний в данном  списке растений? Подчеркнуть лишнее растение. Ответ обосновать.</vt:lpstr>
      <vt:lpstr>         ВНИМАНИЕ-ЗАГАДКА ?</vt:lpstr>
      <vt:lpstr>3 этап урока: изучение нового материала. Открытие новых знаний. Тема урока: Цветковые растения. Цель урока: познакомиться с отличительными признаками цветковых растений. Определить их положение-статус ,  роль в природе  и жизни человека.</vt:lpstr>
      <vt:lpstr> Главный  отличительный  признак  цветковых- наличие  особого  органа  размножения – цветка. </vt:lpstr>
      <vt:lpstr>  Учитель: Кроме одного главного признака- наличие цветка, у цветковых есть ещё признаки. Наша задача- определить их. Дети: читают текст, анализируют его и заполняют таблицу в рабочей карточке. Делают вывод (определяют статус) Задание 3. Выяснить какие признаки характерны для цветковых растений. Определить статус (место, положение) цветковых в Царстве Растений.</vt:lpstr>
      <vt:lpstr>ВЫВОДЫ: Я изучил признаки цветковых растений,  я научился  определять  их статус (положение) в Царстве растений по данным признакам.</vt:lpstr>
      <vt:lpstr>Цветковых более более 250 тыс.видов. ВЫВОДЫ (делают учащиеся)</vt:lpstr>
      <vt:lpstr>  (ЗАГАДКА  ПРИРОДЫ в ЧУДО – КОРЗИНЕ (на развитие понимания  и  начало формирования понятия -  цветок и плод)  Учитель: Плоды цветковых- это результат развития цветка.  Дети :получают плоды(муляжи): яблоко, ягода, тыквина, лимон, костянка, луковица, клубень, корнеплод моркови., рассматривают их, любуются плодами, обмениваются мнениями и высказывают своё мнение-плод или не плод. Ответ обосновывается. Учитель отмечает, что луковица, клубень, корнеплод моркови это –не плоды.  Учитель отмечает правильные выводы учащихся. Отмечает отличившихся. </vt:lpstr>
      <vt:lpstr>  ОТГАДКА (учитель дополняет ответ учащихся, т.к дети не знают понятие -видоизменённый побег) Клубень картофеля- не плод! Это - видоизменённый побег! Плод-ягода! Луковица- не плод  у лука! Это - видоизменённый побег! Плод лука- трёхгранная коробочка с семенами-чернушками. Плод у моркови - семянка. Корнеплод-это видоизменённый корень! </vt:lpstr>
      <vt:lpstr>Слайд 15</vt:lpstr>
      <vt:lpstr>    </vt:lpstr>
      <vt:lpstr>        ЦАРСТВО  РАСТЕНИЙ </vt:lpstr>
      <vt:lpstr>Домашнее задание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днс</dc:creator>
  <cp:lastModifiedBy>днс</cp:lastModifiedBy>
  <cp:revision>18</cp:revision>
  <dcterms:created xsi:type="dcterms:W3CDTF">2022-01-16T11:45:54Z</dcterms:created>
  <dcterms:modified xsi:type="dcterms:W3CDTF">2022-01-22T09:56:45Z</dcterms:modified>
</cp:coreProperties>
</file>