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31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41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noProof="0" smtClean="0"/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93E87BC-9243-4689-8346-F791489EC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5B602A9A-DF24-4550-BA24-0CEE759264C3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1CA368F1-8F42-4516-B54A-C4F1475B5C90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789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0E16448A-2CE0-4502-9A72-38C153BD2192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993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4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5DFCE27D-EB32-421A-89A0-8C63759EB8A7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9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56240444-B5E7-4CA8-880E-62AF8E7A0DE6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40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5B867DED-989F-4B36-8467-C0D00CA14E5D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60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3C704F48-DFC2-4CB2-A232-50670087AE77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81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8D70225B-A1B7-4642-8C13-488B5440382F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01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D09828BB-C39A-4FFB-8FD5-87638CDF3D84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222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37ED4D29-52CA-4AA8-ACFF-151B1BC1093E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AB0221E5-F9A7-418C-ACC9-3E9790EA4771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35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63C313B7-313D-4B6C-92CC-A432A61EBB68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56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FC8B8292-483D-46B0-B00F-A8986B75C81F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765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B9E0D18E-1517-4E66-9604-4DFAE8F32CF1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296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ABF62934-C114-4AD8-8202-A5F39E0257C9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17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AC729DDD-7ABE-476E-8273-3E59DCF7B4B8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37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fld id="{3AC74E81-5637-470A-A4B4-25EF9FFEE405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584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677" cy="6858000"/>
          </a:xfrm>
        </p:grpSpPr>
        <p:pic>
          <p:nvPicPr>
            <p:cNvPr id="5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 descr="HDRibbonTitle-UniformTrim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8"/>
            <a:stretch>
              <a:fillRect/>
            </a:stretch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4"/>
          <p:cNvCxnSpPr/>
          <p:nvPr/>
        </p:nvCxnSpPr>
        <p:spPr>
          <a:xfrm>
            <a:off x="2019300" y="3471863"/>
            <a:ext cx="511333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838" y="5054600"/>
            <a:ext cx="6731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2463" y="5054600"/>
            <a:ext cx="40640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725" y="5054600"/>
            <a:ext cx="4143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3DD11-4238-4E36-90BD-BFD923A658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2457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14C6E-8698-4D70-B5FF-BC99F3E66D73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E97CD-56F7-4FC4-9938-0A4C9D2702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0422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277938" y="41402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01FCD9-B52A-4EBE-A8E8-D4A454590A49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0643-A793-41B3-82BD-2EC3B204E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3579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49313" y="9048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7200">
                <a:solidFill>
                  <a:schemeClr val="tx1"/>
                </a:solidFill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7634288" y="2827338"/>
            <a:ext cx="4572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7200">
                <a:solidFill>
                  <a:schemeClr val="tx1"/>
                </a:solidFill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277938" y="41402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B9B6FB-EC11-43E2-8293-A805B19BFE0A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C752C-EB55-491D-807C-1C063B4A89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7901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239E9-3595-45A8-A73C-E1FAAA5C580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308C-F92F-4A05-AD70-8B60180778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6873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77888" y="896938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8000">
                <a:solidFill>
                  <a:schemeClr val="tx1"/>
                </a:solidFill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7650163" y="2608263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8000">
                <a:solidFill>
                  <a:schemeClr val="tx1"/>
                </a:solidFill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277938" y="342900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7BAC69-65C6-4E94-A1A7-CAEEB4AC2AD1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A0CE6-902E-4D09-9EB5-DA817A6014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5564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277938" y="3429000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58220B-E66D-4666-B86F-0C05526DBF08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E45D5-812F-4AE6-9BDD-F873C6C4EE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694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277938" y="2354263"/>
            <a:ext cx="660717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2469A-FFFF-4DE3-8CBD-1DB9EF9D4E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403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62452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F151E-151C-41CA-9631-D97E44025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791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D1A75-1344-4346-AB05-EFEF0668DB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2282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0"/>
          <p:cNvCxnSpPr/>
          <p:nvPr/>
        </p:nvCxnSpPr>
        <p:spPr>
          <a:xfrm>
            <a:off x="1277938" y="35988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19441-2F0D-421F-AE36-72BFF6890B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2404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277938" y="2355850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EAF05-4A2F-4278-89E5-96E87666E4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0296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40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9E35C-3153-408C-BD48-8F53B865B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366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277938" y="2354263"/>
            <a:ext cx="6596062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304D2-B830-4F3E-B66A-17820976C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1048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D83FE-CB5E-432D-B7E4-3BD4EA75D5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7453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277938" y="2913063"/>
            <a:ext cx="23336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67DA4-528A-4134-A0DB-6D9CC590FF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051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E2BC8-337B-46BD-BEFA-367EC064E5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529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0"/>
            <a:ext cx="9151938" cy="6858000"/>
            <a:chOff x="0" y="0"/>
            <a:chExt cx="9152467" cy="6858000"/>
          </a:xfrm>
        </p:grpSpPr>
        <p:pic>
          <p:nvPicPr>
            <p:cNvPr id="1032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14240"/>
            <a:stretch>
              <a:fillRect/>
            </a:stretch>
          </p:blipFill>
          <p:spPr bwMode="auto">
            <a:xfrm>
              <a:off x="0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10" descr="HDRibbonContent-UniformTrim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14240"/>
            <a:stretch>
              <a:fillRect/>
            </a:stretch>
          </p:blipFill>
          <p:spPr bwMode="auto">
            <a:xfrm>
              <a:off x="8466667" y="3128434"/>
              <a:ext cx="685800" cy="60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176338" y="915988"/>
            <a:ext cx="679926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338" y="2490788"/>
            <a:ext cx="679926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350" y="5961063"/>
            <a:ext cx="11493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 b="0" i="0" dirty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4517B3D-30CB-4119-8DF3-B563C7C7D5ED}" type="datetimeFigureOut">
              <a:rPr lang="en-US"/>
              <a:pPr>
                <a:defRPr/>
              </a:pPr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338" y="5961063"/>
            <a:ext cx="5105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 b="0" i="0" dirty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313" y="5961063"/>
            <a:ext cx="39528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000" b="0" i="0" smtClean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294CDDA-29A4-4CED-97E6-9E2CE60299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64" r:id="rId10"/>
    <p:sldLayoutId id="2147483775" r:id="rId11"/>
    <p:sldLayoutId id="2147483776" r:id="rId12"/>
    <p:sldLayoutId id="2147483765" r:id="rId13"/>
    <p:sldLayoutId id="2147483777" r:id="rId14"/>
    <p:sldLayoutId id="2147483778" r:id="rId15"/>
    <p:sldLayoutId id="2147483779" r:id="rId16"/>
    <p:sldLayoutId id="2147483780" r:id="rId17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anose="02020404030301010803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 pitchFamily="34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611188" y="620713"/>
            <a:ext cx="82296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  <a:t/>
            </a:r>
            <a:b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</a:br>
            <a: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  <a:t/>
            </a:r>
            <a:b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</a:br>
            <a: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  <a:t/>
            </a:r>
            <a:br>
              <a:rPr lang="ru-RU" altLang="ru-RU" sz="4800">
                <a:solidFill>
                  <a:srgbClr val="000000"/>
                </a:solidFill>
                <a:ea typeface="Microsoft YaHei" panose="020B0503020204020204" pitchFamily="34" charset="-122"/>
              </a:rPr>
            </a:br>
            <a: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кукла</a:t>
            </a:r>
            <a:b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8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/>
        </p:nvSpPr>
        <p:spPr bwMode="auto">
          <a:xfrm>
            <a:off x="8429625" y="5857875"/>
            <a:ext cx="257175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8436" name="AutoShape 6" descr="Picture background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1843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268413"/>
            <a:ext cx="6805612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дома</a:t>
            </a: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5076825" y="1600200"/>
            <a:ext cx="3608388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  <a:buClr>
                <a:srgbClr val="FFFFFF"/>
              </a:buClr>
            </a:pPr>
            <a:r>
              <a:rPr lang="ru-RU" altLang="ru-RU" sz="4000">
                <a:solidFill>
                  <a:srgbClr val="7030A0"/>
                </a:solidFill>
                <a:ea typeface="Microsoft YaHei" panose="020B0503020204020204" pitchFamily="34" charset="-122"/>
              </a:rPr>
              <a:t>День и ночь</a:t>
            </a: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>
                <a:solidFill>
                  <a:srgbClr val="7030A0"/>
                </a:solidFill>
                <a:ea typeface="Microsoft YaHei" panose="020B0503020204020204" pitchFamily="34" charset="-122"/>
              </a:rPr>
              <a:t>(день оберегает день, чтобы не прошел зря, ночь следит, чтобы все угомонились и легли спать)</a:t>
            </a:r>
          </a:p>
        </p:txBody>
      </p:sp>
      <p:pic>
        <p:nvPicPr>
          <p:cNvPr id="36868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00213"/>
            <a:ext cx="441166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Кукла для матери и ребенка</a:t>
            </a: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4786313" y="1600200"/>
            <a:ext cx="3898900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900"/>
              </a:spcBef>
              <a:buClrTx/>
              <a:buFontTx/>
              <a:buNone/>
            </a:pPr>
            <a:r>
              <a:rPr lang="ru-RU" altLang="ru-RU" sz="3600">
                <a:solidFill>
                  <a:srgbClr val="C00000"/>
                </a:solidFill>
                <a:ea typeface="Microsoft YaHei" panose="020B0503020204020204" pitchFamily="34" charset="-122"/>
              </a:rPr>
              <a:t>Вепсская кукла</a:t>
            </a:r>
          </a:p>
          <a:p>
            <a:pPr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>
                <a:solidFill>
                  <a:srgbClr val="C00000"/>
                </a:solidFill>
                <a:ea typeface="Microsoft YaHei" panose="020B0503020204020204" pitchFamily="34" charset="-122"/>
              </a:rPr>
              <a:t>(охраняет малыша от порчи)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071813"/>
            <a:ext cx="3500438" cy="292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17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75" y="1615628"/>
            <a:ext cx="3700688" cy="303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Box 2"/>
          <p:cNvSpPr txBox="1">
            <a:spLocks noChangeArrowheads="1"/>
          </p:cNvSpPr>
          <p:nvPr/>
        </p:nvSpPr>
        <p:spPr bwMode="auto">
          <a:xfrm>
            <a:off x="1347975" y="4869160"/>
            <a:ext cx="28082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900"/>
              </a:spcBef>
              <a:buClrTx/>
            </a:pPr>
            <a:r>
              <a:rPr lang="ru-RU" altLang="en-US" sz="3600" dirty="0" err="1">
                <a:solidFill>
                  <a:srgbClr val="C00000"/>
                </a:solidFill>
                <a:ea typeface="Microsoft YaHei" panose="020B0503020204020204" pitchFamily="34" charset="-122"/>
              </a:rPr>
              <a:t>Ведучка</a:t>
            </a:r>
            <a:endParaRPr lang="ru-RU" altLang="en-US" sz="3600" dirty="0">
              <a:solidFill>
                <a:srgbClr val="C00000"/>
              </a:solidFill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молодоженов</a:t>
            </a: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5214938" y="1857375"/>
            <a:ext cx="3429000" cy="427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FF0000"/>
                </a:solidFill>
                <a:ea typeface="Microsoft YaHei" panose="020B0503020204020204" pitchFamily="34" charset="-122"/>
              </a:rPr>
              <a:t>Неразлучники</a:t>
            </a: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>
                <a:solidFill>
                  <a:srgbClr val="10253F"/>
                </a:solidFill>
                <a:ea typeface="Microsoft YaHei" panose="020B0503020204020204" pitchFamily="34" charset="-122"/>
              </a:rPr>
              <a:t>(мощная защита против злых сил, оберег на благополучие всего семейства)</a:t>
            </a:r>
          </a:p>
        </p:txBody>
      </p:sp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357313"/>
            <a:ext cx="4276725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молодоженов</a:t>
            </a: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857250" y="1857375"/>
            <a:ext cx="3357563" cy="427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000"/>
              </a:spcBef>
              <a:buClrTx/>
              <a:buFontTx/>
              <a:buNone/>
            </a:pPr>
            <a:r>
              <a:rPr lang="ru-RU" altLang="ru-RU" sz="4000">
                <a:solidFill>
                  <a:srgbClr val="FF0000"/>
                </a:solidFill>
                <a:ea typeface="Microsoft YaHei" panose="020B0503020204020204" pitchFamily="34" charset="-122"/>
              </a:rPr>
              <a:t>Мировое дерево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FF0000"/>
                </a:solidFill>
                <a:ea typeface="Microsoft YaHei" panose="020B0503020204020204" pitchFamily="34" charset="-122"/>
              </a:rPr>
              <a:t>(залог семейного благополучия)</a:t>
            </a:r>
          </a:p>
        </p:txBody>
      </p:sp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714500"/>
            <a:ext cx="3857625" cy="414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            </a:t>
            </a: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1835150" y="476250"/>
            <a:ext cx="61214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100"/>
              </a:spcBef>
              <a:buClrTx/>
              <a:buFontTx/>
              <a:buNone/>
            </a:pPr>
            <a:r>
              <a:rPr lang="ru-RU" altLang="ru-RU" sz="4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Обрядовые куклы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284663" y="1557338"/>
            <a:ext cx="424815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Богата земля русская обрядами.</a:t>
            </a:r>
          </a:p>
          <a:p>
            <a:pPr algn="ctr"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Обрядовых кукол почитали и ставили в избе, в красный угол. Они имели ритуальное назначение. А для того, чтобы в доме сытно и богато было, хозяйка дома делала куклу </a:t>
            </a:r>
            <a:r>
              <a:rPr lang="ru-RU" altLang="ru-RU" sz="20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зерновушку,</a:t>
            </a: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 </a:t>
            </a:r>
            <a:r>
              <a:rPr lang="ru-RU" altLang="ru-RU" sz="20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крупеничка</a:t>
            </a: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Делали ее после сбора урожая. В основе куклы - мешочек с зернами, собранными с поля. Набивали её разными зёрнами. Также эту куклу женщина делала для того, чтобы у нее были дети.</a:t>
            </a:r>
          </a:p>
          <a:p>
            <a:pPr algn="ctr" eaLnBrk="1" hangingPunct="1">
              <a:lnSpc>
                <a:spcPct val="90000"/>
              </a:lnSpc>
              <a:spcBef>
                <a:spcPts val="500"/>
              </a:spcBef>
              <a:buClrTx/>
              <a:buFontTx/>
              <a:buNone/>
            </a:pPr>
            <a:endParaRPr lang="ru-RU" altLang="ru-RU" sz="200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1" name="Rectangle 4"/>
          <p:cNvSpPr>
            <a:spLocks noChangeArrowheads="1"/>
          </p:cNvSpPr>
          <p:nvPr/>
        </p:nvSpPr>
        <p:spPr bwMode="auto">
          <a:xfrm>
            <a:off x="2286000" y="1582738"/>
            <a:ext cx="45720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45062" name="Text Box 5"/>
          <p:cNvSpPr txBox="1">
            <a:spLocks noChangeArrowheads="1"/>
          </p:cNvSpPr>
          <p:nvPr/>
        </p:nvSpPr>
        <p:spPr bwMode="auto">
          <a:xfrm>
            <a:off x="1000125" y="1714500"/>
            <a:ext cx="221456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4506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25" y="22574250"/>
            <a:ext cx="1643063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571625"/>
            <a:ext cx="34163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525" y="22726650"/>
            <a:ext cx="1643063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>
                <a:solidFill>
                  <a:srgbClr val="000000"/>
                </a:solidFill>
                <a:ea typeface="Microsoft YaHei" panose="020B0503020204020204" pitchFamily="34" charset="-122"/>
              </a:rPr>
              <a:t/>
            </a:r>
            <a:br>
              <a:rPr lang="ru-RU" altLang="ru-RU" sz="3600">
                <a:solidFill>
                  <a:srgbClr val="000000"/>
                </a:solidFill>
                <a:ea typeface="Microsoft YaHei" panose="020B0503020204020204" pitchFamily="34" charset="-122"/>
              </a:rPr>
            </a:br>
            <a:r>
              <a:rPr lang="ru-RU" altLang="ru-RU" sz="3600">
                <a:solidFill>
                  <a:srgbClr val="000000"/>
                </a:solidFill>
                <a:ea typeface="Microsoft YaHei" panose="020B0503020204020204" pitchFamily="34" charset="-122"/>
              </a:rPr>
              <a:t>  </a:t>
            </a: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4572000" y="1125538"/>
            <a:ext cx="3683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indent="-284163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900"/>
              </a:spcBef>
              <a:buClrTx/>
              <a:buFontTx/>
              <a:buNone/>
            </a:pPr>
            <a:r>
              <a:rPr lang="ru-RU" altLang="ru-RU" sz="3600" b="1">
                <a:solidFill>
                  <a:srgbClr val="1F497D"/>
                </a:solidFill>
                <a:ea typeface="Microsoft YaHei" panose="020B0503020204020204" pitchFamily="34" charset="-122"/>
              </a:rPr>
              <a:t>Масленица</a:t>
            </a:r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785813"/>
            <a:ext cx="3000375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86000"/>
            <a:ext cx="3071812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714375"/>
            <a:ext cx="7072312" cy="542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2268538" y="260350"/>
            <a:ext cx="48958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5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755650" y="1844675"/>
            <a:ext cx="7777163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сделали вывод, что кукла – самая древняя и наиболее популярная до сих пор игрушка. Она обязательный и верный спутник детских игр, но одновременно и самое доступное для детей произведение искусства.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500063" y="642938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1350"/>
              </a:spcBef>
              <a:buClrTx/>
              <a:buFontTx/>
              <a:buNone/>
            </a:pPr>
            <a:r>
              <a:rPr lang="ru-RU" altLang="ru-RU" sz="4000" b="1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5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ru-RU" altLang="ru-RU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кукол</a:t>
            </a: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143000" y="2143125"/>
            <a:ext cx="7072313" cy="202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3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народные  куклы делятся на три большие группы: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None/>
            </a:pPr>
            <a:endParaRPr lang="ru-RU" altLang="ru-RU" sz="3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3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игровые, обрядовые и обереги.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000">
                <a:solidFill>
                  <a:srgbClr val="000000"/>
                </a:solidFill>
                <a:ea typeface="Microsoft YaHei" panose="020B0503020204020204" pitchFamily="34" charset="-122"/>
              </a:rPr>
              <a:t/>
            </a:r>
            <a:br>
              <a:rPr lang="ru-RU" altLang="ru-RU" sz="4000">
                <a:solidFill>
                  <a:srgbClr val="000000"/>
                </a:solidFill>
                <a:ea typeface="Microsoft YaHei" panose="020B0503020204020204" pitchFamily="34" charset="-122"/>
              </a:rPr>
            </a:br>
            <a:endParaRPr lang="ru-RU" altLang="ru-RU" sz="4000">
              <a:solidFill>
                <a:srgbClr val="000000"/>
              </a:solidFill>
              <a:ea typeface="Microsoft YaHei" panose="020B0503020204020204" pitchFamily="34" charset="-122"/>
            </a:endParaRP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900113" y="0"/>
            <a:ext cx="7127875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350"/>
              </a:spcBef>
              <a:buClrTx/>
              <a:buFontTx/>
              <a:buNone/>
            </a:pPr>
            <a:r>
              <a:rPr lang="ru-RU" altLang="ru-RU" sz="54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куклы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5148263" y="1474788"/>
            <a:ext cx="3313112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50"/>
              </a:spcBef>
              <a:buClrTx/>
              <a:buFontTx/>
              <a:buNone/>
            </a:pPr>
            <a:r>
              <a:rPr lang="ru-RU" altLang="ru-RU" sz="2200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Игровые куклы предназначались для забавы детям. Они делились на сшивные и свернутые. Свёрнутые куклы делались без иголки и нитки. На деревянную палочку наматывали толстый слой ткани, а затем перевязывали верёвкой. Потом к этой палочке привязывали голову с ручками и одевали в нарядную одежду.</a:t>
            </a:r>
          </a:p>
        </p:txBody>
      </p:sp>
      <p:pic>
        <p:nvPicPr>
          <p:cNvPr id="2253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524"/>
            <a:ext cx="3470913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354578"/>
            <a:ext cx="3456384" cy="237626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684213" y="836613"/>
            <a:ext cx="81359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928688"/>
            <a:ext cx="6643687" cy="492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468313" y="260648"/>
            <a:ext cx="8229600" cy="88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Куклы-обереги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39750" y="836712"/>
            <a:ext cx="3672210" cy="568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1313" indent="-341313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475"/>
              </a:spcBef>
              <a:buClr>
                <a:srgbClr val="1F497D"/>
              </a:buClr>
              <a:buSzPct val="100000"/>
              <a:buFont typeface="Arial" panose="020B0604020202020204" pitchFamily="34" charset="0"/>
              <a:buNone/>
              <a:defRPr/>
            </a:pPr>
            <a:endParaRPr lang="ru-RU" altLang="ru-RU" sz="1900" dirty="0" smtClean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eaLnBrk="1" hangingPunct="1">
              <a:spcBef>
                <a:spcPts val="475"/>
              </a:spcBef>
              <a:buSzPct val="100000"/>
              <a:defRPr/>
            </a:pP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глубокой </a:t>
            </a: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древности </a:t>
            </a: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 была человеку защитой от болезней, несчастий, злых духов. Она оберегала человека, ее так и называли: оберег или </a:t>
            </a:r>
            <a:r>
              <a:rPr lang="ru-RU" altLang="ru-RU" sz="2200" dirty="0" err="1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берегиня</a:t>
            </a: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altLang="ru-RU" sz="22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куклах - оберегах сочиняли сказки, в которых они являлись  волшебными помощницами: охраняли, спасали, давали своим хозяйкам мудрые советы</a:t>
            </a:r>
            <a:r>
              <a:rPr lang="ru-RU" altLang="ru-RU" sz="1900" dirty="0" smtClean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/>
        </p:nvSpPr>
        <p:spPr bwMode="auto">
          <a:xfrm>
            <a:off x="5429250" y="1600200"/>
            <a:ext cx="3257550" cy="190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71563"/>
            <a:ext cx="3571875" cy="240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6713" y="13858875"/>
            <a:ext cx="4554537" cy="550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1800" y="8715375"/>
            <a:ext cx="3016250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725" y="9929813"/>
            <a:ext cx="4970463" cy="864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4813" y="8715375"/>
            <a:ext cx="3016250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34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4750"/>
            <a:ext cx="3571875" cy="23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Классификация кукол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39725" indent="-339725"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2800">
                <a:solidFill>
                  <a:srgbClr val="000000"/>
                </a:solidFill>
                <a:ea typeface="Microsoft YaHei" panose="020B0503020204020204" pitchFamily="34" charset="-122"/>
              </a:rPr>
              <a:t>	</a:t>
            </a:r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Куклы-обереги различаются по смысловой нагрузке; т.е. назначению.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Куклы для дома 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Для матери и ребенка. </a:t>
            </a:r>
          </a:p>
          <a:p>
            <a:pPr eaLnBrk="1" hangingPunct="1">
              <a:lnSpc>
                <a:spcPct val="80000"/>
              </a:lnSpc>
              <a:spcBef>
                <a:spcPts val="700"/>
              </a:spcBef>
              <a:buClr>
                <a:srgbClr val="FFFFCC"/>
              </a:buClr>
              <a:buSzPct val="60000"/>
              <a:buFont typeface="Wingdings" panose="05000000000000000000" pitchFamily="2" charset="2"/>
              <a:buChar char=""/>
            </a:pPr>
            <a:r>
              <a:rPr lang="ru-RU" altLang="ru-RU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Для жениха и невесты.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-.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1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5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80963" y="1931988"/>
            <a:ext cx="346710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дома</a:t>
            </a: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403701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1069975" y="4724400"/>
            <a:ext cx="7600950" cy="140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  <a:buClrTx/>
              <a:buFontTx/>
              <a:buNone/>
            </a:pPr>
            <a:r>
              <a:rPr lang="ru-RU" altLang="ru-RU" sz="4000">
                <a:solidFill>
                  <a:srgbClr val="FF0000"/>
                </a:solidFill>
                <a:ea typeface="Microsoft YaHei" panose="020B0503020204020204" pitchFamily="34" charset="-122"/>
              </a:rPr>
              <a:t>Кубышка-травница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2400">
                <a:solidFill>
                  <a:srgbClr val="FF0000"/>
                </a:solidFill>
                <a:ea typeface="Microsoft YaHei" panose="020B0503020204020204" pitchFamily="34" charset="-122"/>
              </a:rPr>
              <a:t>(следит за тем, чтобы болезнь не проникла в дом)   </a:t>
            </a:r>
            <a:r>
              <a:rPr lang="ru-RU" altLang="ru-RU" sz="3200">
                <a:solidFill>
                  <a:srgbClr val="FF0000"/>
                </a:solidFill>
                <a:ea typeface="Microsoft YaHei" panose="020B0503020204020204" pitchFamily="34" charset="-122"/>
              </a:rPr>
              <a:t>                                   </a:t>
            </a:r>
          </a:p>
        </p:txBody>
      </p:sp>
      <p:pic>
        <p:nvPicPr>
          <p:cNvPr id="30725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058863"/>
            <a:ext cx="48958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дома</a:t>
            </a: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4646613" y="1600200"/>
            <a:ext cx="4038600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FF0000"/>
                </a:solidFill>
                <a:ea typeface="Microsoft YaHei" panose="020B0503020204020204" pitchFamily="34" charset="-122"/>
              </a:rPr>
              <a:t>Десятиручка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endParaRPr lang="ru-RU" altLang="ru-RU" sz="3200">
              <a:solidFill>
                <a:srgbClr val="FF0000"/>
              </a:solidFill>
              <a:ea typeface="Microsoft YaHei" panose="020B0503020204020204" pitchFamily="34" charset="-122"/>
            </a:endParaRP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>
                <a:solidFill>
                  <a:srgbClr val="FF0000"/>
                </a:solidFill>
                <a:ea typeface="Microsoft YaHei" panose="020B0503020204020204" pitchFamily="34" charset="-122"/>
              </a:rPr>
              <a:t>(помогала женщинам в разных домашних делах)</a:t>
            </a:r>
          </a:p>
        </p:txBody>
      </p:sp>
      <p:pic>
        <p:nvPicPr>
          <p:cNvPr id="3277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600200"/>
            <a:ext cx="3582987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457200" y="131763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400">
                <a:solidFill>
                  <a:srgbClr val="000000"/>
                </a:solidFill>
                <a:ea typeface="Microsoft YaHei" panose="020B0503020204020204" pitchFamily="34" charset="-122"/>
              </a:rPr>
              <a:t>Куклы для дома</a:t>
            </a:r>
          </a:p>
        </p:txBody>
      </p:sp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4646613" y="1600200"/>
            <a:ext cx="4038600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>
                <a:solidFill>
                  <a:srgbClr val="FF0000"/>
                </a:solidFill>
                <a:ea typeface="Microsoft YaHei" panose="020B0503020204020204" pitchFamily="34" charset="-122"/>
              </a:rPr>
              <a:t>Колокольчик</a:t>
            </a:r>
          </a:p>
          <a:p>
            <a:pPr algn="ct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>
                <a:solidFill>
                  <a:srgbClr val="FF0000"/>
                </a:solidFill>
                <a:ea typeface="Microsoft YaHei" panose="020B0503020204020204" pitchFamily="34" charset="-122"/>
              </a:rPr>
              <a:t>(оберег хорошего настроения, чтобы в доме были радость и веселье)</a:t>
            </a:r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600200"/>
            <a:ext cx="3522663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1016</TotalTime>
  <Words>338</Words>
  <Application>Microsoft Office PowerPoint</Application>
  <PresentationFormat>Экран (4:3)</PresentationFormat>
  <Paragraphs>67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Microsoft YaHei</vt:lpstr>
      <vt:lpstr>Arial</vt:lpstr>
      <vt:lpstr>Calibri</vt:lpstr>
      <vt:lpstr>Garamond</vt:lpstr>
      <vt:lpstr>Times New Roman</vt:lpstr>
      <vt:lpstr>Wingdings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Кукла – народная игрушка.</dc:title>
  <dc:creator>1</dc:creator>
  <cp:lastModifiedBy>y2020k06</cp:lastModifiedBy>
  <cp:revision>55</cp:revision>
  <cp:lastPrinted>1601-01-01T00:00:00Z</cp:lastPrinted>
  <dcterms:created xsi:type="dcterms:W3CDTF">2014-02-09T11:21:08Z</dcterms:created>
  <dcterms:modified xsi:type="dcterms:W3CDTF">2024-12-01T13:32:34Z</dcterms:modified>
</cp:coreProperties>
</file>