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69" r:id="rId3"/>
    <p:sldId id="272" r:id="rId4"/>
    <p:sldId id="271" r:id="rId5"/>
    <p:sldId id="273" r:id="rId6"/>
    <p:sldId id="270" r:id="rId7"/>
    <p:sldId id="257" r:id="rId8"/>
    <p:sldId id="268" r:id="rId9"/>
    <p:sldId id="274" r:id="rId10"/>
    <p:sldId id="275" r:id="rId11"/>
    <p:sldId id="276" r:id="rId12"/>
    <p:sldId id="277" r:id="rId13"/>
    <p:sldId id="258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85" r:id="rId22"/>
    <p:sldId id="259" r:id="rId23"/>
    <p:sldId id="262" r:id="rId24"/>
    <p:sldId id="263" r:id="rId25"/>
    <p:sldId id="265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17E8A-6977-4325-9161-7E1E0A8A0051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FA319-6F80-4C49-8552-7CC50AFFE6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16960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17E8A-6977-4325-9161-7E1E0A8A0051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FA319-6F80-4C49-8552-7CC50AFFE6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04539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17E8A-6977-4325-9161-7E1E0A8A0051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FA319-6F80-4C49-8552-7CC50AFFE6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5739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17E8A-6977-4325-9161-7E1E0A8A0051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FA319-6F80-4C49-8552-7CC50AFFE6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2861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17E8A-6977-4325-9161-7E1E0A8A0051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FA319-6F80-4C49-8552-7CC50AFFE6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6153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17E8A-6977-4325-9161-7E1E0A8A0051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FA319-6F80-4C49-8552-7CC50AFFE6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0183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17E8A-6977-4325-9161-7E1E0A8A0051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FA319-6F80-4C49-8552-7CC50AFFE6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9494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17E8A-6977-4325-9161-7E1E0A8A0051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FA319-6F80-4C49-8552-7CC50AFFE6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2148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FA319-6F80-4C49-8552-7CC50AFFE64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17E8A-6977-4325-9161-7E1E0A8A0051}" type="datetimeFigureOut">
              <a:rPr lang="ru-RU" smtClean="0"/>
              <a:pPr/>
              <a:t>25.03.2019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0179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17E8A-6977-4325-9161-7E1E0A8A0051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FA319-6F80-4C49-8552-7CC50AFFE6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1568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17E8A-6977-4325-9161-7E1E0A8A0051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FA319-6F80-4C49-8552-7CC50AFFE64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367078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17E8A-6977-4325-9161-7E1E0A8A0051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FA319-6F80-4C49-8552-7CC50AFFE6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56525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17E8A-6977-4325-9161-7E1E0A8A0051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FA319-6F80-4C49-8552-7CC50AFFE64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574372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17E8A-6977-4325-9161-7E1E0A8A0051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FA319-6F80-4C49-8552-7CC50AFFE6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39465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17E8A-6977-4325-9161-7E1E0A8A0051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FA319-6F80-4C49-8552-7CC50AFFE6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77257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17E8A-6977-4325-9161-7E1E0A8A0051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FA319-6F80-4C49-8552-7CC50AFFE6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0918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417E8A-6977-4325-9161-7E1E0A8A0051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D7FA319-6F80-4C49-8552-7CC50AFFE6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0161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test.org.ua/minerals/16" TargetMode="External"/><Relationship Id="rId13" Type="http://schemas.openxmlformats.org/officeDocument/2006/relationships/image" Target="../media/image16.png"/><Relationship Id="rId3" Type="http://schemas.openxmlformats.org/officeDocument/2006/relationships/hyperlink" Target="https://test.org.ua/minerals/23" TargetMode="External"/><Relationship Id="rId7" Type="http://schemas.openxmlformats.org/officeDocument/2006/relationships/hyperlink" Target="https://test.org.ua/minerals/3" TargetMode="External"/><Relationship Id="rId12" Type="http://schemas.openxmlformats.org/officeDocument/2006/relationships/hyperlink" Target="https://test.org.ua/minerals/11" TargetMode="External"/><Relationship Id="rId2" Type="http://schemas.openxmlformats.org/officeDocument/2006/relationships/hyperlink" Target="https://test.org.ua/minerals/5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test.org.ua/minerals/22" TargetMode="External"/><Relationship Id="rId11" Type="http://schemas.openxmlformats.org/officeDocument/2006/relationships/hyperlink" Target="https://test.org.ua/minerals/21" TargetMode="External"/><Relationship Id="rId5" Type="http://schemas.openxmlformats.org/officeDocument/2006/relationships/hyperlink" Target="https://test.org.ua/minerals/4" TargetMode="External"/><Relationship Id="rId10" Type="http://schemas.openxmlformats.org/officeDocument/2006/relationships/hyperlink" Target="https://test.org.ua/minerals/6" TargetMode="External"/><Relationship Id="rId4" Type="http://schemas.openxmlformats.org/officeDocument/2006/relationships/hyperlink" Target="https://test.org.ua/minerals/2" TargetMode="External"/><Relationship Id="rId9" Type="http://schemas.openxmlformats.org/officeDocument/2006/relationships/hyperlink" Target="https://test.org.ua/minerals/18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ÐÐ°ÑÑÐ¸Ð½ÐºÐ¸ Ð¿Ð¾ Ð·Ð°Ð¿ÑÐ¾ÑÑ Ð´Ð¸Ð·Ð°Ð¹Ð½ Ð´Ð»Ñ Ð¿ÑÐµÐ·ÐµÐ½ÑÐ°ÑÐ¸Ð¸ ÑÑÐ±Ñ"/>
          <p:cNvSpPr>
            <a:spLocks noGrp="1" noChangeAspect="1" noChangeArrowheads="1"/>
          </p:cNvSpPr>
          <p:nvPr>
            <p:ph type="ctrTitle"/>
          </p:nvPr>
        </p:nvSpPr>
        <p:spPr bwMode="auto">
          <a:xfrm>
            <a:off x="1002535" y="3771384"/>
            <a:ext cx="9188067" cy="921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ru-RU" b="1" dirty="0" smtClean="0">
                <a:solidFill>
                  <a:srgbClr val="002060"/>
                </a:solidFill>
                <a:latin typeface="Arial Black" pitchFamily="34" charset="0"/>
              </a:rPr>
              <a:t>Семейство Лососевые</a:t>
            </a:r>
            <a:endParaRPr lang="ru-RU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85542" y="4990640"/>
            <a:ext cx="4285561" cy="1288973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Иванько Лиля </a:t>
            </a:r>
            <a:r>
              <a:rPr lang="ru-RU" dirty="0" err="1" smtClean="0">
                <a:solidFill>
                  <a:srgbClr val="002060"/>
                </a:solidFill>
              </a:rPr>
              <a:t>Альбиновна</a:t>
            </a:r>
            <a:r>
              <a:rPr lang="ru-RU" dirty="0" smtClean="0">
                <a:solidFill>
                  <a:srgbClr val="002060"/>
                </a:solidFill>
              </a:rPr>
              <a:t> , 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учитель биологии и географии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МБОУ СОШ п Джонка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5" name="AutoShape 4" descr="ÐÐ°ÑÑÐ¸Ð½ÐºÐ¸ Ð¿Ð¾ Ð·Ð°Ð¿ÑÐ¾ÑÑ Ð´Ð¸Ð·Ð°Ð¹Ð½ Ð´Ð»Ñ Ð¿ÑÐµÐ·ÐµÐ½ÑÐ°ÑÐ¸Ð¸ ÑÑÐ±Ñ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ÐÐ°ÑÑÐ¸Ð½ÐºÐ¸ Ð¿Ð¾ Ð·Ð°Ð¿ÑÐ¾ÑÑ Ð´Ð¸Ð·Ð°Ð¹Ð½ Ð´Ð»Ñ Ð¿ÑÐµÐ·ÐµÐ½ÑÐ°ÑÐ¸Ð¸ ÑÑÐ±Ñ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0" name="Picture 6" descr="ÐÐ°ÑÑÐ¸Ð½ÐºÐ¸ Ð¿Ð¾ Ð·Ð°Ð¿ÑÐ¾ÑÑ Ð½ÐµÑÐµÑÑ Ð»Ð¾ÑÐ¾ÑÐµÐ²ÑÑ ÑÑÐ± ÑÐ¾ÑÐ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103" y="0"/>
            <a:ext cx="5815567" cy="364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6952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4324324" cy="87767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>
                <a:solidFill>
                  <a:prstClr val="black"/>
                </a:solidFill>
                <a:latin typeface="Arial Black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Внешний вид</a:t>
            </a:r>
            <a:endParaRPr lang="ru-RU" sz="4400" dirty="0">
              <a:latin typeface="Arial Black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56742" y="473725"/>
            <a:ext cx="6544018" cy="5567638"/>
          </a:xfrm>
        </p:spPr>
        <p:txBody>
          <a:bodyPr>
            <a:noAutofit/>
          </a:bodyPr>
          <a:lstStyle/>
          <a:p>
            <a:pPr algn="just">
              <a:lnSpc>
                <a:spcPct val="107000"/>
              </a:lnSpc>
              <a:spcBef>
                <a:spcPts val="0"/>
              </a:spcBef>
              <a:buNone/>
            </a:pP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По 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своей форме представители этого семейства близки к сельдеобразным. В длину лососевые достигают от нескольких десяткой сантиметров и до двух-двух с половиной метров. </a:t>
            </a:r>
            <a:endParaRPr lang="ru-RU" sz="1600" b="1" dirty="0" smtClean="0">
              <a:solidFill>
                <a:srgbClr val="002060"/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marL="0" indent="0" algn="just">
              <a:lnSpc>
                <a:spcPct val="107000"/>
              </a:lnSpc>
              <a:spcBef>
                <a:spcPts val="0"/>
              </a:spcBef>
              <a:buNone/>
            </a:pP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Самый 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длинный представитель рыб этого семейства – сиги. Масса рыбы семейства лососевых может достигать нескольких десятков килограммов. Так, некоторые особо чавычи, тайменя или семги могут вырастать до веса в 60-100 килограммов. Обычно лососевые живут в течение нескольких лет, в среднем – около 10, хотя встречаются и долгожители, доживающие до 40-50 лет. К последним относятся, к примеру, таймени. Туловище у этих рыб сжато по бокам и сильно вытянутое. Чешуя – круглая, плавники расположены посередине брюшка и не колючие. Также одной из отличительных особенностей лососевых является жировой плавник маленькой формы. У лососевых плавательных пузырь соединен с пищеводом с помощью канала, а скелет у некоторых представителей этого семейства не окончательно окостеневший – например, череп представляет собой хрящ. Среда обитания Представители лососевых встречаются как в морях и океанах – Тихом и Атлантическом, так и в пресных водоемах. Они в большом количестве встречаются в Европе и Северной Азии, в пресных водоемах на севере Африканского континента и северо-американского континента. Отметим: лососевые в дикой среде живут исключительно в северном полушарии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земли.</a:t>
            </a:r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ÐÐ°ÑÑÐ¸Ð½ÐºÐ¸ Ð¿Ð¾ Ð·Ð°Ð¿ÑÐ¾ÑÑ Ð½ÐµÑÐµÑÑ Ð»Ð¾ÑÐ¾ÑÐµÐ²ÑÑ ÑÑÐ± ÑÐ¾ÑÐ¾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91" y="1520327"/>
            <a:ext cx="4520264" cy="4406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1220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0515803" cy="1320800"/>
          </a:xfrm>
        </p:spPr>
        <p:txBody>
          <a:bodyPr>
            <a:normAutofit/>
          </a:bodyPr>
          <a:lstStyle/>
          <a:p>
            <a:pPr marL="342900" lvl="0" indent="-342900" algn="ctr" fontAlgn="base">
              <a:spcBef>
                <a:spcPts val="1000"/>
              </a:spcBef>
            </a:pPr>
            <a:r>
              <a:rPr lang="ru-RU" sz="4000" b="1" dirty="0">
                <a:solidFill>
                  <a:srgbClr val="C00000"/>
                </a:solidFill>
                <a:latin typeface="Arial Black" pitchFamily="34" charset="0"/>
                <a:ea typeface="Times New Roman"/>
                <a:cs typeface="+mn-cs"/>
              </a:rPr>
              <a:t>Зачем гибнут лососи</a:t>
            </a:r>
            <a:r>
              <a:rPr lang="ru-RU" dirty="0">
                <a:solidFill>
                  <a:srgbClr val="C00000"/>
                </a:solidFill>
                <a:latin typeface="Arial Black" pitchFamily="34" charset="0"/>
                <a:ea typeface="Times New Roman"/>
                <a:cs typeface="+mn-cs"/>
              </a:rPr>
              <a:t/>
            </a:r>
            <a:br>
              <a:rPr lang="ru-RU" dirty="0">
                <a:solidFill>
                  <a:srgbClr val="C00000"/>
                </a:solidFill>
                <a:latin typeface="Arial Black" pitchFamily="34" charset="0"/>
                <a:ea typeface="Times New Roman"/>
                <a:cs typeface="+mn-cs"/>
              </a:rPr>
            </a:br>
            <a:endParaRPr lang="ru-RU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1322024"/>
            <a:ext cx="11121731" cy="5078775"/>
          </a:xfrm>
        </p:spPr>
        <p:txBody>
          <a:bodyPr>
            <a:noAutofit/>
          </a:bodyPr>
          <a:lstStyle/>
          <a:p>
            <a:pPr fontAlgn="base">
              <a:buNone/>
            </a:pP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Лососевые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типичные представители проходных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рыб</a:t>
            </a:r>
            <a:endParaRPr lang="ru-RU" b="1" dirty="0">
              <a:solidFill>
                <a:srgbClr val="00206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fontAlgn="base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Большинство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лососевых видов (семга, кета, нерка, чавыча, горбуша,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кижуч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живут в соленой воде, и лишь для икромета поднимаются в реки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Лососевые тихоокеанского бассейна нерестятся всего лишь один раз в жизни, а потом погибают. Напротив, атлантические лососевые, к которым относится семга, способны нереститься в жизни до четырех раз.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Молодь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живет в пресной воде от 2 до 5 лет, ест насекомых, затем скатывается в море и становится хищной рыбой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Достигнув половой зрелости, лосось идет в реку, где он родился. Реку, место своего нерестилища, он находит по запаху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воды 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Все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тихоокеанские лососи погибают после единственного нереста. Многим людям, далеким от биологии, кажется, что природа что-то «не доделала», и  было бы гораздо лучше, если бы лососи выживали после нереста и приходили на нерест еще много раз. Однако мудрость природы в том, что погибшие лососи  остаются здесь же, в реке. Трупы лососей — это  десятки тысяч тонн органических веществ,  удобряющих пойму реки и ее берега.</a:t>
            </a:r>
          </a:p>
          <a:p>
            <a:pPr>
              <a:buNone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 Благодаря этим естественным удобрениям,  активизируется  рост растений, развивается множество  беспозвоночных, которые служат кормом для молоди лососей. Образующиеся биогенные элементы далеко разносятся с грунтовыми водами, питая  луговые травы и деревья.</a:t>
            </a:r>
            <a:br>
              <a:rPr lang="ru-RU" b="1" dirty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1013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0185297" cy="767508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rgbClr val="002060"/>
                </a:solidFill>
                <a:latin typeface="Arial Black" pitchFamily="34" charset="0"/>
              </a:rPr>
              <a:t>Нерест</a:t>
            </a:r>
            <a:endParaRPr lang="ru-RU" sz="4400" dirty="0"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3074" name="Picture 2" descr="ÐÐ°ÑÑÐ¸Ð½ÐºÐ¸ Ð¿Ð¾ Ð·Ð°Ð¿ÑÐ¾ÑÑ Ð½ÐµÑÐµÑÑ Ð»Ð¾ÑÐ¾ÑÐµÐ²ÑÑ ÑÑÐ± ÑÐ¾ÑÐ¾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3586" y="2213192"/>
            <a:ext cx="5905309" cy="3964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ÐÐ°ÑÑÐ¸Ð½ÐºÐ¸ Ð¿Ð¾ Ð·Ð°Ð¿ÑÐ¾ÑÑ Ð½ÐµÑÐµÑÑ Ð»Ð¾ÑÐ¾ÑÐµÐ²ÑÑ ÑÑÐ± ÑÐ¾ÑÐ¾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525" y="1377109"/>
            <a:ext cx="5671313" cy="4123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3950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6940" y="418642"/>
            <a:ext cx="9265184" cy="73813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Arial Black" pitchFamily="34" charset="0"/>
              </a:rPr>
              <a:t>Цикл развития лососевых</a:t>
            </a:r>
            <a:endParaRPr lang="ru-RU" dirty="0"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9218" name="Picture 2" descr="ÐÐ°ÑÑÐ¸Ð½ÐºÐ¸ Ð¿Ð¾ Ð·Ð°Ð¿ÑÐ¾ÑÑ Ð½ÐµÑÐµÑÑ Ð»Ð¾ÑÐ¾ÑÐµÐ²ÑÑ ÑÑÐ± ÐºÐ°ÑÑÐ¸Ð½ÐºÐ¸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14220" y="2160588"/>
            <a:ext cx="4923598" cy="3881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ÐÐ°ÑÑÐ¸Ð½ÐºÐ¸ Ð¿Ð¾ Ð·Ð°Ð¿ÑÐ¾ÑÑ Ð½ÐµÑÐµÑÑ Ð»Ð¾ÑÐ¾ÑÐµÐ²ÑÑ ÑÑÐ± ÐºÐ°ÑÑÐ¸Ð½ÐºÐ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66619" y="1001241"/>
            <a:ext cx="6587549" cy="5193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4767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89542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rgbClr val="002060"/>
                </a:solidFill>
                <a:latin typeface="Arial Black" pitchFamily="34" charset="0"/>
              </a:rPr>
              <a:t>Семейство Лососевые</a:t>
            </a:r>
            <a:endParaRPr lang="ru-RU" sz="4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84743" y="2044385"/>
            <a:ext cx="2743200" cy="8606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Arial Black" pitchFamily="34" charset="0"/>
              </a:rPr>
              <a:t>Лососевые</a:t>
            </a:r>
            <a:endParaRPr lang="ru-RU" sz="28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03058" y="2099470"/>
            <a:ext cx="2483332" cy="8606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Arial Black" pitchFamily="34" charset="0"/>
              </a:rPr>
              <a:t>Сиговые</a:t>
            </a:r>
            <a:endParaRPr lang="ru-RU" sz="28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799942" y="2077436"/>
            <a:ext cx="2566930" cy="8606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Arial Black" pitchFamily="34" charset="0"/>
              </a:rPr>
              <a:t>Хариусные</a:t>
            </a:r>
            <a:endParaRPr lang="ru-RU" sz="2400" dirty="0">
              <a:solidFill>
                <a:srgbClr val="002060"/>
              </a:solidFill>
              <a:latin typeface="Arial Black" pitchFamily="34" charset="0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 flipH="1">
            <a:off x="2294965" y="1270000"/>
            <a:ext cx="1165411" cy="8905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4975668" y="1270000"/>
            <a:ext cx="0" cy="8905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6293224" y="1270000"/>
            <a:ext cx="1613647" cy="8905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 descr="ÐÐ°ÑÑÐ¸Ð½ÐºÐ¸ Ð¿Ð¾ Ð·Ð°Ð¿ÑÐ¾ÑÑ ÑÐ¸ÑÑÐ½Ð¾Ðº Ð´Ð»Ñ Ð¿ÑÐµÐ·ÐµÐ½ÑÐ°ÑÐ¸Ð¸ Ð»Ð¾ÑÐ¾ÑÐµÐ²ÑÐµ ÑÑÐ±Ñ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2136" y="3194890"/>
            <a:ext cx="3607062" cy="2996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ÐÐ°ÑÑÐ¸Ð½ÐºÐ¸ Ð¿Ð¾ Ð·Ð°Ð¿ÑÐ¾ÑÑ ÑÐ°Ð¹Ð¼ÐµÐ½Ñ ÑÑÐ±Ð° ÑÐ¾ÑÐ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633" y="3263831"/>
            <a:ext cx="3693938" cy="2985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AutoShape 4" descr="ÐÐ°ÑÑÐ¸Ð½ÐºÐ¸ Ð¿Ð¾ Ð·Ð°Ð¿ÑÐ¾ÑÑ ÑÐ°ÑÐ¸ÑÑ ÑÑÐ±Ð° ÑÐ¾ÑÐ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" name="AutoShape 6" descr="ÐÐ°ÑÑÐ¸Ð½ÐºÐ¸ Ð¿Ð¾ Ð·Ð°Ð¿ÑÐ¾ÑÑ ÑÐ°ÑÐ¸ÑÑ ÑÑÐ±Ð° ÑÐ¾ÑÐ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76633" y="3220316"/>
            <a:ext cx="4422480" cy="2971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63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10097162" cy="767508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rgbClr val="002060"/>
                </a:solidFill>
                <a:latin typeface="Arial Black" pitchFamily="34" charset="0"/>
              </a:rPr>
              <a:t>Представители семейства</a:t>
            </a:r>
            <a:endParaRPr lang="ru-RU" sz="4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1026" name="Picture 2" descr="ÐÐ°ÑÑÐ¸Ð½ÐºÐ¸ Ð¿Ð¾ Ð·Ð°Ð¿ÑÐ¾ÑÑ ÑÐ¸ÑÑÐ½Ð¾Ðº Ð´Ð»Ñ Ð¿ÑÐµÐ·ÐµÐ½ÑÐ°ÑÐ¸Ð¸ Ð»Ð¾ÑÐ¾ÑÐµÐ²ÑÐµ ÑÑÐ±Ñ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863" y="2163991"/>
            <a:ext cx="8596312" cy="3874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ÐÐ°ÑÑÐ¸Ð½ÐºÐ¸ Ð¿Ð¾ Ð·Ð°Ð¿ÑÐ¾ÑÑ ÑÐ¸ÑÑÐ½Ð¾Ðº Ð´Ð»Ñ Ð¿ÑÐµÐ·ÐµÐ½ÑÐ°ÑÐ¸Ð¸ Ð»Ð¾ÑÐ¾ÑÐµÐ²ÑÐµ ÑÑÐ±Ñ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690" y="2163991"/>
            <a:ext cx="8596312" cy="3874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ÐÐ°ÑÑÐ¸Ð½ÐºÐ¸ Ð¿Ð¾ Ð·Ð°Ð¿ÑÐ¾ÑÑ ÑÐ¸ÑÑÐ½Ð¾Ðº Ð´Ð»Ñ Ð¿ÑÐµÐ·ÐµÐ½ÑÐ°ÑÐ¸Ð¸ Ð»Ð¾ÑÐ¾ÑÐµÐ²ÑÐµ ÑÑÐ±Ñ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754" y="1335889"/>
            <a:ext cx="10748242" cy="4844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8114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77334" y="451692"/>
            <a:ext cx="3134502" cy="506775"/>
          </a:xfrm>
        </p:spPr>
        <p:txBody>
          <a:bodyPr>
            <a:normAutofit fontScale="90000"/>
          </a:bodyPr>
          <a:lstStyle/>
          <a:p>
            <a:r>
              <a:rPr lang="ru-RU" sz="4000" dirty="0" smtClean="0">
                <a:solidFill>
                  <a:srgbClr val="002060"/>
                </a:solidFill>
                <a:latin typeface="Arial Black" pitchFamily="34" charset="0"/>
              </a:rPr>
              <a:t>Нерка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5056743" y="462709"/>
            <a:ext cx="6566052" cy="5717754"/>
          </a:xfrm>
        </p:spPr>
        <p:txBody>
          <a:bodyPr>
            <a:noAutofit/>
          </a:bodyPr>
          <a:lstStyle/>
          <a:p>
            <a:r>
              <a:rPr lang="ru-RU" sz="1600" b="1" dirty="0">
                <a:latin typeface="Times New Roman" pitchFamily="18" charset="0"/>
                <a:ea typeface="Times New Roman"/>
                <a:cs typeface="Times New Roman" pitchFamily="18" charset="0"/>
              </a:rPr>
              <a:t>В длину представители этого вида достигают 80 см, вес до 3 кг. Нерка размерами и формой тела напоминает кету, различить эти виды проще всего по числу жаберных тычинок на первой жаберной дуге: у кеты их бывает от 18 до 28, а у нерки — всегда больше 30. Половозрелой становится чаще всего на 5—6-м году жизни. </a:t>
            </a:r>
            <a:br>
              <a:rPr lang="ru-RU" sz="1600" b="1" dirty="0"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ea typeface="Times New Roman"/>
                <a:cs typeface="Times New Roman" pitchFamily="18" charset="0"/>
              </a:rPr>
              <a:t>В отличие от других тихоокеанских лососей, чаще всего нерестится в озёрах, обязательно в местах выхода ключей. </a:t>
            </a:r>
            <a:r>
              <a:rPr lang="ru-RU" sz="1600" b="1" dirty="0" err="1">
                <a:latin typeface="Times New Roman" pitchFamily="18" charset="0"/>
                <a:ea typeface="Times New Roman"/>
                <a:cs typeface="Times New Roman" pitchFamily="18" charset="0"/>
              </a:rPr>
              <a:t>Хоминг</a:t>
            </a:r>
            <a:r>
              <a:rPr lang="ru-RU" sz="1600" b="1" dirty="0">
                <a:latin typeface="Times New Roman" pitchFamily="18" charset="0"/>
                <a:ea typeface="Times New Roman"/>
                <a:cs typeface="Times New Roman" pitchFamily="18" charset="0"/>
              </a:rPr>
              <a:t> у нерки выражен довольно чётко: большинство рыб возвращается не только в то же озеро, но и на то же самое нерестилище, где родились. Заход её в реки как правило начинается в мае и продолжается до конца июля. Брачный наряд нерки ярко-красного цвета (только голова зеленая), отсюда и второе её название — красная. Молодь нерки выходит из икры в середине зимы, мальки долгое время живут в пресной воде, некоторые задерживаются на 2 или 3 года, лишь немногие уходят на морские пастбища в то же лето</a:t>
            </a:r>
            <a:r>
              <a:rPr lang="ru-RU" sz="16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r>
              <a:rPr lang="ru-RU" sz="1600" b="1" dirty="0"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1600" b="1" dirty="0"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ea typeface="Times New Roman"/>
                <a:cs typeface="Times New Roman" pitchFamily="18" charset="0"/>
              </a:rPr>
              <a:t>В море проводит от 1 до 4 лет. Мясо не розовое, как у других лососевых, а интенсивно-красного цвета. Из всех лососей она особенно предпочитает сравнительно мелких, но очень жирных рачков-</a:t>
            </a:r>
            <a:r>
              <a:rPr lang="ru-RU" sz="1600" b="1" dirty="0" err="1">
                <a:latin typeface="Times New Roman" pitchFamily="18" charset="0"/>
                <a:ea typeface="Times New Roman"/>
                <a:cs typeface="Times New Roman" pitchFamily="18" charset="0"/>
              </a:rPr>
              <a:t>калянид</a:t>
            </a:r>
            <a:r>
              <a:rPr lang="ru-RU" sz="1600" b="1" dirty="0">
                <a:latin typeface="Times New Roman" pitchFamily="18" charset="0"/>
                <a:ea typeface="Times New Roman"/>
                <a:cs typeface="Times New Roman" pitchFamily="18" charset="0"/>
              </a:rPr>
              <a:t>, окрашенных в красный цвет </a:t>
            </a:r>
            <a:r>
              <a:rPr lang="ru-RU" sz="1600" b="1" dirty="0" err="1">
                <a:latin typeface="Times New Roman" pitchFamily="18" charset="0"/>
                <a:ea typeface="Times New Roman"/>
                <a:cs typeface="Times New Roman" pitchFamily="18" charset="0"/>
              </a:rPr>
              <a:t>каротиноидными</a:t>
            </a:r>
            <a:r>
              <a:rPr lang="ru-RU" sz="1600" b="1" dirty="0">
                <a:latin typeface="Times New Roman" pitchFamily="18" charset="0"/>
                <a:ea typeface="Times New Roman"/>
                <a:cs typeface="Times New Roman" pitchFamily="18" charset="0"/>
              </a:rPr>
              <a:t> пигментами. Эти пигменты переходят из проглоченных рачков в мясо нерки</a:t>
            </a:r>
            <a:r>
              <a:rPr lang="ru-RU" sz="1600" dirty="0"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br>
              <a:rPr lang="ru-RU" sz="1600" dirty="0">
                <a:latin typeface="Times New Roman" pitchFamily="18" charset="0"/>
                <a:ea typeface="Times New Roman"/>
                <a:cs typeface="Times New Roman" pitchFamily="18" charset="0"/>
              </a:rPr>
            </a:b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Объект 6" descr="https://test.org.ua/uploads/2010/nerka.jpg"/>
          <p:cNvPicPr>
            <a:picLocks noGrp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863" y="980502"/>
            <a:ext cx="4411930" cy="49822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76830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77334" y="462708"/>
            <a:ext cx="2936199" cy="760165"/>
          </a:xfrm>
        </p:spPr>
        <p:txBody>
          <a:bodyPr>
            <a:noAutofit/>
          </a:bodyPr>
          <a:lstStyle/>
          <a:p>
            <a:r>
              <a:rPr lang="ru-RU" sz="4800" dirty="0" smtClean="0">
                <a:solidFill>
                  <a:srgbClr val="002060"/>
                </a:solidFill>
                <a:latin typeface="Arial Black" pitchFamily="34" charset="0"/>
              </a:rPr>
              <a:t>Кета</a:t>
            </a:r>
            <a:endParaRPr lang="ru-RU" sz="48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5089969" y="694063"/>
            <a:ext cx="6731129" cy="5347300"/>
          </a:xfrm>
        </p:spPr>
        <p:txBody>
          <a:bodyPr>
            <a:norm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Эта рыба – один из наиболее 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распространенных представителей 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своего семейства. Инна имеет серебристую окраску, на которой отсутствуют какие-либо полоски и пятнышки. Интересно, что во время нереста окраска кеты становится темного, практически черного цвета. Эта рыба часто встречается В Тихом океане, а на нерест заходит в реки, в том числе сибирские – Колыму, Лену, Яну, Амур и другие. Принято выделять две формы рыбы кеты: Осенняя, самая крупная — длиной обычно до 1 метра; Летняя, длиной максимум до 70-80 сантиметров. Кета – это очень популярная промысловая рыба. Также у нее достаточно крупная икра, которая достигает в диаметре 7-8 миллиметров. </a:t>
            </a:r>
            <a:endParaRPr lang="ru-RU" sz="2000" b="1" dirty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7" name="Объект 6" descr="https://test.org.ua/uploads/2010/keta2.jpg"/>
          <p:cNvPicPr>
            <a:picLocks noGrp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74" y="1167788"/>
            <a:ext cx="4752726" cy="48742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57338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3927717" cy="624289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Горбуша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21996" y="815248"/>
            <a:ext cx="6665203" cy="5259165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20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    Горбуша отличается </a:t>
            </a:r>
            <a:r>
              <a:rPr lang="ru-RU" sz="2000" b="1" dirty="0">
                <a:latin typeface="Times New Roman" pitchFamily="18" charset="0"/>
                <a:ea typeface="Times New Roman"/>
                <a:cs typeface="Times New Roman" pitchFamily="18" charset="0"/>
              </a:rPr>
              <a:t>мелкой чешуей</a:t>
            </a:r>
            <a:r>
              <a:rPr lang="ru-RU" sz="20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. В </a:t>
            </a:r>
            <a:r>
              <a:rPr lang="ru-RU" sz="2000" b="1" dirty="0">
                <a:latin typeface="Times New Roman" pitchFamily="18" charset="0"/>
                <a:ea typeface="Times New Roman"/>
                <a:cs typeface="Times New Roman" pitchFamily="18" charset="0"/>
              </a:rPr>
              <a:t>море тело ее окрашено в серебристый цвет, на хвостовом плавнике много мелких темных пятнышек.</a:t>
            </a:r>
            <a:br>
              <a:rPr lang="ru-RU" sz="2000" b="1" dirty="0"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В </a:t>
            </a:r>
            <a:r>
              <a:rPr lang="ru-RU" sz="2000" b="1" dirty="0">
                <a:latin typeface="Times New Roman" pitchFamily="18" charset="0"/>
                <a:ea typeface="Times New Roman"/>
                <a:cs typeface="Times New Roman" pitchFamily="18" charset="0"/>
              </a:rPr>
              <a:t>реке окраска меняется: темные пятна покрывают спину, бока и голову, ко времени нереста голова и плавники становятся почти черными, а все тело приобретает коричневый цвет, кроме брюха, которое остается белым. Особенно сильно изменяются пропорции тела: у самцов на спине вырастает огромный горб, челюсти удлиняются и искривляются, на них вырастают сильные зубы. Некогда стройная и красивая рыба становится </a:t>
            </a:r>
            <a:r>
              <a:rPr lang="ru-RU" sz="20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уродливой. Горбуша </a:t>
            </a:r>
            <a:r>
              <a:rPr lang="ru-RU" sz="2000" b="1" dirty="0">
                <a:latin typeface="Times New Roman" pitchFamily="18" charset="0"/>
                <a:ea typeface="Times New Roman"/>
                <a:cs typeface="Times New Roman" pitchFamily="18" charset="0"/>
              </a:rPr>
              <a:t>— сравнительно мелкий лосось, она редко достигает 68 см в длину, но мелкие размеры компенсируются массовостью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 descr="https://test.org.ua/uploads/Caviar%20%2809%29/gorbusha_250x.jpg"/>
          <p:cNvPicPr>
            <a:picLocks noGrp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59" y="1277957"/>
            <a:ext cx="4739641" cy="49575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126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3387890" cy="624289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>
                <a:solidFill>
                  <a:srgbClr val="002060"/>
                </a:solidFill>
                <a:latin typeface="Arial Black" pitchFamily="34" charset="0"/>
                <a:cs typeface="Times New Roman" pitchFamily="18" charset="0"/>
              </a:rPr>
              <a:t>Сёмга</a:t>
            </a:r>
            <a:endParaRPr lang="ru-RU" sz="4000" dirty="0">
              <a:solidFill>
                <a:srgbClr val="002060"/>
              </a:solidFill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7" name="Объект 6" descr="https://test.org.ua/uploads/2010/semga.jpg"/>
          <p:cNvPicPr>
            <a:picLocks noGrp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0249394">
            <a:off x="419692" y="1713616"/>
            <a:ext cx="4464685" cy="308097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935557" y="793214"/>
            <a:ext cx="6698254" cy="5585551"/>
          </a:xfrm>
        </p:spPr>
        <p:txBody>
          <a:bodyPr>
            <a:normAutofit fontScale="62500" lnSpcReduction="20000"/>
          </a:bodyPr>
          <a:lstStyle/>
          <a:p>
            <a:pPr algn="just">
              <a:buNone/>
            </a:pPr>
            <a:r>
              <a:rPr lang="ru-RU" sz="2900" dirty="0">
                <a:latin typeface="Times New Roman" pitchFamily="18" charset="0"/>
                <a:ea typeface="Times New Roman"/>
                <a:cs typeface="Times New Roman" pitchFamily="18" charset="0"/>
              </a:rPr>
              <a:t>Семга имеет ярко-серебристую чешую, среди которой, выше боковой линии, разбросаны несколько х-образных темных пятнышек. Ее спину украшает королевский отлив синего серебристого цвета</a:t>
            </a:r>
            <a:r>
              <a:rPr lang="ru-RU" sz="29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r>
              <a:rPr lang="ru-RU" sz="29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Эта </a:t>
            </a:r>
            <a:r>
              <a:rPr lang="ru-RU" sz="2900" dirty="0">
                <a:latin typeface="Times New Roman" pitchFamily="18" charset="0"/>
                <a:ea typeface="Times New Roman"/>
                <a:cs typeface="Times New Roman" pitchFamily="18" charset="0"/>
              </a:rPr>
              <a:t>крупная красивая рыба достигает полутора метров в длину и 39 кг веса. Тело семги покрывает мелкая серебристая чешуя, пятна ниже боковой линии отсутствуют. Сёмга в море питается мелкой рыбой и ракообразными, а входя в реки для нереста она перестает питаться и сильно худеет. Брачный наряд выражается в потемнении тела и появлении на боках тела и голове красных и оранжевых </a:t>
            </a:r>
            <a:r>
              <a:rPr lang="ru-RU" sz="29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пятен.</a:t>
            </a:r>
            <a:endParaRPr lang="ru-RU" sz="2900" dirty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algn="just">
              <a:buNone/>
            </a:pPr>
            <a:r>
              <a:rPr lang="ru-RU" sz="2900" dirty="0" err="1" smtClean="0">
                <a:latin typeface="Times New Roman" pitchFamily="18" charset="0"/>
                <a:ea typeface="Times New Roman"/>
                <a:cs typeface="Times New Roman" pitchFamily="18" charset="0"/>
              </a:rPr>
              <a:t>Отнерестовавшие</a:t>
            </a:r>
            <a:r>
              <a:rPr lang="ru-RU" sz="29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900" dirty="0">
                <a:latin typeface="Times New Roman" pitchFamily="18" charset="0"/>
                <a:ea typeface="Times New Roman"/>
                <a:cs typeface="Times New Roman" pitchFamily="18" charset="0"/>
              </a:rPr>
              <a:t>лососи сплывают вниз по течению, исхудавшие от долгой голодовки, израненные, с потрепанными плавниками. Часть их, особенно самцы, гибнет от истощения, но достигшие моря вновь приобретают серебристую окраску, начинают питаться и восстанавливают силы. Хотя смерть после нереста для благородного лосося не обязательна, как у кеты и горбуши, редкая рыба нерестится повторно. Отмечен единственный случай пятикратного нереста.</a:t>
            </a:r>
            <a:br>
              <a:rPr lang="ru-RU" sz="2900" dirty="0"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900" dirty="0"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900" dirty="0"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900" dirty="0">
                <a:latin typeface="Times New Roman" pitchFamily="18" charset="0"/>
                <a:ea typeface="Times New Roman"/>
                <a:cs typeface="Times New Roman" pitchFamily="18" charset="0"/>
              </a:rPr>
              <a:t>Живёт до 13 лет</a:t>
            </a:r>
            <a:r>
              <a:rPr lang="ru-RU" sz="29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r>
              <a:rPr lang="ru-RU" sz="2300" dirty="0"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300" dirty="0"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dirty="0">
                <a:latin typeface="Arial"/>
                <a:ea typeface="Times New Roman"/>
              </a:rPr>
              <a:t/>
            </a:r>
            <a:br>
              <a:rPr lang="ru-RU" dirty="0">
                <a:latin typeface="Arial"/>
                <a:ea typeface="Times New Roman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9203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3465008" cy="921745"/>
          </a:xfrm>
        </p:spPr>
        <p:txBody>
          <a:bodyPr/>
          <a:lstStyle/>
          <a:p>
            <a:r>
              <a:rPr lang="ru-RU" sz="4800" b="1" dirty="0" smtClean="0">
                <a:solidFill>
                  <a:srgbClr val="002060"/>
                </a:solidFill>
              </a:rPr>
              <a:t>Форель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89969" y="980501"/>
            <a:ext cx="6687061" cy="506086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200" b="1" dirty="0">
                <a:latin typeface="Times New Roman" pitchFamily="18" charset="0"/>
                <a:ea typeface="Times New Roman"/>
                <a:cs typeface="Times New Roman" pitchFamily="18" charset="0"/>
              </a:rPr>
              <a:t>Форель никогда не достигает очень значительной величины: длина её доходит до 1 м., вес до 20 кг.; в большинстве случаев форель бывает в 20-30 см длиной и весит 1-1,2 кг. Желтоватые или красноватые яйца в диаметре 4-5 мм.</a:t>
            </a:r>
            <a:br>
              <a:rPr lang="ru-RU" sz="3200" b="1" dirty="0"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3200" b="1" dirty="0"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3200" b="1" dirty="0">
                <a:latin typeface="Times New Roman" pitchFamily="18" charset="0"/>
                <a:ea typeface="Times New Roman"/>
                <a:cs typeface="Times New Roman" pitchFamily="18" charset="0"/>
              </a:rPr>
            </a:b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 descr="https://test.org.ua/uploads/Caviar%20%2809%29/forel_250x.jpg"/>
          <p:cNvPicPr>
            <a:picLocks noGrp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41513"/>
            <a:ext cx="5442333" cy="39109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15719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77334" y="609600"/>
            <a:ext cx="2451456" cy="800559"/>
          </a:xfrm>
        </p:spPr>
        <p:txBody>
          <a:bodyPr>
            <a:normAutofit fontScale="90000"/>
          </a:bodyPr>
          <a:lstStyle/>
          <a:p>
            <a:r>
              <a:rPr lang="ru-RU" sz="4800" b="1" dirty="0" smtClean="0">
                <a:solidFill>
                  <a:srgbClr val="002060"/>
                </a:solidFill>
              </a:rPr>
              <a:t>Сима</a:t>
            </a:r>
            <a:r>
              <a:rPr lang="ru-RU" sz="4000" b="1" dirty="0" smtClean="0">
                <a:solidFill>
                  <a:srgbClr val="002060"/>
                </a:solidFill>
              </a:rPr>
              <a:t> 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076241" y="762001"/>
            <a:ext cx="7656723" cy="5279362"/>
          </a:xfrm>
        </p:spPr>
        <p:txBody>
          <a:bodyPr>
            <a:noAutofit/>
          </a:bodyPr>
          <a:lstStyle/>
          <a:p>
            <a:r>
              <a:rPr lang="ru-RU" sz="2000" b="1" dirty="0">
                <a:latin typeface="Times New Roman" pitchFamily="18" charset="0"/>
                <a:ea typeface="Times New Roman"/>
                <a:cs typeface="Times New Roman" pitchFamily="18" charset="0"/>
              </a:rPr>
              <a:t>Сима достигает 63 см в длину и 6 кг веса. Внешне похожа на </a:t>
            </a:r>
            <a:r>
              <a:rPr lang="ru-RU" sz="2000" b="1" dirty="0" err="1">
                <a:latin typeface="Times New Roman" pitchFamily="18" charset="0"/>
                <a:ea typeface="Times New Roman"/>
                <a:cs typeface="Times New Roman" pitchFamily="18" charset="0"/>
              </a:rPr>
              <a:t>кижуча</a:t>
            </a:r>
            <a:r>
              <a:rPr lang="ru-RU" sz="2000" b="1" dirty="0">
                <a:latin typeface="Times New Roman" pitchFamily="18" charset="0"/>
                <a:ea typeface="Times New Roman"/>
                <a:cs typeface="Times New Roman" pitchFamily="18" charset="0"/>
              </a:rPr>
              <a:t> или мелкую чавычу, однако черные пятна на ее теле крупнее и их значительно больше. Они покрывают спину и бока рыбы, а также спинной и хвостовой плавники. Сима в брачном наряде окрашена очень ярко: ее оливковое тело покрыто поперечными красными и малиновыми полосами, у входящей в реку </a:t>
            </a:r>
            <a:r>
              <a:rPr lang="ru-RU" sz="2000" b="1" dirty="0" err="1">
                <a:latin typeface="Times New Roman" pitchFamily="18" charset="0"/>
                <a:ea typeface="Times New Roman"/>
                <a:cs typeface="Times New Roman" pitchFamily="18" charset="0"/>
              </a:rPr>
              <a:t>симы</a:t>
            </a:r>
            <a:r>
              <a:rPr lang="ru-RU" sz="2000" b="1" dirty="0">
                <a:latin typeface="Times New Roman" pitchFamily="18" charset="0"/>
                <a:ea typeface="Times New Roman"/>
                <a:cs typeface="Times New Roman" pitchFamily="18" charset="0"/>
              </a:rPr>
              <a:t> они светло-малинового цвета, у нерестующей темнеют. В переводе с английского и японского </a:t>
            </a:r>
            <a:r>
              <a:rPr lang="ru-RU" sz="2000" b="1" dirty="0" err="1">
                <a:latin typeface="Times New Roman" pitchFamily="18" charset="0"/>
                <a:ea typeface="Times New Roman"/>
                <a:cs typeface="Times New Roman" pitchFamily="18" charset="0"/>
              </a:rPr>
              <a:t>сима</a:t>
            </a:r>
            <a:r>
              <a:rPr lang="ru-RU" sz="2000" b="1" dirty="0">
                <a:latin typeface="Times New Roman" pitchFamily="18" charset="0"/>
                <a:ea typeface="Times New Roman"/>
                <a:cs typeface="Times New Roman" pitchFamily="18" charset="0"/>
              </a:rPr>
              <a:t> означает «вишневый лосось». Этот лосось встречается только на азиатском побережье Тихого океана. Жилая форма </a:t>
            </a:r>
            <a:r>
              <a:rPr lang="ru-RU" sz="2000" b="1" dirty="0" err="1">
                <a:latin typeface="Times New Roman" pitchFamily="18" charset="0"/>
                <a:ea typeface="Times New Roman"/>
                <a:cs typeface="Times New Roman" pitchFamily="18" charset="0"/>
              </a:rPr>
              <a:t>симы</a:t>
            </a:r>
            <a:r>
              <a:rPr lang="ru-RU" sz="2000" b="1" dirty="0">
                <a:latin typeface="Times New Roman" pitchFamily="18" charset="0"/>
                <a:ea typeface="Times New Roman"/>
                <a:cs typeface="Times New Roman" pitchFamily="18" charset="0"/>
              </a:rPr>
              <a:t> обитает в горных реках Японии и Тайваня . Проходная — входит в реки Камчатки, Сахалина, Хоккайдо и Хондо, на юг по материковому берегу идет до </a:t>
            </a:r>
            <a:r>
              <a:rPr lang="ru-RU" sz="2000" b="1" dirty="0" err="1">
                <a:latin typeface="Times New Roman" pitchFamily="18" charset="0"/>
                <a:ea typeface="Times New Roman"/>
                <a:cs typeface="Times New Roman" pitchFamily="18" charset="0"/>
              </a:rPr>
              <a:t>Фузана</a:t>
            </a:r>
            <a:r>
              <a:rPr lang="ru-RU" sz="2000" b="1" dirty="0">
                <a:latin typeface="Times New Roman" pitchFamily="18" charset="0"/>
                <a:ea typeface="Times New Roman"/>
                <a:cs typeface="Times New Roman" pitchFamily="18" charset="0"/>
              </a:rPr>
              <a:t> и р. </a:t>
            </a:r>
            <a:r>
              <a:rPr lang="ru-RU" sz="2000" b="1" dirty="0" err="1">
                <a:latin typeface="Times New Roman" pitchFamily="18" charset="0"/>
                <a:ea typeface="Times New Roman"/>
                <a:cs typeface="Times New Roman" pitchFamily="18" charset="0"/>
              </a:rPr>
              <a:t>Тумень-Ула</a:t>
            </a:r>
            <a:r>
              <a:rPr lang="ru-RU" sz="2000" b="1" dirty="0">
                <a:latin typeface="Times New Roman" pitchFamily="18" charset="0"/>
                <a:ea typeface="Times New Roman"/>
                <a:cs typeface="Times New Roman" pitchFamily="18" charset="0"/>
              </a:rPr>
              <a:t>. Нерестовый ход </a:t>
            </a:r>
            <a:r>
              <a:rPr lang="ru-RU" sz="2000" b="1" dirty="0" err="1">
                <a:latin typeface="Times New Roman" pitchFamily="18" charset="0"/>
                <a:ea typeface="Times New Roman"/>
                <a:cs typeface="Times New Roman" pitchFamily="18" charset="0"/>
              </a:rPr>
              <a:t>симы</a:t>
            </a:r>
            <a:r>
              <a:rPr lang="ru-RU" sz="2000" b="1" dirty="0">
                <a:latin typeface="Times New Roman" pitchFamily="18" charset="0"/>
                <a:ea typeface="Times New Roman"/>
                <a:cs typeface="Times New Roman" pitchFamily="18" charset="0"/>
              </a:rPr>
              <a:t> происходит в июне и июле. В отличие от остальных тихоокеанских лососей, проходная </a:t>
            </a:r>
            <a:r>
              <a:rPr lang="ru-RU" sz="2000" b="1" dirty="0" err="1">
                <a:latin typeface="Times New Roman" pitchFamily="18" charset="0"/>
                <a:ea typeface="Times New Roman"/>
                <a:cs typeface="Times New Roman" pitchFamily="18" charset="0"/>
              </a:rPr>
              <a:t>сима</a:t>
            </a:r>
            <a:r>
              <a:rPr lang="ru-RU" sz="2000" b="1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может </a:t>
            </a:r>
            <a:r>
              <a:rPr lang="ru-RU" sz="2000" b="1" dirty="0">
                <a:latin typeface="Times New Roman" pitchFamily="18" charset="0"/>
                <a:ea typeface="Times New Roman"/>
                <a:cs typeface="Times New Roman" pitchFamily="18" charset="0"/>
              </a:rPr>
              <a:t>питаться в пресной воде. Проходная </a:t>
            </a:r>
            <a:r>
              <a:rPr lang="ru-RU" sz="2000" b="1" dirty="0" err="1">
                <a:latin typeface="Times New Roman" pitchFamily="18" charset="0"/>
                <a:ea typeface="Times New Roman"/>
                <a:cs typeface="Times New Roman" pitchFamily="18" charset="0"/>
              </a:rPr>
              <a:t>сима</a:t>
            </a:r>
            <a:r>
              <a:rPr lang="ru-RU" sz="2000" b="1" dirty="0">
                <a:latin typeface="Times New Roman" pitchFamily="18" charset="0"/>
                <a:ea typeface="Times New Roman"/>
                <a:cs typeface="Times New Roman" pitchFamily="18" charset="0"/>
              </a:rPr>
              <a:t> после нереста погибает, а жилая форма (преимущественно карликовые самцы) участвуют в нересте и на следующий год.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https://test.org.ua/uploads/2010/sima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" y="2572702"/>
            <a:ext cx="2381250" cy="113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Объект 8" descr="https://test.org.ua/uploads/2010/sima1.jpg"/>
          <p:cNvPicPr>
            <a:picLocks noGrp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542" y="1852551"/>
            <a:ext cx="4320306" cy="25762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07664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3123485" cy="767508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 Black" pitchFamily="34" charset="0"/>
              </a:rPr>
              <a:t>К</a:t>
            </a:r>
            <a:r>
              <a:rPr lang="ru-RU" b="1" dirty="0" smtClean="0">
                <a:solidFill>
                  <a:srgbClr val="002060"/>
                </a:solidFill>
                <a:latin typeface="Arial Black" pitchFamily="34" charset="0"/>
              </a:rPr>
              <a:t>ижуч</a:t>
            </a:r>
            <a:r>
              <a:rPr lang="ru-RU" dirty="0" smtClean="0"/>
              <a:t>   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282439" y="594910"/>
            <a:ext cx="7560693" cy="5860973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sz="3300" dirty="0" smtClean="0">
                <a:latin typeface="Arial"/>
                <a:ea typeface="Times New Roman"/>
              </a:rPr>
              <a:t> </a:t>
            </a:r>
            <a:r>
              <a:rPr lang="ru-RU" sz="33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Крупная </a:t>
            </a:r>
            <a:r>
              <a:rPr lang="ru-RU" sz="3300" b="1" dirty="0">
                <a:latin typeface="Times New Roman" pitchFamily="18" charset="0"/>
                <a:ea typeface="Times New Roman"/>
                <a:cs typeface="Times New Roman" pitchFamily="18" charset="0"/>
              </a:rPr>
              <a:t>рыба, достигает длины 98 см, массы 14 кг. От других </a:t>
            </a:r>
            <a:r>
              <a:rPr lang="ru-RU" sz="3300" b="1" dirty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лососей отличается ярко-серебристым цветом чешуи (отсюда японское и американское название - "серебряный лосось" и - "белая рыба</a:t>
            </a:r>
            <a:r>
              <a:rPr lang="ru-RU" sz="3300" b="1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").</a:t>
            </a:r>
            <a:endParaRPr lang="ru-RU" sz="3300" b="1" dirty="0">
              <a:solidFill>
                <a:schemeClr val="tx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>
              <a:buNone/>
            </a:pPr>
            <a:r>
              <a:rPr lang="ru-RU" sz="3300" b="1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Относится </a:t>
            </a:r>
            <a:r>
              <a:rPr lang="ru-RU" sz="3300" b="1" dirty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 семейству лососевых, роду дальневосточных лососей. По азиатскому побережью обитает от реки Анадырь вдоль камчатского побережья до рек северо-западной части Охотского моря. Изредка встречается на восточном Сахалине и Хоккайдо. </a:t>
            </a:r>
          </a:p>
          <a:p>
            <a:pPr>
              <a:buNone/>
            </a:pPr>
            <a:r>
              <a:rPr lang="ru-RU" sz="3300" b="1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Проходной </a:t>
            </a:r>
            <a:r>
              <a:rPr lang="ru-RU" sz="3300" b="1" dirty="0" err="1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кижуч</a:t>
            </a:r>
            <a:r>
              <a:rPr lang="ru-RU" sz="3300" b="1" dirty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зимует в океане. В некоторых озерах (озера </a:t>
            </a:r>
            <a:r>
              <a:rPr lang="ru-RU" sz="3300" b="1" dirty="0" err="1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Саранные</a:t>
            </a:r>
            <a:r>
              <a:rPr lang="ru-RU" sz="3300" b="1" dirty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на острове Беринга и около Петропавловска-Камчатского озеро Котельное) образует жилую форму, которая составляет самостоятельные </a:t>
            </a:r>
            <a:r>
              <a:rPr lang="ru-RU" sz="3300" b="1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популяции.</a:t>
            </a:r>
            <a:endParaRPr lang="ru-RU" sz="3300" b="1" dirty="0">
              <a:solidFill>
                <a:schemeClr val="tx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>
              <a:buNone/>
            </a:pPr>
            <a:r>
              <a:rPr lang="ru-RU" sz="3300" b="1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Половой </a:t>
            </a:r>
            <a:r>
              <a:rPr lang="ru-RU" sz="3300" b="1" dirty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зрелости жилая форма достигает на 4-м году жизни. Кижуч — ценная промысловая рыба, но численность его </a:t>
            </a:r>
            <a:r>
              <a:rPr lang="ru-RU" sz="3300" b="1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невелика.</a:t>
            </a:r>
            <a:endParaRPr lang="ru-RU" sz="3300" b="1" dirty="0">
              <a:solidFill>
                <a:schemeClr val="tx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>
              <a:buNone/>
            </a:pPr>
            <a:r>
              <a:rPr lang="ru-RU" sz="3300" b="1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 </a:t>
            </a:r>
            <a:r>
              <a:rPr lang="ru-RU" sz="3300" b="1" dirty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мясе </a:t>
            </a:r>
            <a:r>
              <a:rPr lang="ru-RU" sz="3300" b="1" dirty="0" err="1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кижуча</a:t>
            </a:r>
            <a:r>
              <a:rPr lang="ru-RU" sz="3300" b="1" dirty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от 6,1 до 9,5 % жира. Мясо </a:t>
            </a:r>
            <a:r>
              <a:rPr lang="ru-RU" sz="3300" b="1" dirty="0" err="1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кижуча</a:t>
            </a:r>
            <a:r>
              <a:rPr lang="ru-RU" sz="3300" b="1" dirty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красное, необыкновенно вкусное, оно содержит витамины В</a:t>
            </a:r>
            <a:r>
              <a:rPr lang="ru-RU" sz="3300" b="1" baseline="-25000" dirty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1</a:t>
            </a:r>
            <a:r>
              <a:rPr lang="ru-RU" sz="3300" b="1" dirty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В</a:t>
            </a:r>
            <a:r>
              <a:rPr lang="ru-RU" sz="3300" b="1" baseline="-25000" dirty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2</a:t>
            </a:r>
            <a:r>
              <a:rPr lang="ru-RU" sz="3300" b="1" dirty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минералы и микроэлементы </a:t>
            </a:r>
            <a:r>
              <a:rPr lang="ru-RU" sz="33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– </a:t>
            </a:r>
            <a:r>
              <a:rPr lang="ru-RU" sz="33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  <a:hlinkClick r:id="rId2"/>
              </a:rPr>
              <a:t>железо</a:t>
            </a:r>
            <a:r>
              <a:rPr lang="ru-RU" sz="33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 </a:t>
            </a:r>
            <a:r>
              <a:rPr lang="ru-RU" sz="33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  <a:hlinkClick r:id="rId3"/>
              </a:rPr>
              <a:t>калий</a:t>
            </a:r>
            <a:r>
              <a:rPr lang="ru-RU" sz="33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 </a:t>
            </a:r>
            <a:r>
              <a:rPr lang="ru-RU" sz="33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  <a:hlinkClick r:id="rId4"/>
              </a:rPr>
              <a:t>кальций</a:t>
            </a:r>
            <a:r>
              <a:rPr lang="ru-RU" sz="33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 </a:t>
            </a:r>
            <a:r>
              <a:rPr lang="ru-RU" sz="33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  <a:hlinkClick r:id="rId5"/>
              </a:rPr>
              <a:t>магний</a:t>
            </a:r>
            <a:r>
              <a:rPr lang="ru-RU" sz="33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 </a:t>
            </a:r>
            <a:r>
              <a:rPr lang="ru-RU" sz="33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  <a:hlinkClick r:id="rId6"/>
              </a:rPr>
              <a:t>натрий</a:t>
            </a:r>
            <a:r>
              <a:rPr lang="ru-RU" sz="33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 </a:t>
            </a:r>
            <a:r>
              <a:rPr lang="ru-RU" sz="33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  <a:hlinkClick r:id="rId7"/>
              </a:rPr>
              <a:t>фосфор</a:t>
            </a:r>
            <a:r>
              <a:rPr lang="ru-RU" sz="33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хлор, </a:t>
            </a:r>
            <a:r>
              <a:rPr lang="ru-RU" sz="33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  <a:hlinkClick r:id="rId8"/>
              </a:rPr>
              <a:t>молибден</a:t>
            </a:r>
            <a:r>
              <a:rPr lang="ru-RU" sz="33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 </a:t>
            </a:r>
            <a:r>
              <a:rPr lang="ru-RU" sz="33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  <a:hlinkClick r:id="rId9"/>
              </a:rPr>
              <a:t>никель</a:t>
            </a:r>
            <a:r>
              <a:rPr lang="ru-RU" sz="33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 </a:t>
            </a:r>
            <a:r>
              <a:rPr lang="ru-RU" sz="33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  <a:hlinkClick r:id="rId10"/>
              </a:rPr>
              <a:t>фтор</a:t>
            </a:r>
            <a:r>
              <a:rPr lang="ru-RU" sz="33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 </a:t>
            </a:r>
            <a:r>
              <a:rPr lang="ru-RU" sz="33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  <a:hlinkClick r:id="rId11"/>
              </a:rPr>
              <a:t>цинк</a:t>
            </a:r>
            <a:r>
              <a:rPr lang="ru-RU" sz="33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 </a:t>
            </a:r>
            <a:r>
              <a:rPr lang="ru-RU" sz="33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  <a:hlinkClick r:id="rId12"/>
              </a:rPr>
              <a:t>хром</a:t>
            </a:r>
            <a:r>
              <a:rPr lang="ru-RU" sz="33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200" b="1" dirty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endParaRPr lang="ru-RU" sz="2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797895"/>
            <a:ext cx="3351665" cy="357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5376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3971785" cy="1164116"/>
          </a:xfrm>
        </p:spPr>
        <p:txBody>
          <a:bodyPr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002060"/>
                </a:solidFill>
                <a:latin typeface="Arial"/>
                <a:ea typeface="Times New Roman"/>
                <a:cs typeface="Times New Roman"/>
              </a:rPr>
              <a:t>Сахалинский таймень (чевица</a:t>
            </a:r>
            <a:r>
              <a:rPr lang="ru-RU" b="1" dirty="0" smtClean="0">
                <a:solidFill>
                  <a:srgbClr val="002060"/>
                </a:solidFill>
                <a:latin typeface="Arial"/>
                <a:ea typeface="Times New Roman"/>
                <a:cs typeface="Times New Roman"/>
              </a:rPr>
              <a:t>)</a:t>
            </a:r>
            <a:endParaRPr lang="ru-RU" sz="2800" dirty="0">
              <a:solidFill>
                <a:srgbClr val="00206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404360" y="506777"/>
            <a:ext cx="7427756" cy="5938090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Род 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крупных лососёвых рыб. У мелких экземпляров на боках тела 8-10 темных поперечных полос, обычны мелкие х-образные и полулунные темные пятнышки. Во время нереста тело медно-красное. Распространен широко, почти во всех крупных реках и озерах Сибири и Дальнего Востока, также на Алтае, напр.: в реках </a:t>
            </a:r>
            <a:r>
              <a:rPr lang="ru-RU" sz="2000" b="1" dirty="0" err="1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Бухтарма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Курчум. Как и другие лососевые, таймень хищник, достигает 1 м и более длины и 60 кг веса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Существует также таймень сахалинский (</a:t>
            </a:r>
            <a:r>
              <a:rPr lang="ru-RU" sz="2000" b="1" dirty="0" err="1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Hucho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perryi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) — единственный проходной вид в роде таймени. Обитает в Японском море, входит на нерест в реки Хоккайдо, Сахалина и Приморья. Сахалинский таймень — хищник, основа его рациона — сельдь, корюшки, навага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Чем дальше на север, тем тайменю лучше – любит он холодные чистые и быстрые северные реки. Температура и богатство воды кислородом определяют степень пригодности водоема для обитания рыб. 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 descr="https://test.org.ua/uploads/Caviar%20%2809%29/taymen_250x.jpg"/>
          <p:cNvPicPr>
            <a:picLocks noGrp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38" y="2115239"/>
            <a:ext cx="4527932" cy="34042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50773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2440439" cy="767508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latin typeface="Arial Black" pitchFamily="34" charset="0"/>
                <a:cs typeface="Times New Roman" pitchFamily="18" charset="0"/>
              </a:rPr>
              <a:t>Голец</a:t>
            </a:r>
            <a:endParaRPr lang="ru-RU" b="1" dirty="0">
              <a:solidFill>
                <a:srgbClr val="002060"/>
              </a:solidFill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88945" y="672029"/>
            <a:ext cx="6279613" cy="5772838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От 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других лососевых отличаются очень мелкой чешуей. На ощупь рыба кажется голой, отсюда и ее название. На территории Магаданской и Камчатской областей встречается около 10 видов гольцов. Различать их проще всего по окраске зрелых особей, особенно хорошо выраженной в период нереста. Гольцы нерестятся несколько раз в течение жизни; после каждого икрометания часть рыб погибает. Проходные гольцы зимуют в пресной воде и ежегодно выходят в море на нагул, жилые — постоянно обитают в реках и озерах. Гольцы нерестятся довольно рано, большей частью в апреле, реже в мае, и икра их весьма многочисленна. В речках они мечут икру на перекатах, а в прудах для этой цели входят в весенние ручейки и канавки.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 descr="https://test.org.ua/uploads/2010/golec.jpg"/>
          <p:cNvPicPr>
            <a:picLocks noGrp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174707">
            <a:off x="-445878" y="2209134"/>
            <a:ext cx="6129456" cy="20682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19262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2748912" cy="657340"/>
          </a:xfrm>
        </p:spPr>
        <p:txBody>
          <a:bodyPr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4400" b="1" dirty="0" smtClean="0">
                <a:solidFill>
                  <a:srgbClr val="000000"/>
                </a:solidFill>
                <a:latin typeface="Arial Black" pitchFamily="34" charset="0"/>
                <a:ea typeface="Times New Roman"/>
                <a:cs typeface="Times New Roman"/>
              </a:rPr>
              <a:t>Сиг </a:t>
            </a:r>
            <a:r>
              <a:rPr lang="ru-RU" sz="2000" dirty="0">
                <a:latin typeface="Calibri"/>
                <a:ea typeface="Calibri"/>
                <a:cs typeface="Times New Roman"/>
              </a:rPr>
              <a:t/>
            </a:r>
            <a:br>
              <a:rPr lang="ru-RU" sz="2000" dirty="0"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89969" y="594911"/>
            <a:ext cx="6731129" cy="5446451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1350"/>
              </a:spcAft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Сиги — род рыб семейства лососевых, в который входит несколько десятков видов рыб, включая тех, что в обиходе называют просто «сиг» и «ряпушка». Я могу ошибаться, но поскольку эти виды рыбы появляются на прилавках магазинов и рынков гораздо реже тех же форели или лосося, полагаю, что их промышленный лов не ведется, или он очень незначителен, что связано с угрозой исчезновения этих видов. Между тем, и сига, и ряпушку охотно готовят в Финляндии, где этим рыбам ничего не угрожает, и они очень вкусны. Сиг — более крупная рыба, его вес может достигать нескольких килограммов, а выглядит он как серебристая, вытянутая рыба с мощным хвостом.</a:t>
            </a:r>
            <a:endParaRPr lang="ru-RU" sz="1600" b="1" dirty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5" name="Объект 4" descr="Форель, лосось и все-все-все... - фото"/>
          <p:cNvPicPr>
            <a:picLocks noGrp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778"/>
            <a:ext cx="5337347" cy="23076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47477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385590"/>
            <a:ext cx="3652295" cy="638979"/>
          </a:xfrm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rgbClr val="002060"/>
                </a:solidFill>
                <a:latin typeface="Arial Black" pitchFamily="34" charset="0"/>
              </a:rPr>
              <a:t>Чавыча</a:t>
            </a:r>
            <a:endParaRPr lang="ru-RU" sz="4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894023" y="341523"/>
            <a:ext cx="5750805" cy="5699840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Является, пожалуй, крупнейшим представителем тихоокеанских лососей, а к тому же и самым ценным. Чавыча вырастает в длину до 85-90 сантиметров, а вес может нагулять вплоть до 50 килограммов. Основное ее отличие от сородичей – множество жаберных лучей, у чавычи их насчитывается больше пятнадцати. Чаще всего эта рыба встречается у североамериканского континента, а также порой заходит на нерест в реки российского Дальнего Востока, например, на Камчатке. Период размножения этой рыбы продолжается в течение всего лета, причем чавыча самостоятельно с помощью сильного хвоста делает в галечном дне ямки, куда и откладывает икринки. Срок жизни чавычи обычно не превышает семи лет. В среднем, эти рыбы живут 4-5 лет. Рацион питания ее – мелкая рыбешка. Промысел на чавычу достаточно развит – рыба обладает вкусным мясом красного цвета, насыщенным многими полезными веществами. </a:t>
            </a:r>
          </a:p>
          <a:p>
            <a:endParaRPr lang="ru-RU" dirty="0"/>
          </a:p>
        </p:txBody>
      </p:sp>
      <p:pic>
        <p:nvPicPr>
          <p:cNvPr id="5" name="Объект 4" descr="http://redcaviar-fish.narod.ru/p52/i0022rp.jpg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882" y="2223247"/>
            <a:ext cx="4338918" cy="16136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8958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2496172" cy="771985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Кумжа</a:t>
            </a:r>
            <a:endParaRPr lang="ru-RU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497427" y="358588"/>
            <a:ext cx="6425632" cy="5629836"/>
          </a:xfrm>
        </p:spPr>
        <p:txBody>
          <a:bodyPr>
            <a:normAutofit fontScale="92500" lnSpcReduction="10000"/>
          </a:bodyPr>
          <a:lstStyle/>
          <a:p>
            <a:pPr marL="0" indent="0" fontAlgn="base">
              <a:buNone/>
            </a:pPr>
            <a:r>
              <a:rPr lang="ru-RU" sz="1600" dirty="0" err="1" smtClean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Полупресноводная</a:t>
            </a:r>
            <a:r>
              <a:rPr lang="ru-RU" sz="1600" dirty="0" smtClean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1600" dirty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рыба, чуть </a:t>
            </a:r>
            <a:r>
              <a:rPr lang="ru-RU" sz="1600" dirty="0" smtClean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больше гольца, светло-розовое мясо. </a:t>
            </a:r>
          </a:p>
          <a:p>
            <a:pPr marL="0" indent="0" fontAlgn="base">
              <a:buNone/>
            </a:pPr>
            <a:r>
              <a:rPr lang="ru-RU" sz="16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В отличие от лосося у кумжи число чешуй в поперечном ряду от конца жирового плавника до боковой линии 15-18, в боковой линии 105-132 чешуй, жаберных тычинок 13-18, есть </a:t>
            </a:r>
            <a:r>
              <a:rPr lang="ru-RU" sz="16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бугорковидные</a:t>
            </a:r>
            <a:r>
              <a:rPr lang="ru-RU" sz="16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 Наименьшая высота тела (высота хвостового стебля) не более двух раз в длине хвостового стебля. Тело выше и ниже боковой линии покрыто многочисленными чёрными пятнами, которые имеют светлый ореол. На боках тела есть красные пятнышки.</a:t>
            </a:r>
            <a:endParaRPr lang="ru-RU" sz="1600" b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marL="0" indent="0" fontAlgn="base">
              <a:buNone/>
            </a:pPr>
            <a:r>
              <a:rPr lang="ru-RU" sz="16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Кумжа </a:t>
            </a:r>
            <a:r>
              <a:rPr lang="ru-RU" sz="1600" dirty="0">
                <a:solidFill>
                  <a:srgbClr val="002060"/>
                </a:solidFill>
                <a:latin typeface="Arial Black" panose="020B0A04020102020204" pitchFamily="34" charset="0"/>
              </a:rPr>
              <a:t>отличается от многих лососевых родичей тем, что за всю свою жизнь может нереститься не один раз (до 10). Она не голодает перед нерестом (даже наоборот, усиленно питается) и не умирает после него, возвращаясь к своему обычному месту обитания. Нерестится на мелководье, откладывая икру под камни или закапывая в песок. За один раз самка откладывает до 4 тысяч икринок довольно крупных размеров – 5 мм. Через 1,5-2 месяца появится молодняк. Размер вылупившихся мальков составляет 6 мм</a:t>
            </a:r>
            <a:r>
              <a:rPr lang="ru-RU" sz="16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  <a:r>
              <a:rPr lang="ru-RU" sz="1600" dirty="0">
                <a:solidFill>
                  <a:srgbClr val="002060"/>
                </a:solidFill>
                <a:latin typeface="Arial Black" panose="020B0A04020102020204" pitchFamily="34" charset="0"/>
              </a:rPr>
              <a:t> Продолжительность жизни этой рыбы может быть долгой. Были замечены особи, возраст которых составлял 19 лет (для проходной) и 20 лет (для озерной</a:t>
            </a:r>
            <a:r>
              <a:rPr lang="ru-RU" sz="1400" dirty="0">
                <a:solidFill>
                  <a:srgbClr val="002060"/>
                </a:solidFill>
                <a:latin typeface="Roboto"/>
              </a:rPr>
              <a:t>)</a:t>
            </a:r>
            <a:endParaRPr lang="ru-RU" sz="1400" b="0" i="0" dirty="0">
              <a:solidFill>
                <a:srgbClr val="002060"/>
              </a:solidFill>
              <a:effectLst/>
              <a:latin typeface="Roboto"/>
            </a:endParaRPr>
          </a:p>
        </p:txBody>
      </p:sp>
      <p:pic>
        <p:nvPicPr>
          <p:cNvPr id="1026" name="Picture 2" descr="https://fisherhook.ru/wp-content/uploads/2017/01/kugm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606" y="3609976"/>
            <a:ext cx="4183062" cy="1464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fisherhook.ru/wp-content/uploads/2017/01/kugm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76" y="1381585"/>
            <a:ext cx="4820093" cy="1703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fisherhook.ru/wp-content/uploads/2017/01/kugm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3609976"/>
            <a:ext cx="4183062" cy="1464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fisherhook.ru/wp-content/uploads/2017/01/kugm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734" y="3762376"/>
            <a:ext cx="4183062" cy="1464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43439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2047937" cy="699247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Омуль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89970" y="466165"/>
            <a:ext cx="6689654" cy="5575197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>
                <a:solidFill>
                  <a:srgbClr val="000000"/>
                </a:solidFill>
                <a:latin typeface="Roboto Condensed"/>
              </a:rPr>
              <a:t>Омуль</a:t>
            </a:r>
            <a:r>
              <a:rPr lang="ru-RU" dirty="0">
                <a:solidFill>
                  <a:srgbClr val="000000"/>
                </a:solidFill>
                <a:latin typeface="Roboto Condensed"/>
              </a:rPr>
              <a:t> (</a:t>
            </a:r>
            <a:r>
              <a:rPr lang="ru-RU" dirty="0" err="1">
                <a:solidFill>
                  <a:srgbClr val="000000"/>
                </a:solidFill>
                <a:latin typeface="Roboto Condensed"/>
              </a:rPr>
              <a:t>Coregonus</a:t>
            </a:r>
            <a:r>
              <a:rPr lang="ru-RU" dirty="0">
                <a:solidFill>
                  <a:srgbClr val="000000"/>
                </a:solidFill>
                <a:latin typeface="Roboto Condensed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Roboto Condensed"/>
              </a:rPr>
              <a:t>autumnalis</a:t>
            </a:r>
            <a:r>
              <a:rPr lang="ru-RU" dirty="0">
                <a:solidFill>
                  <a:srgbClr val="000000"/>
                </a:solidFill>
                <a:latin typeface="Roboto Condensed"/>
              </a:rPr>
              <a:t>) — рыба из отряда лососеобразных и семейства сиговых. В первую очередь омуль известен благодаря своим вкусовым качествам и фантастическим гастрономическим свойствам</a:t>
            </a:r>
            <a:r>
              <a:rPr lang="ru-RU" dirty="0" smtClean="0">
                <a:solidFill>
                  <a:srgbClr val="000000"/>
                </a:solidFill>
                <a:latin typeface="Roboto Condensed"/>
              </a:rPr>
              <a:t>.</a:t>
            </a:r>
            <a:r>
              <a:rPr lang="ru-RU" dirty="0">
                <a:solidFill>
                  <a:srgbClr val="000000"/>
                </a:solidFill>
                <a:latin typeface="Roboto Condensed"/>
              </a:rPr>
              <a:t> в общем-то, не очень крупная рыба, максимально достигает длины около 60 см и 3 кг веса. Его тело узкое, несколько удлиненно, внешне напоминает торпеду. Чешуя плотно сидит на теле. Благодаря такому строению своего тела, быстро передвигается в воде. Омуль имеет серебристую окраску с зеленоватой спинкой и светлым </a:t>
            </a:r>
            <a:r>
              <a:rPr lang="ru-RU" dirty="0" smtClean="0">
                <a:solidFill>
                  <a:srgbClr val="000000"/>
                </a:solidFill>
                <a:latin typeface="Roboto Condensed"/>
              </a:rPr>
              <a:t>брюшком</a:t>
            </a:r>
          </a:p>
          <a:p>
            <a:r>
              <a:rPr lang="ru-RU" dirty="0" smtClean="0">
                <a:solidFill>
                  <a:srgbClr val="000000"/>
                </a:solidFill>
                <a:latin typeface="Roboto Condensed"/>
              </a:rPr>
              <a:t>Размножается</a:t>
            </a:r>
            <a:r>
              <a:rPr lang="ru-RU" dirty="0">
                <a:solidFill>
                  <a:srgbClr val="000000"/>
                </a:solidFill>
                <a:latin typeface="Roboto Condensed"/>
              </a:rPr>
              <a:t> </a:t>
            </a:r>
            <a:r>
              <a:rPr lang="ru-RU" b="1" dirty="0">
                <a:solidFill>
                  <a:srgbClr val="000000"/>
                </a:solidFill>
                <a:latin typeface="Roboto Condensed"/>
              </a:rPr>
              <a:t>омуль</a:t>
            </a:r>
            <a:r>
              <a:rPr lang="ru-RU" dirty="0">
                <a:solidFill>
                  <a:srgbClr val="000000"/>
                </a:solidFill>
                <a:latin typeface="Roboto Condensed"/>
              </a:rPr>
              <a:t> каждый год, начиная с семи-восьмилетнего возраста. На нерест проходит довольно далеко, более чем на тысячу километров, при этом избегая мелководья и не подходя к берегам. Крупные особи мечут большое количество икры, примерно до 60-70 тысяч икринок. В период икрометания не питается, а вот после делает это усиленно, т.е. у омуля начинается жор. После того как икра отложена, омуль возвращается в места нагула. Вообще, в северных Уральских и Сибирских реках различают два «хода» омуля: летний (июнь-июль) и осенний (собственно нерест).</a:t>
            </a:r>
            <a:endParaRPr lang="ru-RU" dirty="0"/>
          </a:p>
        </p:txBody>
      </p:sp>
      <p:pic>
        <p:nvPicPr>
          <p:cNvPr id="2050" name="Picture 2" descr="Ð ÑÐ±Ð° Ð¾Ð¼ÑÐ»Ñ (Coregonus autumnalis)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992371"/>
            <a:ext cx="4183062" cy="2108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34261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2209301" cy="753035"/>
          </a:xfrm>
        </p:spPr>
        <p:txBody>
          <a:bodyPr>
            <a:no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Ленок</a:t>
            </a:r>
            <a:endParaRPr lang="ru-RU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522258" y="394447"/>
            <a:ext cx="6400801" cy="5288327"/>
          </a:xfrm>
        </p:spPr>
        <p:txBody>
          <a:bodyPr>
            <a:normAutofit fontScale="92500" lnSpcReduction="10000"/>
          </a:bodyPr>
          <a:lstStyle/>
          <a:p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Ленок – распространенный оседлый вид лососевых. Обитает в реках и озерах от Урала до Дальнего Востока. Относительно некрупный лосось, больше 6кг не </a:t>
            </a:r>
            <a:r>
              <a:rPr lang="ru-RU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вырастает.</a:t>
            </a:r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 Рыба имеет сжатое с боков тело с маленьким ртом и небольшими острыми зубами. На боках, спинном и хвостовом плавниках расположены темные пятнышки. Окраска зависит от условий обитания. Особи, обитающие на перекатах, имеют серебристую окраску с темной спинкой и желтоватыми плавниками. Ленок, плавающий в таежных озерах или обитающий в глубоких речных омутах более темный, черноватого цвета с золотистым отливом. Сильные плавники окаймлены перламутровой полосой. В период нереста окраска становится ярче, на боках появляются крупные красные пятна. Средняя длина тела ленка – 70 см, масса – 4-6 кг. Встречаются отдельные крупные особи, достигающие 8 кг и одного метра в длину. Продолжительность жизни – около 15 лет.</a:t>
            </a:r>
          </a:p>
          <a:p>
            <a:endParaRPr lang="ru-RU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3074" name="Picture 2" descr="ÐÐµÐ½Ð¾Ðº - ÐÐ¾ÑÐ¾ÑÐµÐ¾Ð±ÑÐ°Ð·Ð½ÑÐµ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2106841"/>
            <a:ext cx="4491318" cy="211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48485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fishingday.org/wp-content/uploads/2017/03/2-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993" y="272126"/>
            <a:ext cx="10924802" cy="6182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3727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ÐÐ°ÑÑÐ¸Ð½ÐºÐ¸ Ð¿Ð¾ Ð·Ð°Ð¿ÑÐ¾ÑÑ Ð½ÐµÑÐµÑÑ Ð»Ð¾ÑÐ¾ÑÐµÐ²ÑÑ ÑÑÐ± ÐºÐ°ÑÑÐ¸Ð½ÐºÐ¸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0713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ÐÐ°ÑÑÐ¸Ð½ÐºÐ¸ Ð¿Ð¾ Ð·Ð°Ð¿ÑÐ¾ÑÑ Ð½ÐµÑÐµÑÑ Ð»Ð¾ÑÐ¾ÑÐµÐ²ÑÑ ÑÑÐ± ÐºÐ°ÑÑÐ¸Ð½ÐºÐ¸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580742" cy="4935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ÐÐ°ÑÑÐ¸Ð½ÐºÐ¸ Ð¿Ð¾ Ð·Ð°Ð¿ÑÐ¾ÑÑ Ð½ÐµÑÐµÑÑ Ð»Ð¾ÑÐ¾ÑÐµÐ²ÑÑ ÑÑÐ± ÐºÐ°ÑÑÐ¸Ð½ÐºÐ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33267" y="2536998"/>
            <a:ext cx="6858733" cy="4321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8008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ÐÐ°ÑÑÐ¸Ð½ÐºÐ¸ Ð¿Ð¾ Ð·Ð°Ð¿ÑÐ¾ÑÑ Ð½ÐµÑÐµÑÑ Ð»Ð¾ÑÐ¾ÑÐµÐ²ÑÑ ÑÑÐ± ÐºÐ°ÑÑÐ¸Ð½ÐºÐ¸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79355" y="2305095"/>
            <a:ext cx="7212645" cy="4552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ÐÐ¾ÑÐ¾Ð¶ÐµÐµ Ð¸Ð·Ð¾Ð±ÑÐ°Ð¶ÐµÐ½Ð¸Ðµ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832152" cy="447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114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260</TotalTime>
  <Words>1783</Words>
  <Application>Microsoft Office PowerPoint</Application>
  <PresentationFormat>Широкоэкранный</PresentationFormat>
  <Paragraphs>56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4" baseType="lpstr">
      <vt:lpstr>Arial</vt:lpstr>
      <vt:lpstr>Arial Black</vt:lpstr>
      <vt:lpstr>Calibri</vt:lpstr>
      <vt:lpstr>Roboto</vt:lpstr>
      <vt:lpstr>Roboto Condensed</vt:lpstr>
      <vt:lpstr>Times New Roman</vt:lpstr>
      <vt:lpstr>Trebuchet MS</vt:lpstr>
      <vt:lpstr>Wingdings 3</vt:lpstr>
      <vt:lpstr>Грань</vt:lpstr>
      <vt:lpstr>Семейство Лососевые</vt:lpstr>
      <vt:lpstr>Внешний вид</vt:lpstr>
      <vt:lpstr>Зачем гибнут лососи </vt:lpstr>
      <vt:lpstr>Нерест</vt:lpstr>
      <vt:lpstr>Цикл развития лососевых</vt:lpstr>
      <vt:lpstr>Семейство Лососевые</vt:lpstr>
      <vt:lpstr>Представители семейства</vt:lpstr>
      <vt:lpstr>Нерка </vt:lpstr>
      <vt:lpstr>Кета</vt:lpstr>
      <vt:lpstr>Горбуша</vt:lpstr>
      <vt:lpstr>Сёмга</vt:lpstr>
      <vt:lpstr>Форель </vt:lpstr>
      <vt:lpstr>Сима </vt:lpstr>
      <vt:lpstr>Кижуч   </vt:lpstr>
      <vt:lpstr>Сахалинский таймень (чевица)</vt:lpstr>
      <vt:lpstr>Голец</vt:lpstr>
      <vt:lpstr>Сиг  </vt:lpstr>
      <vt:lpstr>Чавыча</vt:lpstr>
      <vt:lpstr>Кумжа</vt:lpstr>
      <vt:lpstr>Омуль </vt:lpstr>
      <vt:lpstr>Ленок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Компьютер</dc:creator>
  <cp:lastModifiedBy>Компьютер</cp:lastModifiedBy>
  <cp:revision>27</cp:revision>
  <dcterms:created xsi:type="dcterms:W3CDTF">2019-03-22T11:59:39Z</dcterms:created>
  <dcterms:modified xsi:type="dcterms:W3CDTF">2019-03-25T11:10:46Z</dcterms:modified>
</cp:coreProperties>
</file>