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70" r:id="rId2"/>
    <p:sldId id="269" r:id="rId3"/>
    <p:sldId id="260" r:id="rId4"/>
    <p:sldId id="268" r:id="rId5"/>
    <p:sldId id="256" r:id="rId6"/>
    <p:sldId id="271" r:id="rId7"/>
    <p:sldId id="258" r:id="rId8"/>
    <p:sldId id="262" r:id="rId9"/>
    <p:sldId id="266" r:id="rId10"/>
    <p:sldId id="272" r:id="rId11"/>
    <p:sldId id="259" r:id="rId12"/>
    <p:sldId id="273" r:id="rId13"/>
    <p:sldId id="261" r:id="rId14"/>
    <p:sldId id="274" r:id="rId15"/>
    <p:sldId id="263" r:id="rId16"/>
    <p:sldId id="275" r:id="rId17"/>
    <p:sldId id="264" r:id="rId18"/>
    <p:sldId id="276" r:id="rId19"/>
    <p:sldId id="265" r:id="rId20"/>
    <p:sldId id="277" r:id="rId21"/>
    <p:sldId id="278" r:id="rId22"/>
    <p:sldId id="281" r:id="rId23"/>
    <p:sldId id="282" r:id="rId24"/>
    <p:sldId id="280" r:id="rId25"/>
    <p:sldId id="279" r:id="rId26"/>
    <p:sldId id="267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00FF00"/>
    <a:srgbClr val="FF99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65" autoAdjust="0"/>
    <p:restoredTop sz="94728" autoAdjust="0"/>
  </p:normalViewPr>
  <p:slideViewPr>
    <p:cSldViewPr>
      <p:cViewPr varScale="1">
        <p:scale>
          <a:sx n="65" d="100"/>
          <a:sy n="65" d="100"/>
        </p:scale>
        <p:origin x="-108" y="-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00363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0364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E9CC9-0BFB-4745-86E9-EC2417BE26A1}" type="datetimeFigureOut">
              <a:rPr lang="ru-RU"/>
              <a:pPr>
                <a:defRPr/>
              </a:pPr>
              <a:t>24.10.2010</a:t>
            </a:fld>
            <a:endParaRPr 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14824-6B76-40F8-BA45-B275D60C48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0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3" grpId="0" autoUpdateAnimBg="0"/>
      <p:bldP spid="100364" grpId="0" build="p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0B5366-970F-4AEA-A988-239AF67728FE}" type="datetimeFigureOut">
              <a:rPr lang="ru-RU"/>
              <a:pPr>
                <a:defRPr/>
              </a:pPr>
              <a:t>24.10.2010</a:t>
            </a:fld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DC60B6-441E-49E8-8FE3-05187FE20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37F87-F13B-4952-833B-5282818135F9}" type="datetimeFigureOut">
              <a:rPr lang="ru-RU"/>
              <a:pPr>
                <a:defRPr/>
              </a:pPr>
              <a:t>24.10.2010</a:t>
            </a:fld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661FEA-360B-4CEE-A5CF-E09526C1EC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87C7D-4201-438C-BFA9-80F65847E0E4}" type="datetimeFigureOut">
              <a:rPr lang="ru-RU"/>
              <a:pPr>
                <a:defRPr/>
              </a:pPr>
              <a:t>24.10.2010</a:t>
            </a:fld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D87B3D-39D9-4CB9-88A7-BD5EEF2F38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B415D-D46D-4F30-99B5-AC1B38C14A79}" type="datetimeFigureOut">
              <a:rPr lang="ru-RU"/>
              <a:pPr>
                <a:defRPr/>
              </a:pPr>
              <a:t>24.10.2010</a:t>
            </a:fld>
            <a:endParaRPr lang="ru-RU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B2797D-2E69-45BF-B81D-693FEF3BDF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12E3E-955D-49E3-A488-6C25388480BC}" type="datetimeFigureOut">
              <a:rPr lang="ru-RU"/>
              <a:pPr>
                <a:defRPr/>
              </a:pPr>
              <a:t>24.10.2010</a:t>
            </a:fld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B0DBD9-3F08-46AE-A6E3-4FD28AA022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7F9C84-563D-4937-BD25-BA4EA97CA70D}" type="datetimeFigureOut">
              <a:rPr lang="ru-RU"/>
              <a:pPr>
                <a:defRPr/>
              </a:pPr>
              <a:t>24.10.2010</a:t>
            </a:fld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CEBDA-8ED7-4D47-A75F-91650186BB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45EAC2-841E-47EF-946E-96DCC88EFA06}" type="datetimeFigureOut">
              <a:rPr lang="ru-RU"/>
              <a:pPr>
                <a:defRPr/>
              </a:pPr>
              <a:t>24.10.2010</a:t>
            </a:fld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12395-7255-4D68-AE48-70802FD8D8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90101-80AF-432A-AB7A-4170E8C7C9B9}" type="datetimeFigureOut">
              <a:rPr lang="ru-RU"/>
              <a:pPr>
                <a:defRPr/>
              </a:pPr>
              <a:t>24.10.2010</a:t>
            </a:fld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687E5-36F7-4E52-ACEC-E1353F3BEC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2291F-A637-4E3D-A8F0-E13AC0201741}" type="datetimeFigureOut">
              <a:rPr lang="ru-RU"/>
              <a:pPr>
                <a:defRPr/>
              </a:pPr>
              <a:t>24.10.2010</a:t>
            </a:fld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3E82F7-F0CD-4433-9F8C-D095C35DBA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CCB7A-1180-405E-B2C9-7049428B6700}" type="datetimeFigureOut">
              <a:rPr lang="ru-RU"/>
              <a:pPr>
                <a:defRPr/>
              </a:pPr>
              <a:t>24.10.2010</a:t>
            </a:fld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C896BF-DCD5-47E9-B85F-4A0FF3BDBA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A7FB1-3158-4F34-8EFD-A5ADD9C2D787}" type="datetimeFigureOut">
              <a:rPr lang="ru-RU"/>
              <a:pPr>
                <a:defRPr/>
              </a:pPr>
              <a:t>24.10.2010</a:t>
            </a:fld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4EC772-7906-4286-8EC2-6D427AE357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fld id="{0ADAB9F2-888D-4151-9A34-51FAC65DDA8F}" type="datetimeFigureOut">
              <a:rPr lang="ru-RU"/>
              <a:pPr>
                <a:defRPr/>
              </a:pPr>
              <a:t>24.10.2010</a:t>
            </a:fld>
            <a:endParaRPr lang="ru-RU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4874993-906D-482B-A8A0-AF89F923BF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03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99334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9335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9336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9337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9338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99339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340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9341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9342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9343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18" r:id="rId2"/>
    <p:sldLayoutId id="2147483717" r:id="rId3"/>
    <p:sldLayoutId id="2147483716" r:id="rId4"/>
    <p:sldLayoutId id="2147483715" r:id="rId5"/>
    <p:sldLayoutId id="2147483714" r:id="rId6"/>
    <p:sldLayoutId id="2147483713" r:id="rId7"/>
    <p:sldLayoutId id="2147483712" r:id="rId8"/>
    <p:sldLayoutId id="2147483711" r:id="rId9"/>
    <p:sldLayoutId id="2147483710" r:id="rId10"/>
    <p:sldLayoutId id="2147483709" r:id="rId11"/>
    <p:sldLayoutId id="2147483708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9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9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93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93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9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93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41" grpId="0"/>
      <p:bldP spid="99343" grpId="0" build="p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3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934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3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934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3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934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3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934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3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934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A%D0%B8%D0%BB%D0%BE%D0%B3%D1%80%D0%B0%D0%BC%D0%BC" TargetMode="External"/><Relationship Id="rId2" Type="http://schemas.openxmlformats.org/officeDocument/2006/relationships/hyperlink" Target="http://ru.wikipedia.org/wiki/%D0%93%D1%80%D0%B0%D0%B4%D1%83%D1%81_%D0%A6%D0%B5%D0%BB%D1%8C%D1%81%D0%B8%D1%8F" TargetMode="Externa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://ru.wikipedia.org/wiki/%D0%94%D0%B8%D1%80%D0%B8%D0%B6%D0%B0%D0%B1%D0%BB%D1%8C" TargetMode="External"/><Relationship Id="rId4" Type="http://schemas.openxmlformats.org/officeDocument/2006/relationships/hyperlink" Target="http://ru.wikipedia.org/wiki/%D0%9A%D1%83%D0%B1%D0%B8%D1%87%D0%B5%D1%81%D0%BA%D0%B8%D0%B9_%D0%BC%D0%B5%D1%82%D1%80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w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9750" y="0"/>
            <a:ext cx="8229600" cy="868363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latin typeface="Times New Roman" pitchFamily="18" charset="0"/>
              </a:rPr>
              <a:t>ВОПРОСЫ КРОССВОРДА: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25538"/>
            <a:ext cx="8229600" cy="5257800"/>
          </a:xfrm>
        </p:spPr>
        <p:txBody>
          <a:bodyPr/>
          <a:lstStyle/>
          <a:p>
            <a:pPr marL="669925" indent="-669925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>
                <a:latin typeface="Times New Roman" pitchFamily="18" charset="0"/>
              </a:rPr>
              <a:t>1.Способность материала деформироваться с минимальным сопротивлением, под воздействием внешней нагрузки, принимая и сохраняя заданную форму. </a:t>
            </a:r>
          </a:p>
          <a:p>
            <a:pPr marL="669925" indent="-669925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>
                <a:latin typeface="Times New Roman" pitchFamily="18" charset="0"/>
              </a:rPr>
              <a:t>2.Способность материала  сопротивляться проникновению в него инородного тела. </a:t>
            </a:r>
          </a:p>
          <a:p>
            <a:pPr marL="669925" indent="-669925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>
                <a:latin typeface="Times New Roman" pitchFamily="18" charset="0"/>
              </a:rPr>
              <a:t>3.Как называется неравномерность свойств в разных направлениях. </a:t>
            </a:r>
          </a:p>
          <a:p>
            <a:pPr marL="669925" indent="-669925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>
                <a:latin typeface="Times New Roman" pitchFamily="18" charset="0"/>
              </a:rPr>
              <a:t>4.Способность материала сопротивляться поверхностному разрушению под действием внешнего трения.</a:t>
            </a:r>
          </a:p>
          <a:p>
            <a:pPr marL="669925" indent="-669925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>
                <a:latin typeface="Times New Roman" pitchFamily="18" charset="0"/>
              </a:rPr>
              <a:t>5.Способность материала сопротивляться деформации или разрушению под действием внешних сил. </a:t>
            </a:r>
          </a:p>
          <a:p>
            <a:pPr marL="669925" indent="-669925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>
                <a:latin typeface="Times New Roman" pitchFamily="18" charset="0"/>
              </a:rPr>
              <a:t>6.Способность твёрдых материалов изменять без разрушения форму и размеры под влиянием внешней нагрузки, устойчиво сохраняя их после ее снятия. </a:t>
            </a:r>
          </a:p>
          <a:p>
            <a:pPr marL="669925" indent="-669925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>
                <a:latin typeface="Times New Roman" pitchFamily="18" charset="0"/>
              </a:rPr>
              <a:t>7.Способность материала образовывать неразъемное соединение с комплексом свойств, обеспечивающих работоспособность конструкции. </a:t>
            </a:r>
          </a:p>
          <a:p>
            <a:pPr marL="669925" indent="-669925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>
                <a:latin typeface="Times New Roman" pitchFamily="18" charset="0"/>
              </a:rPr>
              <a:t>8.Свойство материала поддаваться обработке резанием. </a:t>
            </a:r>
          </a:p>
          <a:p>
            <a:pPr marL="669925" indent="-669925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>
                <a:latin typeface="Times New Roman" pitchFamily="18" charset="0"/>
              </a:rPr>
              <a:t>По диагонали: Признаки по которым тела отличают друг от друга.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 idx="4294967295"/>
          </p:nvPr>
        </p:nvSpPr>
        <p:spPr>
          <a:xfrm>
            <a:off x="400051" y="201613"/>
            <a:ext cx="8229599" cy="360362"/>
          </a:xfrm>
        </p:spPr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>
              <a:defRPr/>
            </a:pPr>
            <a:r>
              <a:rPr lang="ru-RU" sz="1600" kern="1200">
                <a:solidFill>
                  <a:schemeClr val="tx1"/>
                </a:solidFill>
                <a:effectLst/>
              </a:rPr>
              <a:t>КРОССВОРД</a:t>
            </a:r>
          </a:p>
        </p:txBody>
      </p:sp>
      <p:sp>
        <p:nvSpPr>
          <p:cNvPr id="15362" name="Скругленный прямоугольник 66"/>
          <p:cNvSpPr>
            <a:spLocks noChangeArrowheads="1"/>
          </p:cNvSpPr>
          <p:nvPr/>
        </p:nvSpPr>
        <p:spPr bwMode="auto">
          <a:xfrm>
            <a:off x="4643438" y="2705100"/>
            <a:ext cx="360362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с</a:t>
            </a:r>
          </a:p>
        </p:txBody>
      </p:sp>
      <p:sp>
        <p:nvSpPr>
          <p:cNvPr id="15363" name="Скругленный прямоугольник 66"/>
          <p:cNvSpPr>
            <a:spLocks noChangeArrowheads="1"/>
          </p:cNvSpPr>
          <p:nvPr/>
        </p:nvSpPr>
        <p:spPr bwMode="auto">
          <a:xfrm>
            <a:off x="5003800" y="2708275"/>
            <a:ext cx="360363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т</a:t>
            </a:r>
          </a:p>
        </p:txBody>
      </p:sp>
      <p:sp>
        <p:nvSpPr>
          <p:cNvPr id="15364" name="Скругленный прямоугольник 66"/>
          <p:cNvSpPr>
            <a:spLocks noChangeArrowheads="1"/>
          </p:cNvSpPr>
          <p:nvPr/>
        </p:nvSpPr>
        <p:spPr bwMode="auto">
          <a:xfrm>
            <a:off x="5364163" y="2705100"/>
            <a:ext cx="360362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ь</a:t>
            </a:r>
          </a:p>
        </p:txBody>
      </p:sp>
      <p:sp>
        <p:nvSpPr>
          <p:cNvPr id="15365" name="Скругленный прямоугольник 66"/>
          <p:cNvSpPr>
            <a:spLocks noChangeArrowheads="1"/>
          </p:cNvSpPr>
          <p:nvPr/>
        </p:nvSpPr>
        <p:spPr bwMode="auto">
          <a:xfrm>
            <a:off x="7523163" y="5303838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15366" name="Скругленный прямоугольник 66"/>
          <p:cNvSpPr>
            <a:spLocks noChangeArrowheads="1"/>
          </p:cNvSpPr>
          <p:nvPr/>
        </p:nvSpPr>
        <p:spPr bwMode="auto">
          <a:xfrm>
            <a:off x="7883525" y="5300663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с</a:t>
            </a:r>
          </a:p>
        </p:txBody>
      </p:sp>
      <p:sp>
        <p:nvSpPr>
          <p:cNvPr id="15367" name="Скругленный прямоугольник 66"/>
          <p:cNvSpPr>
            <a:spLocks noChangeArrowheads="1"/>
          </p:cNvSpPr>
          <p:nvPr/>
        </p:nvSpPr>
        <p:spPr bwMode="auto">
          <a:xfrm>
            <a:off x="8243888" y="5303838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т</a:t>
            </a:r>
          </a:p>
        </p:txBody>
      </p:sp>
      <p:sp>
        <p:nvSpPr>
          <p:cNvPr id="15368" name="Скругленный прямоугольник 66"/>
          <p:cNvSpPr>
            <a:spLocks noChangeArrowheads="1"/>
          </p:cNvSpPr>
          <p:nvPr/>
        </p:nvSpPr>
        <p:spPr bwMode="auto">
          <a:xfrm>
            <a:off x="8602663" y="5303838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ь</a:t>
            </a:r>
          </a:p>
        </p:txBody>
      </p:sp>
      <p:sp>
        <p:nvSpPr>
          <p:cNvPr id="8" name="Скругленный прямоугольник 66"/>
          <p:cNvSpPr>
            <a:spLocks noChangeArrowheads="1"/>
          </p:cNvSpPr>
          <p:nvPr/>
        </p:nvSpPr>
        <p:spPr bwMode="auto">
          <a:xfrm>
            <a:off x="5867400" y="692150"/>
            <a:ext cx="2881313" cy="295275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8.Свойство материала поддаваться обработке резанием. </a:t>
            </a:r>
          </a:p>
          <a:p>
            <a:pPr algn="ctr">
              <a:defRPr/>
            </a:pPr>
            <a:endParaRPr lang="ru-RU" b="1">
              <a:latin typeface="Times New Roman" pitchFamily="18" charset="0"/>
              <a:cs typeface="Arial" charset="0"/>
            </a:endParaRPr>
          </a:p>
        </p:txBody>
      </p:sp>
      <p:sp>
        <p:nvSpPr>
          <p:cNvPr id="15370" name="Скругленный прямоугольник 66"/>
          <p:cNvSpPr>
            <a:spLocks noChangeArrowheads="1"/>
          </p:cNvSpPr>
          <p:nvPr/>
        </p:nvSpPr>
        <p:spPr bwMode="auto">
          <a:xfrm>
            <a:off x="1765300" y="3141663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а</a:t>
            </a:r>
          </a:p>
        </p:txBody>
      </p:sp>
      <p:sp>
        <p:nvSpPr>
          <p:cNvPr id="15371" name="Скругленный прямоугольник 66"/>
          <p:cNvSpPr>
            <a:spLocks noChangeArrowheads="1"/>
          </p:cNvSpPr>
          <p:nvPr/>
        </p:nvSpPr>
        <p:spPr bwMode="auto">
          <a:xfrm>
            <a:off x="2124075" y="313848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н</a:t>
            </a:r>
          </a:p>
        </p:txBody>
      </p:sp>
      <p:sp>
        <p:nvSpPr>
          <p:cNvPr id="15372" name="Скругленный прямоугольник 66"/>
          <p:cNvSpPr>
            <a:spLocks noChangeArrowheads="1"/>
          </p:cNvSpPr>
          <p:nvPr/>
        </p:nvSpPr>
        <p:spPr bwMode="auto">
          <a:xfrm>
            <a:off x="2484438" y="31416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и</a:t>
            </a:r>
          </a:p>
        </p:txBody>
      </p:sp>
      <p:sp>
        <p:nvSpPr>
          <p:cNvPr id="15373" name="Скругленный прямоугольник 66"/>
          <p:cNvSpPr>
            <a:spLocks noChangeArrowheads="1"/>
          </p:cNvSpPr>
          <p:nvPr/>
        </p:nvSpPr>
        <p:spPr bwMode="auto">
          <a:xfrm>
            <a:off x="2844800" y="313848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з</a:t>
            </a:r>
          </a:p>
        </p:txBody>
      </p:sp>
      <p:sp>
        <p:nvSpPr>
          <p:cNvPr id="13" name="Скругленный прямоугольник 66"/>
          <p:cNvSpPr>
            <a:spLocks noChangeArrowheads="1"/>
          </p:cNvSpPr>
          <p:nvPr/>
        </p:nvSpPr>
        <p:spPr bwMode="auto">
          <a:xfrm>
            <a:off x="3205163" y="3141663"/>
            <a:ext cx="360362" cy="4365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CC"/>
              </a:gs>
              <a:gs pos="100000">
                <a:srgbClr val="00765E"/>
              </a:gs>
            </a:gsLst>
            <a:lin ang="2700000" scaled="1"/>
          </a:gra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FF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15375" name="Скругленный прямоугольник 66"/>
          <p:cNvSpPr>
            <a:spLocks noChangeArrowheads="1"/>
          </p:cNvSpPr>
          <p:nvPr/>
        </p:nvSpPr>
        <p:spPr bwMode="auto">
          <a:xfrm>
            <a:off x="3563938" y="31416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т</a:t>
            </a:r>
          </a:p>
        </p:txBody>
      </p:sp>
      <p:sp>
        <p:nvSpPr>
          <p:cNvPr id="15376" name="Скругленный прямоугольник 66"/>
          <p:cNvSpPr>
            <a:spLocks noChangeArrowheads="1"/>
          </p:cNvSpPr>
          <p:nvPr/>
        </p:nvSpPr>
        <p:spPr bwMode="auto">
          <a:xfrm>
            <a:off x="3924300" y="313848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р</a:t>
            </a:r>
          </a:p>
        </p:txBody>
      </p:sp>
      <p:sp>
        <p:nvSpPr>
          <p:cNvPr id="15377" name="Скругленный прямоугольник 66"/>
          <p:cNvSpPr>
            <a:spLocks noChangeArrowheads="1"/>
          </p:cNvSpPr>
          <p:nvPr/>
        </p:nvSpPr>
        <p:spPr bwMode="auto">
          <a:xfrm>
            <a:off x="4284663" y="31416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15378" name="Скругленный прямоугольник 66"/>
          <p:cNvSpPr>
            <a:spLocks noChangeArrowheads="1"/>
          </p:cNvSpPr>
          <p:nvPr/>
        </p:nvSpPr>
        <p:spPr bwMode="auto">
          <a:xfrm>
            <a:off x="2482850" y="2711450"/>
            <a:ext cx="360363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т</a:t>
            </a:r>
          </a:p>
        </p:txBody>
      </p:sp>
      <p:sp>
        <p:nvSpPr>
          <p:cNvPr id="19" name="Скругленный прямоугольник 66"/>
          <p:cNvSpPr>
            <a:spLocks noChangeArrowheads="1"/>
          </p:cNvSpPr>
          <p:nvPr/>
        </p:nvSpPr>
        <p:spPr bwMode="auto">
          <a:xfrm>
            <a:off x="2843213" y="2708275"/>
            <a:ext cx="360362" cy="4365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CC"/>
              </a:gs>
              <a:gs pos="100000">
                <a:srgbClr val="00765E"/>
              </a:gs>
            </a:gsLst>
            <a:lin ang="2700000" scaled="1"/>
          </a:gra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FF0000"/>
                </a:solidFill>
                <a:latin typeface="Arial" charset="0"/>
                <a:cs typeface="Arial" charset="0"/>
              </a:rPr>
              <a:t>в</a:t>
            </a:r>
          </a:p>
        </p:txBody>
      </p:sp>
      <p:sp>
        <p:nvSpPr>
          <p:cNvPr id="15380" name="Скругленный прямоугольник 66"/>
          <p:cNvSpPr>
            <a:spLocks noChangeArrowheads="1"/>
          </p:cNvSpPr>
          <p:nvPr/>
        </p:nvSpPr>
        <p:spPr bwMode="auto">
          <a:xfrm>
            <a:off x="3203575" y="2711450"/>
            <a:ext cx="360363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ё</a:t>
            </a:r>
          </a:p>
        </p:txBody>
      </p:sp>
      <p:sp>
        <p:nvSpPr>
          <p:cNvPr id="15381" name="Скругленный прямоугольник 66"/>
          <p:cNvSpPr>
            <a:spLocks noChangeArrowheads="1"/>
          </p:cNvSpPr>
          <p:nvPr/>
        </p:nvSpPr>
        <p:spPr bwMode="auto">
          <a:xfrm>
            <a:off x="3562350" y="2711450"/>
            <a:ext cx="360363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р</a:t>
            </a:r>
          </a:p>
        </p:txBody>
      </p:sp>
      <p:sp>
        <p:nvSpPr>
          <p:cNvPr id="15382" name="Скругленный прямоугольник 66"/>
          <p:cNvSpPr>
            <a:spLocks noChangeArrowheads="1"/>
          </p:cNvSpPr>
          <p:nvPr/>
        </p:nvSpPr>
        <p:spPr bwMode="auto">
          <a:xfrm>
            <a:off x="3922713" y="2708275"/>
            <a:ext cx="360362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д</a:t>
            </a:r>
          </a:p>
        </p:txBody>
      </p:sp>
      <p:sp>
        <p:nvSpPr>
          <p:cNvPr id="15383" name="Скругленный прямоугольник 66"/>
          <p:cNvSpPr>
            <a:spLocks noChangeArrowheads="1"/>
          </p:cNvSpPr>
          <p:nvPr/>
        </p:nvSpPr>
        <p:spPr bwMode="auto">
          <a:xfrm>
            <a:off x="4283075" y="2711450"/>
            <a:ext cx="360363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15384" name="Скругленный прямоугольник 66"/>
          <p:cNvSpPr>
            <a:spLocks noChangeArrowheads="1"/>
          </p:cNvSpPr>
          <p:nvPr/>
        </p:nvSpPr>
        <p:spPr bwMode="auto">
          <a:xfrm>
            <a:off x="682625" y="2276475"/>
            <a:ext cx="360363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к</a:t>
            </a:r>
          </a:p>
        </p:txBody>
      </p:sp>
      <p:sp>
        <p:nvSpPr>
          <p:cNvPr id="15385" name="Скругленный прямоугольник 66"/>
          <p:cNvSpPr>
            <a:spLocks noChangeArrowheads="1"/>
          </p:cNvSpPr>
          <p:nvPr/>
        </p:nvSpPr>
        <p:spPr bwMode="auto">
          <a:xfrm>
            <a:off x="1042988" y="2279650"/>
            <a:ext cx="360362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15386" name="Скругленный прямоугольник 66"/>
          <p:cNvSpPr>
            <a:spLocks noChangeArrowheads="1"/>
          </p:cNvSpPr>
          <p:nvPr/>
        </p:nvSpPr>
        <p:spPr bwMode="auto">
          <a:xfrm>
            <a:off x="1403350" y="2276475"/>
            <a:ext cx="360363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в</a:t>
            </a:r>
          </a:p>
        </p:txBody>
      </p:sp>
      <p:sp>
        <p:nvSpPr>
          <p:cNvPr id="15387" name="Скругленный прямоугольник 66"/>
          <p:cNvSpPr>
            <a:spLocks noChangeArrowheads="1"/>
          </p:cNvSpPr>
          <p:nvPr/>
        </p:nvSpPr>
        <p:spPr bwMode="auto">
          <a:xfrm>
            <a:off x="1763713" y="2279650"/>
            <a:ext cx="360362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к</a:t>
            </a:r>
          </a:p>
        </p:txBody>
      </p:sp>
      <p:sp>
        <p:nvSpPr>
          <p:cNvPr id="15388" name="Скругленный прямоугольник 66"/>
          <p:cNvSpPr>
            <a:spLocks noChangeArrowheads="1"/>
          </p:cNvSpPr>
          <p:nvPr/>
        </p:nvSpPr>
        <p:spPr bwMode="auto">
          <a:xfrm>
            <a:off x="2122488" y="2276475"/>
            <a:ext cx="360362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29" name="Скругленный прямоугольник 66"/>
          <p:cNvSpPr>
            <a:spLocks noChangeArrowheads="1"/>
          </p:cNvSpPr>
          <p:nvPr/>
        </p:nvSpPr>
        <p:spPr bwMode="auto">
          <a:xfrm>
            <a:off x="2482850" y="2279650"/>
            <a:ext cx="360363" cy="4365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CC"/>
              </a:gs>
              <a:gs pos="100000">
                <a:srgbClr val="00765E"/>
              </a:gs>
            </a:gsLst>
            <a:lin ang="2700000" scaled="1"/>
          </a:gra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FF0000"/>
                </a:solidFill>
                <a:latin typeface="Arial" charset="0"/>
                <a:cs typeface="Arial" charset="0"/>
              </a:rPr>
              <a:t>с</a:t>
            </a:r>
          </a:p>
        </p:txBody>
      </p:sp>
      <p:sp>
        <p:nvSpPr>
          <p:cNvPr id="15390" name="Скругленный прямоугольник 66"/>
          <p:cNvSpPr>
            <a:spLocks noChangeArrowheads="1"/>
          </p:cNvSpPr>
          <p:nvPr/>
        </p:nvSpPr>
        <p:spPr bwMode="auto">
          <a:xfrm>
            <a:off x="2843213" y="2276475"/>
            <a:ext cx="360362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т</a:t>
            </a:r>
          </a:p>
        </p:txBody>
      </p:sp>
      <p:sp>
        <p:nvSpPr>
          <p:cNvPr id="15391" name="Скругленный прямоугольник 66"/>
          <p:cNvSpPr>
            <a:spLocks noChangeArrowheads="1"/>
          </p:cNvSpPr>
          <p:nvPr/>
        </p:nvSpPr>
        <p:spPr bwMode="auto">
          <a:xfrm>
            <a:off x="3201988" y="2279650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ь</a:t>
            </a:r>
          </a:p>
        </p:txBody>
      </p:sp>
      <p:sp>
        <p:nvSpPr>
          <p:cNvPr id="15392" name="Скругленный прямоугольник 66"/>
          <p:cNvSpPr>
            <a:spLocks noChangeArrowheads="1"/>
          </p:cNvSpPr>
          <p:nvPr/>
        </p:nvSpPr>
        <p:spPr bwMode="auto">
          <a:xfrm>
            <a:off x="5002213" y="3568700"/>
            <a:ext cx="360362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т</a:t>
            </a:r>
          </a:p>
        </p:txBody>
      </p:sp>
      <p:sp>
        <p:nvSpPr>
          <p:cNvPr id="15393" name="Скругленный прямоугольник 66"/>
          <p:cNvSpPr>
            <a:spLocks noChangeArrowheads="1"/>
          </p:cNvSpPr>
          <p:nvPr/>
        </p:nvSpPr>
        <p:spPr bwMode="auto">
          <a:xfrm>
            <a:off x="5362575" y="3571875"/>
            <a:ext cx="360363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ь</a:t>
            </a:r>
          </a:p>
        </p:txBody>
      </p:sp>
      <p:sp>
        <p:nvSpPr>
          <p:cNvPr id="15394" name="Скругленный прямоугольник 66"/>
          <p:cNvSpPr>
            <a:spLocks noChangeArrowheads="1"/>
          </p:cNvSpPr>
          <p:nvPr/>
        </p:nvSpPr>
        <p:spPr bwMode="auto">
          <a:xfrm>
            <a:off x="1763713" y="4002088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п</a:t>
            </a:r>
          </a:p>
        </p:txBody>
      </p:sp>
      <p:sp>
        <p:nvSpPr>
          <p:cNvPr id="15395" name="Скругленный прямоугольник 66"/>
          <p:cNvSpPr>
            <a:spLocks noChangeArrowheads="1"/>
          </p:cNvSpPr>
          <p:nvPr/>
        </p:nvSpPr>
        <p:spPr bwMode="auto">
          <a:xfrm>
            <a:off x="2124075" y="4005263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р</a:t>
            </a:r>
          </a:p>
        </p:txBody>
      </p:sp>
      <p:sp>
        <p:nvSpPr>
          <p:cNvPr id="15396" name="Скругленный прямоугольник 66"/>
          <p:cNvSpPr>
            <a:spLocks noChangeArrowheads="1"/>
          </p:cNvSpPr>
          <p:nvPr/>
        </p:nvSpPr>
        <p:spPr bwMode="auto">
          <a:xfrm>
            <a:off x="2482850" y="400208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15397" name="Скругленный прямоугольник 66"/>
          <p:cNvSpPr>
            <a:spLocks noChangeArrowheads="1"/>
          </p:cNvSpPr>
          <p:nvPr/>
        </p:nvSpPr>
        <p:spPr bwMode="auto">
          <a:xfrm>
            <a:off x="2843213" y="40052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ч</a:t>
            </a:r>
          </a:p>
        </p:txBody>
      </p:sp>
      <p:sp>
        <p:nvSpPr>
          <p:cNvPr id="15398" name="Скругленный прямоугольник 66"/>
          <p:cNvSpPr>
            <a:spLocks noChangeArrowheads="1"/>
          </p:cNvSpPr>
          <p:nvPr/>
        </p:nvSpPr>
        <p:spPr bwMode="auto">
          <a:xfrm>
            <a:off x="3203575" y="400208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н</a:t>
            </a:r>
          </a:p>
        </p:txBody>
      </p:sp>
      <p:sp>
        <p:nvSpPr>
          <p:cNvPr id="15399" name="Скругленный прямоугольник 66"/>
          <p:cNvSpPr>
            <a:spLocks noChangeArrowheads="1"/>
          </p:cNvSpPr>
          <p:nvPr/>
        </p:nvSpPr>
        <p:spPr bwMode="auto">
          <a:xfrm>
            <a:off x="3563938" y="40052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26633" name="Скругленный прямоугольник 66"/>
          <p:cNvSpPr>
            <a:spLocks noChangeArrowheads="1"/>
          </p:cNvSpPr>
          <p:nvPr/>
        </p:nvSpPr>
        <p:spPr bwMode="auto">
          <a:xfrm>
            <a:off x="3922713" y="4005263"/>
            <a:ext cx="360362" cy="4365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CC"/>
              </a:gs>
              <a:gs pos="100000">
                <a:srgbClr val="00765E"/>
              </a:gs>
            </a:gsLst>
            <a:lin ang="2700000" scaled="1"/>
          </a:gra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FF0000"/>
                </a:solidFill>
                <a:latin typeface="Arial" charset="0"/>
                <a:cs typeface="Arial" charset="0"/>
              </a:rPr>
              <a:t>с</a:t>
            </a:r>
          </a:p>
        </p:txBody>
      </p:sp>
      <p:sp>
        <p:nvSpPr>
          <p:cNvPr id="15401" name="Скругленный прямоугольник 66"/>
          <p:cNvSpPr>
            <a:spLocks noChangeArrowheads="1"/>
          </p:cNvSpPr>
          <p:nvPr/>
        </p:nvSpPr>
        <p:spPr bwMode="auto">
          <a:xfrm>
            <a:off x="4283075" y="400208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latin typeface="Arial" charset="0"/>
                <a:cs typeface="Arial" charset="0"/>
              </a:rPr>
              <a:t>т</a:t>
            </a:r>
          </a:p>
        </p:txBody>
      </p:sp>
      <p:sp>
        <p:nvSpPr>
          <p:cNvPr id="15402" name="Скругленный прямоугольник 66"/>
          <p:cNvSpPr>
            <a:spLocks noChangeArrowheads="1"/>
          </p:cNvSpPr>
          <p:nvPr/>
        </p:nvSpPr>
        <p:spPr bwMode="auto">
          <a:xfrm>
            <a:off x="4643438" y="40052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ь</a:t>
            </a:r>
          </a:p>
        </p:txBody>
      </p:sp>
      <p:sp>
        <p:nvSpPr>
          <p:cNvPr id="15403" name="Скругленный прямоугольник 66"/>
          <p:cNvSpPr>
            <a:spLocks noChangeArrowheads="1"/>
          </p:cNvSpPr>
          <p:nvPr/>
        </p:nvSpPr>
        <p:spPr bwMode="auto">
          <a:xfrm>
            <a:off x="1041400" y="3571875"/>
            <a:ext cx="360363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н</a:t>
            </a:r>
          </a:p>
        </p:txBody>
      </p:sp>
      <p:sp>
        <p:nvSpPr>
          <p:cNvPr id="15404" name="Скругленный прямоугольник 66"/>
          <p:cNvSpPr>
            <a:spLocks noChangeArrowheads="1"/>
          </p:cNvSpPr>
          <p:nvPr/>
        </p:nvSpPr>
        <p:spPr bwMode="auto">
          <a:xfrm>
            <a:off x="1401763" y="3575050"/>
            <a:ext cx="360362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15405" name="Скругленный прямоугольник 66"/>
          <p:cNvSpPr>
            <a:spLocks noChangeArrowheads="1"/>
          </p:cNvSpPr>
          <p:nvPr/>
        </p:nvSpPr>
        <p:spPr bwMode="auto">
          <a:xfrm>
            <a:off x="1762125" y="3571875"/>
            <a:ext cx="360363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с</a:t>
            </a:r>
          </a:p>
        </p:txBody>
      </p:sp>
      <p:sp>
        <p:nvSpPr>
          <p:cNvPr id="15406" name="Скругленный прямоугольник 66"/>
          <p:cNvSpPr>
            <a:spLocks noChangeArrowheads="1"/>
          </p:cNvSpPr>
          <p:nvPr/>
        </p:nvSpPr>
        <p:spPr bwMode="auto">
          <a:xfrm>
            <a:off x="2122488" y="3575050"/>
            <a:ext cx="360362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15407" name="Скругленный прямоугольник 66"/>
          <p:cNvSpPr>
            <a:spLocks noChangeArrowheads="1"/>
          </p:cNvSpPr>
          <p:nvPr/>
        </p:nvSpPr>
        <p:spPr bwMode="auto">
          <a:xfrm>
            <a:off x="2481263" y="3571875"/>
            <a:ext cx="360362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с</a:t>
            </a:r>
          </a:p>
        </p:txBody>
      </p:sp>
      <p:sp>
        <p:nvSpPr>
          <p:cNvPr id="15408" name="Скругленный прямоугольник 66"/>
          <p:cNvSpPr>
            <a:spLocks noChangeArrowheads="1"/>
          </p:cNvSpPr>
          <p:nvPr/>
        </p:nvSpPr>
        <p:spPr bwMode="auto">
          <a:xfrm>
            <a:off x="2841625" y="3575050"/>
            <a:ext cx="360363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т</a:t>
            </a:r>
          </a:p>
        </p:txBody>
      </p:sp>
      <p:sp>
        <p:nvSpPr>
          <p:cNvPr id="15409" name="Скругленный прямоугольник 66"/>
          <p:cNvSpPr>
            <a:spLocks noChangeArrowheads="1"/>
          </p:cNvSpPr>
          <p:nvPr/>
        </p:nvSpPr>
        <p:spPr bwMode="auto">
          <a:xfrm>
            <a:off x="3201988" y="3571875"/>
            <a:ext cx="360362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26643" name="Скругленный прямоугольник 66"/>
          <p:cNvSpPr>
            <a:spLocks noChangeArrowheads="1"/>
          </p:cNvSpPr>
          <p:nvPr/>
        </p:nvSpPr>
        <p:spPr bwMode="auto">
          <a:xfrm>
            <a:off x="3562350" y="3575050"/>
            <a:ext cx="360363" cy="4365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CC"/>
              </a:gs>
              <a:gs pos="100000">
                <a:srgbClr val="00765E"/>
              </a:gs>
            </a:gsLst>
            <a:lin ang="2700000" scaled="1"/>
          </a:gra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FF0000"/>
                </a:solidFill>
                <a:latin typeface="Arial" charset="0"/>
                <a:cs typeface="Arial" charset="0"/>
              </a:rPr>
              <a:t>й</a:t>
            </a:r>
          </a:p>
        </p:txBody>
      </p:sp>
      <p:sp>
        <p:nvSpPr>
          <p:cNvPr id="15411" name="Скругленный прямоугольник 66"/>
          <p:cNvSpPr>
            <a:spLocks noChangeArrowheads="1"/>
          </p:cNvSpPr>
          <p:nvPr/>
        </p:nvSpPr>
        <p:spPr bwMode="auto">
          <a:xfrm>
            <a:off x="3921125" y="3575050"/>
            <a:ext cx="360363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latin typeface="Arial" charset="0"/>
                <a:cs typeface="Arial" charset="0"/>
              </a:rPr>
              <a:t>к</a:t>
            </a:r>
          </a:p>
        </p:txBody>
      </p:sp>
      <p:sp>
        <p:nvSpPr>
          <p:cNvPr id="15412" name="Скругленный прямоугольник 66"/>
          <p:cNvSpPr>
            <a:spLocks noChangeArrowheads="1"/>
          </p:cNvSpPr>
          <p:nvPr/>
        </p:nvSpPr>
        <p:spPr bwMode="auto">
          <a:xfrm>
            <a:off x="4281488" y="3571875"/>
            <a:ext cx="360362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15413" name="Скругленный прямоугольник 66"/>
          <p:cNvSpPr>
            <a:spLocks noChangeArrowheads="1"/>
          </p:cNvSpPr>
          <p:nvPr/>
        </p:nvSpPr>
        <p:spPr bwMode="auto">
          <a:xfrm>
            <a:off x="4641850" y="3575050"/>
            <a:ext cx="360363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с</a:t>
            </a:r>
          </a:p>
        </p:txBody>
      </p:sp>
      <p:sp>
        <p:nvSpPr>
          <p:cNvPr id="15414" name="Скругленный прямоугольник 66"/>
          <p:cNvSpPr>
            <a:spLocks noChangeArrowheads="1"/>
          </p:cNvSpPr>
          <p:nvPr/>
        </p:nvSpPr>
        <p:spPr bwMode="auto">
          <a:xfrm>
            <a:off x="323850" y="357028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и</a:t>
            </a:r>
          </a:p>
        </p:txBody>
      </p:sp>
      <p:sp>
        <p:nvSpPr>
          <p:cNvPr id="15415" name="Скругленный прямоугольник 66"/>
          <p:cNvSpPr>
            <a:spLocks noChangeArrowheads="1"/>
          </p:cNvSpPr>
          <p:nvPr/>
        </p:nvSpPr>
        <p:spPr bwMode="auto">
          <a:xfrm>
            <a:off x="684213" y="35734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з</a:t>
            </a:r>
          </a:p>
        </p:txBody>
      </p:sp>
      <p:sp>
        <p:nvSpPr>
          <p:cNvPr id="15416" name="Скругленный прямоугольник 66"/>
          <p:cNvSpPr>
            <a:spLocks noChangeArrowheads="1"/>
          </p:cNvSpPr>
          <p:nvPr/>
        </p:nvSpPr>
        <p:spPr bwMode="auto">
          <a:xfrm>
            <a:off x="0" y="3644900"/>
            <a:ext cx="288925" cy="360363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chemeClr val="hlink"/>
                </a:solidFill>
                <a:latin typeface="Arial" charset="0"/>
                <a:cs typeface="Arial" charset="0"/>
              </a:rPr>
              <a:t>4</a:t>
            </a:r>
          </a:p>
        </p:txBody>
      </p:sp>
      <p:sp>
        <p:nvSpPr>
          <p:cNvPr id="15417" name="Скругленный прямоугольник 66"/>
          <p:cNvSpPr>
            <a:spLocks noChangeArrowheads="1"/>
          </p:cNvSpPr>
          <p:nvPr/>
        </p:nvSpPr>
        <p:spPr bwMode="auto">
          <a:xfrm>
            <a:off x="1474788" y="3213100"/>
            <a:ext cx="288925" cy="360363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chemeClr val="hlink"/>
                </a:solidFill>
                <a:latin typeface="Arial" charset="0"/>
                <a:cs typeface="Arial" charset="0"/>
              </a:rPr>
              <a:t>3</a:t>
            </a:r>
          </a:p>
        </p:txBody>
      </p:sp>
      <p:sp>
        <p:nvSpPr>
          <p:cNvPr id="15418" name="Скругленный прямоугольник 66"/>
          <p:cNvSpPr>
            <a:spLocks noChangeArrowheads="1"/>
          </p:cNvSpPr>
          <p:nvPr/>
        </p:nvSpPr>
        <p:spPr bwMode="auto">
          <a:xfrm>
            <a:off x="4643438" y="31416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п</a:t>
            </a:r>
          </a:p>
        </p:txBody>
      </p:sp>
      <p:sp>
        <p:nvSpPr>
          <p:cNvPr id="15419" name="Скругленный прямоугольник 66"/>
          <p:cNvSpPr>
            <a:spLocks noChangeArrowheads="1"/>
          </p:cNvSpPr>
          <p:nvPr/>
        </p:nvSpPr>
        <p:spPr bwMode="auto">
          <a:xfrm>
            <a:off x="5003800" y="314483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и</a:t>
            </a:r>
          </a:p>
        </p:txBody>
      </p:sp>
      <p:sp>
        <p:nvSpPr>
          <p:cNvPr id="15420" name="Скругленный прямоугольник 66"/>
          <p:cNvSpPr>
            <a:spLocks noChangeArrowheads="1"/>
          </p:cNvSpPr>
          <p:nvPr/>
        </p:nvSpPr>
        <p:spPr bwMode="auto">
          <a:xfrm>
            <a:off x="5364163" y="31416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я</a:t>
            </a:r>
          </a:p>
        </p:txBody>
      </p:sp>
      <p:sp>
        <p:nvSpPr>
          <p:cNvPr id="15421" name="Скругленный прямоугольник 66"/>
          <p:cNvSpPr>
            <a:spLocks noChangeArrowheads="1"/>
          </p:cNvSpPr>
          <p:nvPr/>
        </p:nvSpPr>
        <p:spPr bwMode="auto">
          <a:xfrm>
            <a:off x="2195513" y="2781300"/>
            <a:ext cx="288925" cy="360363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chemeClr val="hlink"/>
                </a:solidFill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15422" name="Скругленный прямоугольник 66"/>
          <p:cNvSpPr>
            <a:spLocks noChangeArrowheads="1"/>
          </p:cNvSpPr>
          <p:nvPr/>
        </p:nvSpPr>
        <p:spPr bwMode="auto">
          <a:xfrm>
            <a:off x="395288" y="2349500"/>
            <a:ext cx="288925" cy="360363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chemeClr val="hlink"/>
                </a:solidFill>
                <a:latin typeface="Arial" charset="0"/>
                <a:cs typeface="Arial" charset="0"/>
              </a:rPr>
              <a:t>1</a:t>
            </a:r>
          </a:p>
        </p:txBody>
      </p:sp>
      <p:sp>
        <p:nvSpPr>
          <p:cNvPr id="15423" name="Скругленный прямоугольник 66"/>
          <p:cNvSpPr>
            <a:spLocks noChangeArrowheads="1"/>
          </p:cNvSpPr>
          <p:nvPr/>
        </p:nvSpPr>
        <p:spPr bwMode="auto">
          <a:xfrm>
            <a:off x="1476375" y="4076700"/>
            <a:ext cx="288925" cy="360363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chemeClr val="hlink"/>
                </a:solidFill>
                <a:latin typeface="Arial" charset="0"/>
                <a:cs typeface="Arial" charset="0"/>
              </a:rPr>
              <a:t>5</a:t>
            </a:r>
          </a:p>
        </p:txBody>
      </p:sp>
      <p:sp>
        <p:nvSpPr>
          <p:cNvPr id="15424" name="Скругленный прямоугольник 66"/>
          <p:cNvSpPr>
            <a:spLocks noChangeArrowheads="1"/>
          </p:cNvSpPr>
          <p:nvPr/>
        </p:nvSpPr>
        <p:spPr bwMode="auto">
          <a:xfrm>
            <a:off x="2844800" y="444023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п</a:t>
            </a:r>
          </a:p>
        </p:txBody>
      </p:sp>
      <p:sp>
        <p:nvSpPr>
          <p:cNvPr id="15425" name="Скругленный прямоугольник 66"/>
          <p:cNvSpPr>
            <a:spLocks noChangeArrowheads="1"/>
          </p:cNvSpPr>
          <p:nvPr/>
        </p:nvSpPr>
        <p:spPr bwMode="auto">
          <a:xfrm>
            <a:off x="3205163" y="44370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л</a:t>
            </a:r>
          </a:p>
        </p:txBody>
      </p:sp>
      <p:sp>
        <p:nvSpPr>
          <p:cNvPr id="15426" name="Скругленный прямоугольник 66"/>
          <p:cNvSpPr>
            <a:spLocks noChangeArrowheads="1"/>
          </p:cNvSpPr>
          <p:nvPr/>
        </p:nvSpPr>
        <p:spPr bwMode="auto">
          <a:xfrm>
            <a:off x="3565525" y="444023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а</a:t>
            </a:r>
          </a:p>
        </p:txBody>
      </p:sp>
      <p:sp>
        <p:nvSpPr>
          <p:cNvPr id="15427" name="Скругленный прямоугольник 66"/>
          <p:cNvSpPr>
            <a:spLocks noChangeArrowheads="1"/>
          </p:cNvSpPr>
          <p:nvPr/>
        </p:nvSpPr>
        <p:spPr bwMode="auto">
          <a:xfrm>
            <a:off x="3924300" y="444023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с</a:t>
            </a:r>
          </a:p>
        </p:txBody>
      </p:sp>
      <p:sp>
        <p:nvSpPr>
          <p:cNvPr id="26661" name="Скругленный прямоугольник 66"/>
          <p:cNvSpPr>
            <a:spLocks noChangeArrowheads="1"/>
          </p:cNvSpPr>
          <p:nvPr/>
        </p:nvSpPr>
        <p:spPr bwMode="auto">
          <a:xfrm>
            <a:off x="4284663" y="4437063"/>
            <a:ext cx="360362" cy="4365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CC"/>
              </a:gs>
              <a:gs pos="100000">
                <a:srgbClr val="00765E"/>
              </a:gs>
            </a:gsLst>
            <a:lin ang="2700000" scaled="1"/>
          </a:gra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FF0000"/>
                </a:solidFill>
                <a:latin typeface="Arial" charset="0"/>
                <a:cs typeface="Arial" charset="0"/>
              </a:rPr>
              <a:t>т</a:t>
            </a:r>
          </a:p>
        </p:txBody>
      </p:sp>
      <p:sp>
        <p:nvSpPr>
          <p:cNvPr id="15429" name="Скругленный прямоугольник 66"/>
          <p:cNvSpPr>
            <a:spLocks noChangeArrowheads="1"/>
          </p:cNvSpPr>
          <p:nvPr/>
        </p:nvSpPr>
        <p:spPr bwMode="auto">
          <a:xfrm>
            <a:off x="4645025" y="444023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latin typeface="Arial" charset="0"/>
                <a:cs typeface="Arial" charset="0"/>
              </a:rPr>
              <a:t>и</a:t>
            </a:r>
          </a:p>
        </p:txBody>
      </p:sp>
      <p:sp>
        <p:nvSpPr>
          <p:cNvPr id="15430" name="Скругленный прямоугольник 66"/>
          <p:cNvSpPr>
            <a:spLocks noChangeArrowheads="1"/>
          </p:cNvSpPr>
          <p:nvPr/>
        </p:nvSpPr>
        <p:spPr bwMode="auto">
          <a:xfrm>
            <a:off x="5005388" y="44370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ч</a:t>
            </a:r>
          </a:p>
        </p:txBody>
      </p:sp>
      <p:sp>
        <p:nvSpPr>
          <p:cNvPr id="15431" name="Скругленный прямоугольник 66"/>
          <p:cNvSpPr>
            <a:spLocks noChangeArrowheads="1"/>
          </p:cNvSpPr>
          <p:nvPr/>
        </p:nvSpPr>
        <p:spPr bwMode="auto">
          <a:xfrm>
            <a:off x="5365750" y="444023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н</a:t>
            </a:r>
          </a:p>
        </p:txBody>
      </p:sp>
      <p:sp>
        <p:nvSpPr>
          <p:cNvPr id="15432" name="Скругленный прямоугольник 66"/>
          <p:cNvSpPr>
            <a:spLocks noChangeArrowheads="1"/>
          </p:cNvSpPr>
          <p:nvPr/>
        </p:nvSpPr>
        <p:spPr bwMode="auto">
          <a:xfrm>
            <a:off x="5724525" y="444023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15433" name="Скругленный прямоугольник 66"/>
          <p:cNvSpPr>
            <a:spLocks noChangeArrowheads="1"/>
          </p:cNvSpPr>
          <p:nvPr/>
        </p:nvSpPr>
        <p:spPr bwMode="auto">
          <a:xfrm>
            <a:off x="6084888" y="44370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с</a:t>
            </a:r>
          </a:p>
        </p:txBody>
      </p:sp>
      <p:sp>
        <p:nvSpPr>
          <p:cNvPr id="15434" name="Скругленный прямоугольник 66"/>
          <p:cNvSpPr>
            <a:spLocks noChangeArrowheads="1"/>
          </p:cNvSpPr>
          <p:nvPr/>
        </p:nvSpPr>
        <p:spPr bwMode="auto">
          <a:xfrm>
            <a:off x="6443663" y="44370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т</a:t>
            </a:r>
          </a:p>
        </p:txBody>
      </p:sp>
      <p:sp>
        <p:nvSpPr>
          <p:cNvPr id="15435" name="Скругленный прямоугольник 66"/>
          <p:cNvSpPr>
            <a:spLocks noChangeArrowheads="1"/>
          </p:cNvSpPr>
          <p:nvPr/>
        </p:nvSpPr>
        <p:spPr bwMode="auto">
          <a:xfrm>
            <a:off x="6804025" y="4437063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ь</a:t>
            </a:r>
          </a:p>
        </p:txBody>
      </p:sp>
      <p:sp>
        <p:nvSpPr>
          <p:cNvPr id="15436" name="Скругленный прямоугольник 66"/>
          <p:cNvSpPr>
            <a:spLocks noChangeArrowheads="1"/>
          </p:cNvSpPr>
          <p:nvPr/>
        </p:nvSpPr>
        <p:spPr bwMode="auto">
          <a:xfrm>
            <a:off x="2844800" y="487203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с</a:t>
            </a:r>
          </a:p>
        </p:txBody>
      </p:sp>
      <p:sp>
        <p:nvSpPr>
          <p:cNvPr id="15437" name="Скругленный прямоугольник 66"/>
          <p:cNvSpPr>
            <a:spLocks noChangeArrowheads="1"/>
          </p:cNvSpPr>
          <p:nvPr/>
        </p:nvSpPr>
        <p:spPr bwMode="auto">
          <a:xfrm>
            <a:off x="3205163" y="48688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в</a:t>
            </a:r>
          </a:p>
        </p:txBody>
      </p:sp>
      <p:sp>
        <p:nvSpPr>
          <p:cNvPr id="15438" name="Скругленный прямоугольник 66"/>
          <p:cNvSpPr>
            <a:spLocks noChangeArrowheads="1"/>
          </p:cNvSpPr>
          <p:nvPr/>
        </p:nvSpPr>
        <p:spPr bwMode="auto">
          <a:xfrm>
            <a:off x="3565525" y="487203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а</a:t>
            </a:r>
          </a:p>
        </p:txBody>
      </p:sp>
      <p:sp>
        <p:nvSpPr>
          <p:cNvPr id="15439" name="Скругленный прямоугольник 66"/>
          <p:cNvSpPr>
            <a:spLocks noChangeArrowheads="1"/>
          </p:cNvSpPr>
          <p:nvPr/>
        </p:nvSpPr>
        <p:spPr bwMode="auto">
          <a:xfrm>
            <a:off x="3924300" y="487203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р</a:t>
            </a:r>
          </a:p>
        </p:txBody>
      </p:sp>
      <p:sp>
        <p:nvSpPr>
          <p:cNvPr id="15440" name="Скругленный прямоугольник 66"/>
          <p:cNvSpPr>
            <a:spLocks noChangeArrowheads="1"/>
          </p:cNvSpPr>
          <p:nvPr/>
        </p:nvSpPr>
        <p:spPr bwMode="auto">
          <a:xfrm>
            <a:off x="4284663" y="48688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и</a:t>
            </a:r>
          </a:p>
        </p:txBody>
      </p:sp>
      <p:sp>
        <p:nvSpPr>
          <p:cNvPr id="26674" name="Скругленный прямоугольник 66"/>
          <p:cNvSpPr>
            <a:spLocks noChangeArrowheads="1"/>
          </p:cNvSpPr>
          <p:nvPr/>
        </p:nvSpPr>
        <p:spPr bwMode="auto">
          <a:xfrm>
            <a:off x="4645025" y="4872038"/>
            <a:ext cx="360363" cy="4365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CC"/>
              </a:gs>
              <a:gs pos="100000">
                <a:srgbClr val="00765E"/>
              </a:gs>
            </a:gsLst>
            <a:lin ang="2700000" scaled="1"/>
          </a:gra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FF0000"/>
                </a:solidFill>
                <a:latin typeface="Arial" charset="0"/>
                <a:cs typeface="Arial" charset="0"/>
              </a:rPr>
              <a:t>в</a:t>
            </a:r>
          </a:p>
        </p:txBody>
      </p:sp>
      <p:sp>
        <p:nvSpPr>
          <p:cNvPr id="15442" name="Скругленный прямоугольник 66"/>
          <p:cNvSpPr>
            <a:spLocks noChangeArrowheads="1"/>
          </p:cNvSpPr>
          <p:nvPr/>
        </p:nvSpPr>
        <p:spPr bwMode="auto">
          <a:xfrm>
            <a:off x="5005388" y="48688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latin typeface="Arial" charset="0"/>
                <a:cs typeface="Arial" charset="0"/>
              </a:rPr>
              <a:t>а</a:t>
            </a:r>
          </a:p>
        </p:txBody>
      </p:sp>
      <p:sp>
        <p:nvSpPr>
          <p:cNvPr id="15443" name="Скругленный прямоугольник 66"/>
          <p:cNvSpPr>
            <a:spLocks noChangeArrowheads="1"/>
          </p:cNvSpPr>
          <p:nvPr/>
        </p:nvSpPr>
        <p:spPr bwMode="auto">
          <a:xfrm>
            <a:off x="5365750" y="487203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е</a:t>
            </a:r>
          </a:p>
        </p:txBody>
      </p:sp>
      <p:sp>
        <p:nvSpPr>
          <p:cNvPr id="15444" name="Скругленный прямоугольник 66"/>
          <p:cNvSpPr>
            <a:spLocks noChangeArrowheads="1"/>
          </p:cNvSpPr>
          <p:nvPr/>
        </p:nvSpPr>
        <p:spPr bwMode="auto">
          <a:xfrm>
            <a:off x="5724525" y="487203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м</a:t>
            </a:r>
          </a:p>
        </p:txBody>
      </p:sp>
      <p:sp>
        <p:nvSpPr>
          <p:cNvPr id="15445" name="Скругленный прямоугольник 66"/>
          <p:cNvSpPr>
            <a:spLocks noChangeArrowheads="1"/>
          </p:cNvSpPr>
          <p:nvPr/>
        </p:nvSpPr>
        <p:spPr bwMode="auto">
          <a:xfrm>
            <a:off x="6084888" y="48688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15446" name="Скругленный прямоугольник 66"/>
          <p:cNvSpPr>
            <a:spLocks noChangeArrowheads="1"/>
          </p:cNvSpPr>
          <p:nvPr/>
        </p:nvSpPr>
        <p:spPr bwMode="auto">
          <a:xfrm>
            <a:off x="6443663" y="48688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с</a:t>
            </a:r>
          </a:p>
        </p:txBody>
      </p:sp>
      <p:sp>
        <p:nvSpPr>
          <p:cNvPr id="15447" name="Скругленный прямоугольник 66"/>
          <p:cNvSpPr>
            <a:spLocks noChangeArrowheads="1"/>
          </p:cNvSpPr>
          <p:nvPr/>
        </p:nvSpPr>
        <p:spPr bwMode="auto">
          <a:xfrm>
            <a:off x="6804025" y="4868863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т</a:t>
            </a:r>
          </a:p>
        </p:txBody>
      </p:sp>
      <p:sp>
        <p:nvSpPr>
          <p:cNvPr id="15448" name="Скругленный прямоугольник 66"/>
          <p:cNvSpPr>
            <a:spLocks noChangeArrowheads="1"/>
          </p:cNvSpPr>
          <p:nvPr/>
        </p:nvSpPr>
        <p:spPr bwMode="auto">
          <a:xfrm>
            <a:off x="7164388" y="48688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ь</a:t>
            </a:r>
          </a:p>
        </p:txBody>
      </p:sp>
      <p:sp>
        <p:nvSpPr>
          <p:cNvPr id="15449" name="Скругленный прямоугольник 66"/>
          <p:cNvSpPr>
            <a:spLocks noChangeArrowheads="1"/>
          </p:cNvSpPr>
          <p:nvPr/>
        </p:nvSpPr>
        <p:spPr bwMode="auto">
          <a:xfrm>
            <a:off x="2555875" y="4508500"/>
            <a:ext cx="288925" cy="360363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chemeClr val="hlink"/>
                </a:solidFill>
                <a:latin typeface="Arial" charset="0"/>
                <a:cs typeface="Arial" charset="0"/>
              </a:rPr>
              <a:t>6</a:t>
            </a:r>
          </a:p>
        </p:txBody>
      </p:sp>
      <p:sp>
        <p:nvSpPr>
          <p:cNvPr id="15450" name="Скругленный прямоугольник 66"/>
          <p:cNvSpPr>
            <a:spLocks noChangeArrowheads="1"/>
          </p:cNvSpPr>
          <p:nvPr/>
        </p:nvSpPr>
        <p:spPr bwMode="auto">
          <a:xfrm>
            <a:off x="2555875" y="4941888"/>
            <a:ext cx="288925" cy="360362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chemeClr val="hlink"/>
                </a:solidFill>
                <a:latin typeface="Arial" charset="0"/>
                <a:cs typeface="Arial" charset="0"/>
              </a:rPr>
              <a:t>7</a:t>
            </a:r>
          </a:p>
        </p:txBody>
      </p:sp>
      <p:sp>
        <p:nvSpPr>
          <p:cNvPr id="15451" name="Скругленный прямоугольник 66"/>
          <p:cNvSpPr>
            <a:spLocks noChangeArrowheads="1"/>
          </p:cNvSpPr>
          <p:nvPr/>
        </p:nvSpPr>
        <p:spPr bwMode="auto">
          <a:xfrm>
            <a:off x="3203575" y="529748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о</a:t>
            </a:r>
          </a:p>
        </p:txBody>
      </p:sp>
      <p:sp>
        <p:nvSpPr>
          <p:cNvPr id="15452" name="Скругленный прямоугольник 66"/>
          <p:cNvSpPr>
            <a:spLocks noChangeArrowheads="1"/>
          </p:cNvSpPr>
          <p:nvPr/>
        </p:nvSpPr>
        <p:spPr bwMode="auto">
          <a:xfrm>
            <a:off x="3563938" y="53006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б</a:t>
            </a:r>
          </a:p>
        </p:txBody>
      </p:sp>
      <p:sp>
        <p:nvSpPr>
          <p:cNvPr id="15453" name="Скругленный прямоугольник 66"/>
          <p:cNvSpPr>
            <a:spLocks noChangeArrowheads="1"/>
          </p:cNvSpPr>
          <p:nvPr/>
        </p:nvSpPr>
        <p:spPr bwMode="auto">
          <a:xfrm>
            <a:off x="3922713" y="53006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р</a:t>
            </a:r>
          </a:p>
        </p:txBody>
      </p:sp>
      <p:sp>
        <p:nvSpPr>
          <p:cNvPr id="15454" name="Скругленный прямоугольник 66"/>
          <p:cNvSpPr>
            <a:spLocks noChangeArrowheads="1"/>
          </p:cNvSpPr>
          <p:nvPr/>
        </p:nvSpPr>
        <p:spPr bwMode="auto">
          <a:xfrm>
            <a:off x="4283075" y="529748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а</a:t>
            </a:r>
          </a:p>
        </p:txBody>
      </p:sp>
      <p:sp>
        <p:nvSpPr>
          <p:cNvPr id="15455" name="Скругленный прямоугольник 66"/>
          <p:cNvSpPr>
            <a:spLocks noChangeArrowheads="1"/>
          </p:cNvSpPr>
          <p:nvPr/>
        </p:nvSpPr>
        <p:spPr bwMode="auto">
          <a:xfrm>
            <a:off x="4643438" y="53006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б</a:t>
            </a:r>
          </a:p>
        </p:txBody>
      </p:sp>
      <p:sp>
        <p:nvSpPr>
          <p:cNvPr id="26689" name="Скругленный прямоугольник 66"/>
          <p:cNvSpPr>
            <a:spLocks noChangeArrowheads="1"/>
          </p:cNvSpPr>
          <p:nvPr/>
        </p:nvSpPr>
        <p:spPr bwMode="auto">
          <a:xfrm>
            <a:off x="5003800" y="5297488"/>
            <a:ext cx="360363" cy="4365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FFCC"/>
              </a:gs>
              <a:gs pos="100000">
                <a:srgbClr val="00765E"/>
              </a:gs>
            </a:gsLst>
            <a:lin ang="2700000" scaled="1"/>
          </a:gra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FF0000"/>
                </a:solidFill>
                <a:latin typeface="Arial" charset="0"/>
                <a:cs typeface="Arial" charset="0"/>
              </a:rPr>
              <a:t>а</a:t>
            </a:r>
          </a:p>
        </p:txBody>
      </p:sp>
      <p:sp>
        <p:nvSpPr>
          <p:cNvPr id="15457" name="Скругленный прямоугольник 66"/>
          <p:cNvSpPr>
            <a:spLocks noChangeArrowheads="1"/>
          </p:cNvSpPr>
          <p:nvPr/>
        </p:nvSpPr>
        <p:spPr bwMode="auto">
          <a:xfrm>
            <a:off x="5364163" y="53006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т</a:t>
            </a:r>
          </a:p>
        </p:txBody>
      </p:sp>
      <p:sp>
        <p:nvSpPr>
          <p:cNvPr id="15458" name="Скругленный прямоугольник 66"/>
          <p:cNvSpPr>
            <a:spLocks noChangeArrowheads="1"/>
          </p:cNvSpPr>
          <p:nvPr/>
        </p:nvSpPr>
        <p:spPr bwMode="auto">
          <a:xfrm>
            <a:off x="5722938" y="5300663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ы</a:t>
            </a:r>
          </a:p>
        </p:txBody>
      </p:sp>
      <p:sp>
        <p:nvSpPr>
          <p:cNvPr id="15459" name="Скругленный прямоугольник 66"/>
          <p:cNvSpPr>
            <a:spLocks noChangeArrowheads="1"/>
          </p:cNvSpPr>
          <p:nvPr/>
        </p:nvSpPr>
        <p:spPr bwMode="auto">
          <a:xfrm>
            <a:off x="6083300" y="529748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в</a:t>
            </a:r>
          </a:p>
        </p:txBody>
      </p:sp>
      <p:sp>
        <p:nvSpPr>
          <p:cNvPr id="15460" name="Скругленный прямоугольник 66"/>
          <p:cNvSpPr>
            <a:spLocks noChangeArrowheads="1"/>
          </p:cNvSpPr>
          <p:nvPr/>
        </p:nvSpPr>
        <p:spPr bwMode="auto">
          <a:xfrm>
            <a:off x="6442075" y="529748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а</a:t>
            </a:r>
          </a:p>
        </p:txBody>
      </p:sp>
      <p:sp>
        <p:nvSpPr>
          <p:cNvPr id="15461" name="Скругленный прямоугольник 66"/>
          <p:cNvSpPr>
            <a:spLocks noChangeArrowheads="1"/>
          </p:cNvSpPr>
          <p:nvPr/>
        </p:nvSpPr>
        <p:spPr bwMode="auto">
          <a:xfrm>
            <a:off x="6802438" y="5297488"/>
            <a:ext cx="360362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е</a:t>
            </a:r>
          </a:p>
        </p:txBody>
      </p:sp>
      <p:sp>
        <p:nvSpPr>
          <p:cNvPr id="15462" name="Скругленный прямоугольник 66"/>
          <p:cNvSpPr>
            <a:spLocks noChangeArrowheads="1"/>
          </p:cNvSpPr>
          <p:nvPr/>
        </p:nvSpPr>
        <p:spPr bwMode="auto">
          <a:xfrm>
            <a:off x="7162800" y="5297488"/>
            <a:ext cx="360363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Arial" charset="0"/>
                <a:cs typeface="Arial" charset="0"/>
              </a:rPr>
              <a:t>м</a:t>
            </a:r>
          </a:p>
        </p:txBody>
      </p:sp>
      <p:sp>
        <p:nvSpPr>
          <p:cNvPr id="15463" name="Скругленный прямоугольник 66"/>
          <p:cNvSpPr>
            <a:spLocks noChangeArrowheads="1"/>
          </p:cNvSpPr>
          <p:nvPr/>
        </p:nvSpPr>
        <p:spPr bwMode="auto">
          <a:xfrm>
            <a:off x="2916238" y="5373688"/>
            <a:ext cx="288925" cy="360362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r>
              <a:rPr lang="ru-RU" sz="2000" b="1">
                <a:solidFill>
                  <a:schemeClr val="hlink"/>
                </a:solidFill>
                <a:latin typeface="Arial" charset="0"/>
                <a:cs typeface="Arial" charset="0"/>
              </a:rPr>
              <a:t>8</a:t>
            </a:r>
          </a:p>
        </p:txBody>
      </p:sp>
      <p:sp>
        <p:nvSpPr>
          <p:cNvPr id="26697" name="Скругленный прямоугольник 66"/>
          <p:cNvSpPr>
            <a:spLocks noChangeArrowheads="1"/>
          </p:cNvSpPr>
          <p:nvPr/>
        </p:nvSpPr>
        <p:spPr bwMode="auto">
          <a:xfrm>
            <a:off x="5867400" y="692150"/>
            <a:ext cx="2881313" cy="295275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7.Способность материала образовывать неразъемное соединение с комплексом свойств, обеспечивающих работоспособность конструкции.</a:t>
            </a:r>
          </a:p>
        </p:txBody>
      </p:sp>
      <p:sp>
        <p:nvSpPr>
          <p:cNvPr id="26698" name="Скругленный прямоугольник 66"/>
          <p:cNvSpPr>
            <a:spLocks noChangeArrowheads="1"/>
          </p:cNvSpPr>
          <p:nvPr/>
        </p:nvSpPr>
        <p:spPr bwMode="auto">
          <a:xfrm>
            <a:off x="5867400" y="692150"/>
            <a:ext cx="2881313" cy="295275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6.Способность твёрдых материалов изменять без разрушения форму и размеры под влиянием внешней нагрузки, устойчиво сохраняя их после ее снятия.</a:t>
            </a:r>
          </a:p>
        </p:txBody>
      </p:sp>
      <p:sp>
        <p:nvSpPr>
          <p:cNvPr id="26699" name="Скругленный прямоугольник 66"/>
          <p:cNvSpPr>
            <a:spLocks noChangeArrowheads="1"/>
          </p:cNvSpPr>
          <p:nvPr/>
        </p:nvSpPr>
        <p:spPr bwMode="auto">
          <a:xfrm>
            <a:off x="2484438" y="22764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00FFCC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00" name="Скругленный прямоугольник 66"/>
          <p:cNvSpPr>
            <a:spLocks noChangeArrowheads="1"/>
          </p:cNvSpPr>
          <p:nvPr/>
        </p:nvSpPr>
        <p:spPr bwMode="auto">
          <a:xfrm>
            <a:off x="5867400" y="692150"/>
            <a:ext cx="2881313" cy="295275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5.Способность материала сопротивляться деформации или разрушению под действием внешних сил.</a:t>
            </a:r>
          </a:p>
        </p:txBody>
      </p:sp>
      <p:sp>
        <p:nvSpPr>
          <p:cNvPr id="26701" name="Скругленный прямоугольник 66"/>
          <p:cNvSpPr>
            <a:spLocks noChangeArrowheads="1"/>
          </p:cNvSpPr>
          <p:nvPr/>
        </p:nvSpPr>
        <p:spPr bwMode="auto">
          <a:xfrm>
            <a:off x="5867400" y="692150"/>
            <a:ext cx="2881313" cy="295275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4.Способность материала сопротивляться поверхностному разрушению под действием внешнего трения.</a:t>
            </a:r>
          </a:p>
        </p:txBody>
      </p:sp>
      <p:sp>
        <p:nvSpPr>
          <p:cNvPr id="26702" name="Скругленный прямоугольник 66"/>
          <p:cNvSpPr>
            <a:spLocks noChangeArrowheads="1"/>
          </p:cNvSpPr>
          <p:nvPr/>
        </p:nvSpPr>
        <p:spPr bwMode="auto">
          <a:xfrm>
            <a:off x="5867400" y="692150"/>
            <a:ext cx="2881313" cy="295275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3.Как называется неравномерность свойств в разных направлениях. 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ru-RU" b="1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6703" name="Скругленный прямоугольник 66"/>
          <p:cNvSpPr>
            <a:spLocks noChangeArrowheads="1"/>
          </p:cNvSpPr>
          <p:nvPr/>
        </p:nvSpPr>
        <p:spPr bwMode="auto">
          <a:xfrm>
            <a:off x="5867400" y="692150"/>
            <a:ext cx="2881313" cy="295275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2.Способность материала  сопротивляться проникновению в него инородного тела.</a:t>
            </a:r>
          </a:p>
        </p:txBody>
      </p:sp>
      <p:sp>
        <p:nvSpPr>
          <p:cNvPr id="26704" name="Скругленный прямоугольник 66"/>
          <p:cNvSpPr>
            <a:spLocks noChangeArrowheads="1"/>
          </p:cNvSpPr>
          <p:nvPr/>
        </p:nvSpPr>
        <p:spPr bwMode="auto">
          <a:xfrm>
            <a:off x="5867400" y="692150"/>
            <a:ext cx="2881313" cy="295275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1.Способность материала деформироваться с минимальным сопротивлением, под воздействием внешней нагрузки, принимая и сохраняя заданную форму.</a:t>
            </a:r>
          </a:p>
        </p:txBody>
      </p:sp>
      <p:sp>
        <p:nvSpPr>
          <p:cNvPr id="26705" name="Скругленный прямоугольник 66"/>
          <p:cNvSpPr>
            <a:spLocks noChangeArrowheads="1"/>
          </p:cNvSpPr>
          <p:nvPr/>
        </p:nvSpPr>
        <p:spPr bwMode="auto">
          <a:xfrm>
            <a:off x="5867400" y="692150"/>
            <a:ext cx="2881313" cy="2952750"/>
          </a:xfrm>
          <a:prstGeom prst="roundRect">
            <a:avLst>
              <a:gd name="adj" fmla="val 16667"/>
            </a:avLst>
          </a:prstGeom>
          <a:solidFill>
            <a:srgbClr val="FF9900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По диагонали: Признаки по которым тела отличают друг от друга. 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ru-RU" b="1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6706" name="Скругленный прямоугольник 66"/>
          <p:cNvSpPr>
            <a:spLocks noChangeArrowheads="1"/>
          </p:cNvSpPr>
          <p:nvPr/>
        </p:nvSpPr>
        <p:spPr bwMode="auto">
          <a:xfrm>
            <a:off x="2843213" y="27082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00FFCC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07" name="Скругленный прямоугольник 66"/>
          <p:cNvSpPr>
            <a:spLocks noChangeArrowheads="1"/>
          </p:cNvSpPr>
          <p:nvPr/>
        </p:nvSpPr>
        <p:spPr bwMode="auto">
          <a:xfrm>
            <a:off x="3203575" y="3141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00FFCC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08" name="Скругленный прямоугольник 66"/>
          <p:cNvSpPr>
            <a:spLocks noChangeArrowheads="1"/>
          </p:cNvSpPr>
          <p:nvPr/>
        </p:nvSpPr>
        <p:spPr bwMode="auto">
          <a:xfrm>
            <a:off x="3563938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00FFCC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09" name="Скругленный прямоугольник 66"/>
          <p:cNvSpPr>
            <a:spLocks noChangeArrowheads="1"/>
          </p:cNvSpPr>
          <p:nvPr/>
        </p:nvSpPr>
        <p:spPr bwMode="auto">
          <a:xfrm>
            <a:off x="3924300" y="40052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00FFCC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10" name="Скругленный прямоугольник 66"/>
          <p:cNvSpPr>
            <a:spLocks noChangeArrowheads="1"/>
          </p:cNvSpPr>
          <p:nvPr/>
        </p:nvSpPr>
        <p:spPr bwMode="auto">
          <a:xfrm>
            <a:off x="4284663" y="44370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00FFCC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11" name="Скругленный прямоугольник 66"/>
          <p:cNvSpPr>
            <a:spLocks noChangeArrowheads="1"/>
          </p:cNvSpPr>
          <p:nvPr/>
        </p:nvSpPr>
        <p:spPr bwMode="auto">
          <a:xfrm>
            <a:off x="4643438" y="48688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00FFCC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12" name="Скругленный прямоугольник 66"/>
          <p:cNvSpPr>
            <a:spLocks noChangeArrowheads="1"/>
          </p:cNvSpPr>
          <p:nvPr/>
        </p:nvSpPr>
        <p:spPr bwMode="auto">
          <a:xfrm>
            <a:off x="5003800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00FFCC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13" name="Скругленный прямоугольник 66"/>
          <p:cNvSpPr>
            <a:spLocks noChangeArrowheads="1"/>
          </p:cNvSpPr>
          <p:nvPr/>
        </p:nvSpPr>
        <p:spPr bwMode="auto">
          <a:xfrm>
            <a:off x="684213" y="22764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14" name="Скругленный прямоугольник 66"/>
          <p:cNvSpPr>
            <a:spLocks noChangeArrowheads="1"/>
          </p:cNvSpPr>
          <p:nvPr/>
        </p:nvSpPr>
        <p:spPr bwMode="auto">
          <a:xfrm>
            <a:off x="1042988" y="22764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15" name="Скругленный прямоугольник 66"/>
          <p:cNvSpPr>
            <a:spLocks noChangeArrowheads="1"/>
          </p:cNvSpPr>
          <p:nvPr/>
        </p:nvSpPr>
        <p:spPr bwMode="auto">
          <a:xfrm>
            <a:off x="1403350" y="22764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16" name="Скругленный прямоугольник 66"/>
          <p:cNvSpPr>
            <a:spLocks noChangeArrowheads="1"/>
          </p:cNvSpPr>
          <p:nvPr/>
        </p:nvSpPr>
        <p:spPr bwMode="auto">
          <a:xfrm>
            <a:off x="1763713" y="22764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17" name="Скругленный прямоугольник 66"/>
          <p:cNvSpPr>
            <a:spLocks noChangeArrowheads="1"/>
          </p:cNvSpPr>
          <p:nvPr/>
        </p:nvSpPr>
        <p:spPr bwMode="auto">
          <a:xfrm>
            <a:off x="2124075" y="22764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18" name="Скругленный прямоугольник 66"/>
          <p:cNvSpPr>
            <a:spLocks noChangeArrowheads="1"/>
          </p:cNvSpPr>
          <p:nvPr/>
        </p:nvSpPr>
        <p:spPr bwMode="auto">
          <a:xfrm>
            <a:off x="2843213" y="22764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19" name="Скругленный прямоугольник 66"/>
          <p:cNvSpPr>
            <a:spLocks noChangeArrowheads="1"/>
          </p:cNvSpPr>
          <p:nvPr/>
        </p:nvSpPr>
        <p:spPr bwMode="auto">
          <a:xfrm>
            <a:off x="3203575" y="22764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20" name="Скругленный прямоугольник 66"/>
          <p:cNvSpPr>
            <a:spLocks noChangeArrowheads="1"/>
          </p:cNvSpPr>
          <p:nvPr/>
        </p:nvSpPr>
        <p:spPr bwMode="auto">
          <a:xfrm>
            <a:off x="2484438" y="27082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21" name="Скругленный прямоугольник 66"/>
          <p:cNvSpPr>
            <a:spLocks noChangeArrowheads="1"/>
          </p:cNvSpPr>
          <p:nvPr/>
        </p:nvSpPr>
        <p:spPr bwMode="auto">
          <a:xfrm>
            <a:off x="4643438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22" name="Скругленный прямоугольник 66"/>
          <p:cNvSpPr>
            <a:spLocks noChangeArrowheads="1"/>
          </p:cNvSpPr>
          <p:nvPr/>
        </p:nvSpPr>
        <p:spPr bwMode="auto">
          <a:xfrm>
            <a:off x="4284663" y="48688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23" name="Скругленный прямоугольник 66"/>
          <p:cNvSpPr>
            <a:spLocks noChangeArrowheads="1"/>
          </p:cNvSpPr>
          <p:nvPr/>
        </p:nvSpPr>
        <p:spPr bwMode="auto">
          <a:xfrm>
            <a:off x="8243888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24" name="Скругленный прямоугольник 66"/>
          <p:cNvSpPr>
            <a:spLocks noChangeArrowheads="1"/>
          </p:cNvSpPr>
          <p:nvPr/>
        </p:nvSpPr>
        <p:spPr bwMode="auto">
          <a:xfrm>
            <a:off x="8604250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25" name="Скругленный прямоугольник 66"/>
          <p:cNvSpPr>
            <a:spLocks noChangeArrowheads="1"/>
          </p:cNvSpPr>
          <p:nvPr/>
        </p:nvSpPr>
        <p:spPr bwMode="auto">
          <a:xfrm>
            <a:off x="7885113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26" name="Скругленный прямоугольник 66"/>
          <p:cNvSpPr>
            <a:spLocks noChangeArrowheads="1"/>
          </p:cNvSpPr>
          <p:nvPr/>
        </p:nvSpPr>
        <p:spPr bwMode="auto">
          <a:xfrm>
            <a:off x="4283075" y="27082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27" name="Скругленный прямоугольник 66"/>
          <p:cNvSpPr>
            <a:spLocks noChangeArrowheads="1"/>
          </p:cNvSpPr>
          <p:nvPr/>
        </p:nvSpPr>
        <p:spPr bwMode="auto">
          <a:xfrm>
            <a:off x="4643438" y="27082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28" name="Скругленный прямоугольник 66"/>
          <p:cNvSpPr>
            <a:spLocks noChangeArrowheads="1"/>
          </p:cNvSpPr>
          <p:nvPr/>
        </p:nvSpPr>
        <p:spPr bwMode="auto">
          <a:xfrm>
            <a:off x="5003800" y="27082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29" name="Скругленный прямоугольник 66"/>
          <p:cNvSpPr>
            <a:spLocks noChangeArrowheads="1"/>
          </p:cNvSpPr>
          <p:nvPr/>
        </p:nvSpPr>
        <p:spPr bwMode="auto">
          <a:xfrm>
            <a:off x="5362575" y="27082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30" name="Скругленный прямоугольник 66"/>
          <p:cNvSpPr>
            <a:spLocks noChangeArrowheads="1"/>
          </p:cNvSpPr>
          <p:nvPr/>
        </p:nvSpPr>
        <p:spPr bwMode="auto">
          <a:xfrm>
            <a:off x="3562350" y="27082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31" name="Скругленный прямоугольник 66"/>
          <p:cNvSpPr>
            <a:spLocks noChangeArrowheads="1"/>
          </p:cNvSpPr>
          <p:nvPr/>
        </p:nvSpPr>
        <p:spPr bwMode="auto">
          <a:xfrm>
            <a:off x="3922713" y="27082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32" name="Скругленный прямоугольник 66"/>
          <p:cNvSpPr>
            <a:spLocks noChangeArrowheads="1"/>
          </p:cNvSpPr>
          <p:nvPr/>
        </p:nvSpPr>
        <p:spPr bwMode="auto">
          <a:xfrm>
            <a:off x="3203575" y="2708275"/>
            <a:ext cx="361950" cy="4365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33" name="Скругленный прямоугольник 66"/>
          <p:cNvSpPr>
            <a:spLocks noChangeArrowheads="1"/>
          </p:cNvSpPr>
          <p:nvPr/>
        </p:nvSpPr>
        <p:spPr bwMode="auto">
          <a:xfrm>
            <a:off x="2844800" y="3141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34" name="Скругленный прямоугольник 66"/>
          <p:cNvSpPr>
            <a:spLocks noChangeArrowheads="1"/>
          </p:cNvSpPr>
          <p:nvPr/>
        </p:nvSpPr>
        <p:spPr bwMode="auto">
          <a:xfrm>
            <a:off x="2124075" y="3141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35" name="Скругленный прямоугольник 66"/>
          <p:cNvSpPr>
            <a:spLocks noChangeArrowheads="1"/>
          </p:cNvSpPr>
          <p:nvPr/>
        </p:nvSpPr>
        <p:spPr bwMode="auto">
          <a:xfrm>
            <a:off x="2484438" y="3141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36" name="Скругленный прямоугольник 66"/>
          <p:cNvSpPr>
            <a:spLocks noChangeArrowheads="1"/>
          </p:cNvSpPr>
          <p:nvPr/>
        </p:nvSpPr>
        <p:spPr bwMode="auto">
          <a:xfrm>
            <a:off x="1765300" y="3141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37" name="Скругленный прямоугольник 66"/>
          <p:cNvSpPr>
            <a:spLocks noChangeArrowheads="1"/>
          </p:cNvSpPr>
          <p:nvPr/>
        </p:nvSpPr>
        <p:spPr bwMode="auto">
          <a:xfrm>
            <a:off x="4643438" y="3141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38" name="Скругленный прямоугольник 66"/>
          <p:cNvSpPr>
            <a:spLocks noChangeArrowheads="1"/>
          </p:cNvSpPr>
          <p:nvPr/>
        </p:nvSpPr>
        <p:spPr bwMode="auto">
          <a:xfrm>
            <a:off x="5003800" y="3141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39" name="Скругленный прямоугольник 66"/>
          <p:cNvSpPr>
            <a:spLocks noChangeArrowheads="1"/>
          </p:cNvSpPr>
          <p:nvPr/>
        </p:nvSpPr>
        <p:spPr bwMode="auto">
          <a:xfrm>
            <a:off x="5364163" y="3141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40" name="Скругленный прямоугольник 66"/>
          <p:cNvSpPr>
            <a:spLocks noChangeArrowheads="1"/>
          </p:cNvSpPr>
          <p:nvPr/>
        </p:nvSpPr>
        <p:spPr bwMode="auto">
          <a:xfrm>
            <a:off x="3922713" y="3141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41" name="Скругленный прямоугольник 66"/>
          <p:cNvSpPr>
            <a:spLocks noChangeArrowheads="1"/>
          </p:cNvSpPr>
          <p:nvPr/>
        </p:nvSpPr>
        <p:spPr bwMode="auto">
          <a:xfrm>
            <a:off x="4283075" y="3141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42" name="Скругленный прямоугольник 66"/>
          <p:cNvSpPr>
            <a:spLocks noChangeArrowheads="1"/>
          </p:cNvSpPr>
          <p:nvPr/>
        </p:nvSpPr>
        <p:spPr bwMode="auto">
          <a:xfrm>
            <a:off x="3563938" y="3141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43" name="Скругленный прямоугольник 66"/>
          <p:cNvSpPr>
            <a:spLocks noChangeArrowheads="1"/>
          </p:cNvSpPr>
          <p:nvPr/>
        </p:nvSpPr>
        <p:spPr bwMode="auto">
          <a:xfrm>
            <a:off x="1403350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44" name="Скругленный прямоугольник 66"/>
          <p:cNvSpPr>
            <a:spLocks noChangeArrowheads="1"/>
          </p:cNvSpPr>
          <p:nvPr/>
        </p:nvSpPr>
        <p:spPr bwMode="auto">
          <a:xfrm>
            <a:off x="1763713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45" name="Скругленный прямоугольник 66"/>
          <p:cNvSpPr>
            <a:spLocks noChangeArrowheads="1"/>
          </p:cNvSpPr>
          <p:nvPr/>
        </p:nvSpPr>
        <p:spPr bwMode="auto">
          <a:xfrm>
            <a:off x="2124075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46" name="Скругленный прямоугольник 66"/>
          <p:cNvSpPr>
            <a:spLocks noChangeArrowheads="1"/>
          </p:cNvSpPr>
          <p:nvPr/>
        </p:nvSpPr>
        <p:spPr bwMode="auto">
          <a:xfrm>
            <a:off x="2482850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47" name="Скругленный прямоугольник 66"/>
          <p:cNvSpPr>
            <a:spLocks noChangeArrowheads="1"/>
          </p:cNvSpPr>
          <p:nvPr/>
        </p:nvSpPr>
        <p:spPr bwMode="auto">
          <a:xfrm>
            <a:off x="682625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48" name="Скругленный прямоугольник 66"/>
          <p:cNvSpPr>
            <a:spLocks noChangeArrowheads="1"/>
          </p:cNvSpPr>
          <p:nvPr/>
        </p:nvSpPr>
        <p:spPr bwMode="auto">
          <a:xfrm>
            <a:off x="1042988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49" name="Скругленный прямоугольник 66"/>
          <p:cNvSpPr>
            <a:spLocks noChangeArrowheads="1"/>
          </p:cNvSpPr>
          <p:nvPr/>
        </p:nvSpPr>
        <p:spPr bwMode="auto">
          <a:xfrm>
            <a:off x="323850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50" name="Скругленный прямоугольник 66"/>
          <p:cNvSpPr>
            <a:spLocks noChangeArrowheads="1"/>
          </p:cNvSpPr>
          <p:nvPr/>
        </p:nvSpPr>
        <p:spPr bwMode="auto">
          <a:xfrm>
            <a:off x="3203575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51" name="Скругленный прямоугольник 66"/>
          <p:cNvSpPr>
            <a:spLocks noChangeArrowheads="1"/>
          </p:cNvSpPr>
          <p:nvPr/>
        </p:nvSpPr>
        <p:spPr bwMode="auto">
          <a:xfrm>
            <a:off x="2844800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52" name="Скругленный прямоугольник 66"/>
          <p:cNvSpPr>
            <a:spLocks noChangeArrowheads="1"/>
          </p:cNvSpPr>
          <p:nvPr/>
        </p:nvSpPr>
        <p:spPr bwMode="auto">
          <a:xfrm>
            <a:off x="5003800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53" name="Скругленный прямоугольник 66"/>
          <p:cNvSpPr>
            <a:spLocks noChangeArrowheads="1"/>
          </p:cNvSpPr>
          <p:nvPr/>
        </p:nvSpPr>
        <p:spPr bwMode="auto">
          <a:xfrm>
            <a:off x="5364163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54" name="Скругленный прямоугольник 66"/>
          <p:cNvSpPr>
            <a:spLocks noChangeArrowheads="1"/>
          </p:cNvSpPr>
          <p:nvPr/>
        </p:nvSpPr>
        <p:spPr bwMode="auto">
          <a:xfrm>
            <a:off x="4283075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55" name="Скругленный прямоугольник 66"/>
          <p:cNvSpPr>
            <a:spLocks noChangeArrowheads="1"/>
          </p:cNvSpPr>
          <p:nvPr/>
        </p:nvSpPr>
        <p:spPr bwMode="auto">
          <a:xfrm>
            <a:off x="4643438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56" name="Скругленный прямоугольник 66"/>
          <p:cNvSpPr>
            <a:spLocks noChangeArrowheads="1"/>
          </p:cNvSpPr>
          <p:nvPr/>
        </p:nvSpPr>
        <p:spPr bwMode="auto">
          <a:xfrm>
            <a:off x="3924300" y="35734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57" name="Скругленный прямоугольник 66"/>
          <p:cNvSpPr>
            <a:spLocks noChangeArrowheads="1"/>
          </p:cNvSpPr>
          <p:nvPr/>
        </p:nvSpPr>
        <p:spPr bwMode="auto">
          <a:xfrm>
            <a:off x="2843213" y="40052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58" name="Скругленный прямоугольник 66"/>
          <p:cNvSpPr>
            <a:spLocks noChangeArrowheads="1"/>
          </p:cNvSpPr>
          <p:nvPr/>
        </p:nvSpPr>
        <p:spPr bwMode="auto">
          <a:xfrm>
            <a:off x="3203575" y="40052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59" name="Скругленный прямоугольник 66"/>
          <p:cNvSpPr>
            <a:spLocks noChangeArrowheads="1"/>
          </p:cNvSpPr>
          <p:nvPr/>
        </p:nvSpPr>
        <p:spPr bwMode="auto">
          <a:xfrm>
            <a:off x="3563938" y="40052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60" name="Скругленный прямоугольник 66"/>
          <p:cNvSpPr>
            <a:spLocks noChangeArrowheads="1"/>
          </p:cNvSpPr>
          <p:nvPr/>
        </p:nvSpPr>
        <p:spPr bwMode="auto">
          <a:xfrm>
            <a:off x="2122488" y="40052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61" name="Скругленный прямоугольник 66"/>
          <p:cNvSpPr>
            <a:spLocks noChangeArrowheads="1"/>
          </p:cNvSpPr>
          <p:nvPr/>
        </p:nvSpPr>
        <p:spPr bwMode="auto">
          <a:xfrm>
            <a:off x="2482850" y="40052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62" name="Скругленный прямоугольник 66"/>
          <p:cNvSpPr>
            <a:spLocks noChangeArrowheads="1"/>
          </p:cNvSpPr>
          <p:nvPr/>
        </p:nvSpPr>
        <p:spPr bwMode="auto">
          <a:xfrm>
            <a:off x="1763713" y="40052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63" name="Скругленный прямоугольник 66"/>
          <p:cNvSpPr>
            <a:spLocks noChangeArrowheads="1"/>
          </p:cNvSpPr>
          <p:nvPr/>
        </p:nvSpPr>
        <p:spPr bwMode="auto">
          <a:xfrm>
            <a:off x="4643438" y="40052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64" name="Скругленный прямоугольник 66"/>
          <p:cNvSpPr>
            <a:spLocks noChangeArrowheads="1"/>
          </p:cNvSpPr>
          <p:nvPr/>
        </p:nvSpPr>
        <p:spPr bwMode="auto">
          <a:xfrm>
            <a:off x="4284663" y="40052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65" name="Скругленный прямоугольник 66"/>
          <p:cNvSpPr>
            <a:spLocks noChangeArrowheads="1"/>
          </p:cNvSpPr>
          <p:nvPr/>
        </p:nvSpPr>
        <p:spPr bwMode="auto">
          <a:xfrm>
            <a:off x="3924300" y="44370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66" name="Скругленный прямоугольник 66"/>
          <p:cNvSpPr>
            <a:spLocks noChangeArrowheads="1"/>
          </p:cNvSpPr>
          <p:nvPr/>
        </p:nvSpPr>
        <p:spPr bwMode="auto">
          <a:xfrm>
            <a:off x="3203575" y="44370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67" name="Скругленный прямоугольник 66"/>
          <p:cNvSpPr>
            <a:spLocks noChangeArrowheads="1"/>
          </p:cNvSpPr>
          <p:nvPr/>
        </p:nvSpPr>
        <p:spPr bwMode="auto">
          <a:xfrm>
            <a:off x="3563938" y="44370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68" name="Скругленный прямоугольник 66"/>
          <p:cNvSpPr>
            <a:spLocks noChangeArrowheads="1"/>
          </p:cNvSpPr>
          <p:nvPr/>
        </p:nvSpPr>
        <p:spPr bwMode="auto">
          <a:xfrm>
            <a:off x="2844800" y="44370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69" name="Скругленный прямоугольник 66"/>
          <p:cNvSpPr>
            <a:spLocks noChangeArrowheads="1"/>
          </p:cNvSpPr>
          <p:nvPr/>
        </p:nvSpPr>
        <p:spPr bwMode="auto">
          <a:xfrm>
            <a:off x="5724525" y="44370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70" name="Скругленный прямоугольник 66"/>
          <p:cNvSpPr>
            <a:spLocks noChangeArrowheads="1"/>
          </p:cNvSpPr>
          <p:nvPr/>
        </p:nvSpPr>
        <p:spPr bwMode="auto">
          <a:xfrm>
            <a:off x="6084888" y="44370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71" name="Скругленный прямоугольник 66"/>
          <p:cNvSpPr>
            <a:spLocks noChangeArrowheads="1"/>
          </p:cNvSpPr>
          <p:nvPr/>
        </p:nvSpPr>
        <p:spPr bwMode="auto">
          <a:xfrm>
            <a:off x="6445250" y="44370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72" name="Скругленный прямоугольник 66"/>
          <p:cNvSpPr>
            <a:spLocks noChangeArrowheads="1"/>
          </p:cNvSpPr>
          <p:nvPr/>
        </p:nvSpPr>
        <p:spPr bwMode="auto">
          <a:xfrm>
            <a:off x="6804025" y="44370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73" name="Скругленный прямоугольник 66"/>
          <p:cNvSpPr>
            <a:spLocks noChangeArrowheads="1"/>
          </p:cNvSpPr>
          <p:nvPr/>
        </p:nvSpPr>
        <p:spPr bwMode="auto">
          <a:xfrm>
            <a:off x="5003800" y="44370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74" name="Скругленный прямоугольник 66"/>
          <p:cNvSpPr>
            <a:spLocks noChangeArrowheads="1"/>
          </p:cNvSpPr>
          <p:nvPr/>
        </p:nvSpPr>
        <p:spPr bwMode="auto">
          <a:xfrm>
            <a:off x="5364163" y="44370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75" name="Скругленный прямоугольник 66"/>
          <p:cNvSpPr>
            <a:spLocks noChangeArrowheads="1"/>
          </p:cNvSpPr>
          <p:nvPr/>
        </p:nvSpPr>
        <p:spPr bwMode="auto">
          <a:xfrm>
            <a:off x="4645025" y="44370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76" name="Скругленный прямоугольник 66"/>
          <p:cNvSpPr>
            <a:spLocks noChangeArrowheads="1"/>
          </p:cNvSpPr>
          <p:nvPr/>
        </p:nvSpPr>
        <p:spPr bwMode="auto">
          <a:xfrm>
            <a:off x="6084888" y="48688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77" name="Скругленный прямоугольник 66"/>
          <p:cNvSpPr>
            <a:spLocks noChangeArrowheads="1"/>
          </p:cNvSpPr>
          <p:nvPr/>
        </p:nvSpPr>
        <p:spPr bwMode="auto">
          <a:xfrm>
            <a:off x="6445250" y="48688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78" name="Скругленный прямоугольник 66"/>
          <p:cNvSpPr>
            <a:spLocks noChangeArrowheads="1"/>
          </p:cNvSpPr>
          <p:nvPr/>
        </p:nvSpPr>
        <p:spPr bwMode="auto">
          <a:xfrm>
            <a:off x="6805613" y="48688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79" name="Скругленный прямоугольник 66"/>
          <p:cNvSpPr>
            <a:spLocks noChangeArrowheads="1"/>
          </p:cNvSpPr>
          <p:nvPr/>
        </p:nvSpPr>
        <p:spPr bwMode="auto">
          <a:xfrm>
            <a:off x="7164388" y="48688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80" name="Скругленный прямоугольник 66"/>
          <p:cNvSpPr>
            <a:spLocks noChangeArrowheads="1"/>
          </p:cNvSpPr>
          <p:nvPr/>
        </p:nvSpPr>
        <p:spPr bwMode="auto">
          <a:xfrm>
            <a:off x="5364163" y="48688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81" name="Скругленный прямоугольник 66"/>
          <p:cNvSpPr>
            <a:spLocks noChangeArrowheads="1"/>
          </p:cNvSpPr>
          <p:nvPr/>
        </p:nvSpPr>
        <p:spPr bwMode="auto">
          <a:xfrm>
            <a:off x="5724525" y="48688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82" name="Скругленный прямоугольник 66"/>
          <p:cNvSpPr>
            <a:spLocks noChangeArrowheads="1"/>
          </p:cNvSpPr>
          <p:nvPr/>
        </p:nvSpPr>
        <p:spPr bwMode="auto">
          <a:xfrm>
            <a:off x="5005388" y="48688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83" name="Скругленный прямоугольник 66"/>
          <p:cNvSpPr>
            <a:spLocks noChangeArrowheads="1"/>
          </p:cNvSpPr>
          <p:nvPr/>
        </p:nvSpPr>
        <p:spPr bwMode="auto">
          <a:xfrm>
            <a:off x="6445250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84" name="Скругленный прямоугольник 66"/>
          <p:cNvSpPr>
            <a:spLocks noChangeArrowheads="1"/>
          </p:cNvSpPr>
          <p:nvPr/>
        </p:nvSpPr>
        <p:spPr bwMode="auto">
          <a:xfrm>
            <a:off x="6805613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85" name="Скругленный прямоугольник 66"/>
          <p:cNvSpPr>
            <a:spLocks noChangeArrowheads="1"/>
          </p:cNvSpPr>
          <p:nvPr/>
        </p:nvSpPr>
        <p:spPr bwMode="auto">
          <a:xfrm>
            <a:off x="7165975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86" name="Скругленный прямоугольник 66"/>
          <p:cNvSpPr>
            <a:spLocks noChangeArrowheads="1"/>
          </p:cNvSpPr>
          <p:nvPr/>
        </p:nvSpPr>
        <p:spPr bwMode="auto">
          <a:xfrm>
            <a:off x="7524750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87" name="Скругленный прямоугольник 66"/>
          <p:cNvSpPr>
            <a:spLocks noChangeArrowheads="1"/>
          </p:cNvSpPr>
          <p:nvPr/>
        </p:nvSpPr>
        <p:spPr bwMode="auto">
          <a:xfrm>
            <a:off x="5724525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88" name="Скругленный прямоугольник 66"/>
          <p:cNvSpPr>
            <a:spLocks noChangeArrowheads="1"/>
          </p:cNvSpPr>
          <p:nvPr/>
        </p:nvSpPr>
        <p:spPr bwMode="auto">
          <a:xfrm>
            <a:off x="6084888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89" name="Скругленный прямоугольник 66"/>
          <p:cNvSpPr>
            <a:spLocks noChangeArrowheads="1"/>
          </p:cNvSpPr>
          <p:nvPr/>
        </p:nvSpPr>
        <p:spPr bwMode="auto">
          <a:xfrm>
            <a:off x="5365750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90" name="Скругленный прямоугольник 66"/>
          <p:cNvSpPr>
            <a:spLocks noChangeArrowheads="1"/>
          </p:cNvSpPr>
          <p:nvPr/>
        </p:nvSpPr>
        <p:spPr bwMode="auto">
          <a:xfrm>
            <a:off x="2844800" y="48688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91" name="Скругленный прямоугольник 66"/>
          <p:cNvSpPr>
            <a:spLocks noChangeArrowheads="1"/>
          </p:cNvSpPr>
          <p:nvPr/>
        </p:nvSpPr>
        <p:spPr bwMode="auto">
          <a:xfrm>
            <a:off x="3205163" y="48688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92" name="Скругленный прямоугольник 66"/>
          <p:cNvSpPr>
            <a:spLocks noChangeArrowheads="1"/>
          </p:cNvSpPr>
          <p:nvPr/>
        </p:nvSpPr>
        <p:spPr bwMode="auto">
          <a:xfrm>
            <a:off x="3565525" y="48688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93" name="Скругленный прямоугольник 66"/>
          <p:cNvSpPr>
            <a:spLocks noChangeArrowheads="1"/>
          </p:cNvSpPr>
          <p:nvPr/>
        </p:nvSpPr>
        <p:spPr bwMode="auto">
          <a:xfrm>
            <a:off x="3924300" y="48688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94" name="Скругленный прямоугольник 66"/>
          <p:cNvSpPr>
            <a:spLocks noChangeArrowheads="1"/>
          </p:cNvSpPr>
          <p:nvPr/>
        </p:nvSpPr>
        <p:spPr bwMode="auto">
          <a:xfrm>
            <a:off x="3205163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95" name="Скругленный прямоугольник 66"/>
          <p:cNvSpPr>
            <a:spLocks noChangeArrowheads="1"/>
          </p:cNvSpPr>
          <p:nvPr/>
        </p:nvSpPr>
        <p:spPr bwMode="auto">
          <a:xfrm>
            <a:off x="3565525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96" name="Скругленный прямоугольник 66"/>
          <p:cNvSpPr>
            <a:spLocks noChangeArrowheads="1"/>
          </p:cNvSpPr>
          <p:nvPr/>
        </p:nvSpPr>
        <p:spPr bwMode="auto">
          <a:xfrm>
            <a:off x="3925888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797" name="Скругленный прямоугольник 66"/>
          <p:cNvSpPr>
            <a:spLocks noChangeArrowheads="1"/>
          </p:cNvSpPr>
          <p:nvPr/>
        </p:nvSpPr>
        <p:spPr bwMode="auto">
          <a:xfrm>
            <a:off x="4284663" y="5300663"/>
            <a:ext cx="361950" cy="4365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ctr"/>
            <a:endParaRPr lang="ru-RU" sz="2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6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67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267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267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267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67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67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267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267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267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67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267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267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267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000"/>
                                        <p:tgtEl>
                                          <p:spTgt spid="267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267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2000"/>
                                        <p:tgtEl>
                                          <p:spTgt spid="267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267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267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267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2000"/>
                                        <p:tgtEl>
                                          <p:spTgt spid="267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2000"/>
                                        <p:tgtEl>
                                          <p:spTgt spid="26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2000"/>
                                        <p:tgtEl>
                                          <p:spTgt spid="267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267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2000"/>
                                        <p:tgtEl>
                                          <p:spTgt spid="267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2000"/>
                                        <p:tgtEl>
                                          <p:spTgt spid="267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2000"/>
                                        <p:tgtEl>
                                          <p:spTgt spid="267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2000"/>
                                        <p:tgtEl>
                                          <p:spTgt spid="267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2000"/>
                                        <p:tgtEl>
                                          <p:spTgt spid="267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2000"/>
                                        <p:tgtEl>
                                          <p:spTgt spid="267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2000"/>
                                        <p:tgtEl>
                                          <p:spTgt spid="267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2000"/>
                                        <p:tgtEl>
                                          <p:spTgt spid="267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2000"/>
                                        <p:tgtEl>
                                          <p:spTgt spid="267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2000"/>
                                        <p:tgtEl>
                                          <p:spTgt spid="267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2000"/>
                                        <p:tgtEl>
                                          <p:spTgt spid="267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2000"/>
                                        <p:tgtEl>
                                          <p:spTgt spid="267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2000"/>
                                        <p:tgtEl>
                                          <p:spTgt spid="267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2000"/>
                                        <p:tgtEl>
                                          <p:spTgt spid="267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2000"/>
                                        <p:tgtEl>
                                          <p:spTgt spid="267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2000"/>
                                        <p:tgtEl>
                                          <p:spTgt spid="26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2000"/>
                                        <p:tgtEl>
                                          <p:spTgt spid="267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2000"/>
                                        <p:tgtEl>
                                          <p:spTgt spid="267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2000"/>
                                        <p:tgtEl>
                                          <p:spTgt spid="267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2000"/>
                                        <p:tgtEl>
                                          <p:spTgt spid="26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2000"/>
                                        <p:tgtEl>
                                          <p:spTgt spid="267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2000"/>
                                        <p:tgtEl>
                                          <p:spTgt spid="267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1000" fill="hold"/>
                                        <p:tgtEl>
                                          <p:spTgt spid="266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2000"/>
                                        <p:tgtEl>
                                          <p:spTgt spid="267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2000"/>
                                        <p:tgtEl>
                                          <p:spTgt spid="267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2000"/>
                                        <p:tgtEl>
                                          <p:spTgt spid="267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2000"/>
                                        <p:tgtEl>
                                          <p:spTgt spid="267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2000"/>
                                        <p:tgtEl>
                                          <p:spTgt spid="267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2000"/>
                                        <p:tgtEl>
                                          <p:spTgt spid="267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2000"/>
                                        <p:tgtEl>
                                          <p:spTgt spid="267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2000"/>
                                        <p:tgtEl>
                                          <p:spTgt spid="267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2000"/>
                                        <p:tgtEl>
                                          <p:spTgt spid="267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2000"/>
                                        <p:tgtEl>
                                          <p:spTgt spid="267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7" dur="2000"/>
                                        <p:tgtEl>
                                          <p:spTgt spid="267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2" dur="2000"/>
                                        <p:tgtEl>
                                          <p:spTgt spid="267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1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2000"/>
                                        <p:tgtEl>
                                          <p:spTgt spid="267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2000"/>
                                        <p:tgtEl>
                                          <p:spTgt spid="267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2000"/>
                                        <p:tgtEl>
                                          <p:spTgt spid="26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2000"/>
                                        <p:tgtEl>
                                          <p:spTgt spid="267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1" dur="2000"/>
                                        <p:tgtEl>
                                          <p:spTgt spid="267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2000"/>
                                        <p:tgtEl>
                                          <p:spTgt spid="267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2000"/>
                                        <p:tgtEl>
                                          <p:spTgt spid="267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1000" fill="hold"/>
                                        <p:tgtEl>
                                          <p:spTgt spid="266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0" dur="2000"/>
                                        <p:tgtEl>
                                          <p:spTgt spid="26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2" fill="hold">
                      <p:stCondLst>
                        <p:cond delay="indefinite"/>
                      </p:stCondLst>
                      <p:childTnLst>
                        <p:par>
                          <p:cTn id="363" fill="hold">
                            <p:stCondLst>
                              <p:cond delay="0"/>
                            </p:stCondLst>
                            <p:childTnLst>
                              <p:par>
                                <p:cTn id="36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5" dur="2000"/>
                                        <p:tgtEl>
                                          <p:spTgt spid="267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0" dur="2000"/>
                                        <p:tgtEl>
                                          <p:spTgt spid="267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2" fill="hold">
                      <p:stCondLst>
                        <p:cond delay="indefinite"/>
                      </p:stCondLst>
                      <p:childTnLst>
                        <p:par>
                          <p:cTn id="373" fill="hold">
                            <p:stCondLst>
                              <p:cond delay="0"/>
                            </p:stCondLst>
                            <p:childTnLst>
                              <p:par>
                                <p:cTn id="37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5" dur="2000"/>
                                        <p:tgtEl>
                                          <p:spTgt spid="267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2000"/>
                                        <p:tgtEl>
                                          <p:spTgt spid="26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5" dur="2000"/>
                                        <p:tgtEl>
                                          <p:spTgt spid="267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7" fill="hold">
                      <p:stCondLst>
                        <p:cond delay="indefinite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0" dur="2000"/>
                                        <p:tgtEl>
                                          <p:spTgt spid="267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2" fill="hold">
                      <p:stCondLst>
                        <p:cond delay="indefinite"/>
                      </p:stCondLst>
                      <p:childTnLst>
                        <p:par>
                          <p:cTn id="393" fill="hold">
                            <p:stCondLst>
                              <p:cond delay="0"/>
                            </p:stCondLst>
                            <p:childTnLst>
                              <p:par>
                                <p:cTn id="39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5" dur="2000"/>
                                        <p:tgtEl>
                                          <p:spTgt spid="26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7" fill="hold">
                      <p:stCondLst>
                        <p:cond delay="indefinite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0" dur="2000"/>
                                        <p:tgtEl>
                                          <p:spTgt spid="267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2" fill="hold">
                      <p:stCondLst>
                        <p:cond delay="indefinite"/>
                      </p:stCondLst>
                      <p:childTnLst>
                        <p:par>
                          <p:cTn id="403" fill="hold">
                            <p:stCondLst>
                              <p:cond delay="0"/>
                            </p:stCondLst>
                            <p:childTnLst>
                              <p:par>
                                <p:cTn id="40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5" dur="2000"/>
                                        <p:tgtEl>
                                          <p:spTgt spid="267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7" fill="hold">
                      <p:stCondLst>
                        <p:cond delay="indefinite"/>
                      </p:stCondLst>
                      <p:childTnLst>
                        <p:par>
                          <p:cTn id="408" fill="hold">
                            <p:stCondLst>
                              <p:cond delay="0"/>
                            </p:stCondLst>
                            <p:childTnLst>
                              <p:par>
                                <p:cTn id="40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0" dur="2000"/>
                                        <p:tgtEl>
                                          <p:spTgt spid="267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5" dur="2000"/>
                                        <p:tgtEl>
                                          <p:spTgt spid="267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7" fill="hold">
                      <p:stCondLst>
                        <p:cond delay="indefinite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0" dur="2000"/>
                                        <p:tgtEl>
                                          <p:spTgt spid="267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1000" fill="hold"/>
                                        <p:tgtEl>
                                          <p:spTgt spid="266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6" fill="hold">
                      <p:stCondLst>
                        <p:cond delay="indefinite"/>
                      </p:stCondLst>
                      <p:childTnLst>
                        <p:par>
                          <p:cTn id="427" fill="hold">
                            <p:stCondLst>
                              <p:cond delay="0"/>
                            </p:stCondLst>
                            <p:childTnLst>
                              <p:par>
                                <p:cTn id="42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9" dur="2000"/>
                                        <p:tgtEl>
                                          <p:spTgt spid="267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1" fill="hold">
                      <p:stCondLst>
                        <p:cond delay="indefinite"/>
                      </p:stCondLst>
                      <p:childTnLst>
                        <p:par>
                          <p:cTn id="432" fill="hold">
                            <p:stCondLst>
                              <p:cond delay="0"/>
                            </p:stCondLst>
                            <p:childTnLst>
                              <p:par>
                                <p:cTn id="4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4" dur="2000"/>
                                        <p:tgtEl>
                                          <p:spTgt spid="267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6" fill="hold">
                      <p:stCondLst>
                        <p:cond delay="indefinite"/>
                      </p:stCondLst>
                      <p:childTnLst>
                        <p:par>
                          <p:cTn id="437" fill="hold">
                            <p:stCondLst>
                              <p:cond delay="0"/>
                            </p:stCondLst>
                            <p:childTnLst>
                              <p:par>
                                <p:cTn id="4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9" dur="2000"/>
                                        <p:tgtEl>
                                          <p:spTgt spid="267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1" fill="hold">
                      <p:stCondLst>
                        <p:cond delay="indefinite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4" dur="2000"/>
                                        <p:tgtEl>
                                          <p:spTgt spid="267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6" fill="hold">
                      <p:stCondLst>
                        <p:cond delay="indefinite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9" dur="2000"/>
                                        <p:tgtEl>
                                          <p:spTgt spid="267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1" fill="hold">
                      <p:stCondLst>
                        <p:cond delay="indefinite"/>
                      </p:stCondLst>
                      <p:childTnLst>
                        <p:par>
                          <p:cTn id="452" fill="hold">
                            <p:stCondLst>
                              <p:cond delay="0"/>
                            </p:stCondLst>
                            <p:childTnLst>
                              <p:par>
                                <p:cTn id="4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4" dur="2000"/>
                                        <p:tgtEl>
                                          <p:spTgt spid="267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6" fill="hold">
                      <p:stCondLst>
                        <p:cond delay="indefinite"/>
                      </p:stCondLst>
                      <p:childTnLst>
                        <p:par>
                          <p:cTn id="457" fill="hold">
                            <p:stCondLst>
                              <p:cond delay="0"/>
                            </p:stCondLst>
                            <p:childTnLst>
                              <p:par>
                                <p:cTn id="45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9" dur="2000"/>
                                        <p:tgtEl>
                                          <p:spTgt spid="267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1" fill="hold">
                      <p:stCondLst>
                        <p:cond delay="indefinite"/>
                      </p:stCondLst>
                      <p:childTnLst>
                        <p:par>
                          <p:cTn id="462" fill="hold">
                            <p:stCondLst>
                              <p:cond delay="0"/>
                            </p:stCondLst>
                            <p:childTnLst>
                              <p:par>
                                <p:cTn id="4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4" dur="2000"/>
                                        <p:tgtEl>
                                          <p:spTgt spid="267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6" fill="hold">
                      <p:stCondLst>
                        <p:cond delay="indefinite"/>
                      </p:stCondLst>
                      <p:childTnLst>
                        <p:par>
                          <p:cTn id="467" fill="hold">
                            <p:stCondLst>
                              <p:cond delay="0"/>
                            </p:stCondLst>
                            <p:childTnLst>
                              <p:par>
                                <p:cTn id="4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9" dur="2000"/>
                                        <p:tgtEl>
                                          <p:spTgt spid="266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1" fill="hold">
                      <p:stCondLst>
                        <p:cond delay="indefinite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4" dur="2000"/>
                                        <p:tgtEl>
                                          <p:spTgt spid="26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6" fill="hold">
                      <p:stCondLst>
                        <p:cond delay="indefinite"/>
                      </p:stCondLst>
                      <p:childTnLst>
                        <p:par>
                          <p:cTn id="477" fill="hold">
                            <p:stCondLst>
                              <p:cond delay="0"/>
                            </p:stCondLst>
                            <p:childTnLst>
                              <p:par>
                                <p:cTn id="47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9" dur="2000"/>
                                        <p:tgtEl>
                                          <p:spTgt spid="267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1" fill="hold">
                      <p:stCondLst>
                        <p:cond delay="indefinite"/>
                      </p:stCondLst>
                      <p:childTnLst>
                        <p:par>
                          <p:cTn id="482" fill="hold">
                            <p:stCondLst>
                              <p:cond delay="0"/>
                            </p:stCondLst>
                            <p:childTnLst>
                              <p:par>
                                <p:cTn id="4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4" dur="2000"/>
                                        <p:tgtEl>
                                          <p:spTgt spid="267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6" fill="hold">
                      <p:stCondLst>
                        <p:cond delay="indefinite"/>
                      </p:stCondLst>
                      <p:childTnLst>
                        <p:par>
                          <p:cTn id="487" fill="hold">
                            <p:stCondLst>
                              <p:cond delay="0"/>
                            </p:stCondLst>
                            <p:childTnLst>
                              <p:par>
                                <p:cTn id="48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9" dur="2000"/>
                                        <p:tgtEl>
                                          <p:spTgt spid="267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1" fill="hold">
                      <p:stCondLst>
                        <p:cond delay="indefinite"/>
                      </p:stCondLst>
                      <p:childTnLst>
                        <p:par>
                          <p:cTn id="492" fill="hold">
                            <p:stCondLst>
                              <p:cond delay="0"/>
                            </p:stCondLst>
                            <p:childTnLst>
                              <p:par>
                                <p:cTn id="49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4" dur="2000"/>
                                        <p:tgtEl>
                                          <p:spTgt spid="267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6" fill="hold">
                      <p:stCondLst>
                        <p:cond delay="indefinite"/>
                      </p:stCondLst>
                      <p:childTnLst>
                        <p:par>
                          <p:cTn id="497" fill="hold">
                            <p:stCondLst>
                              <p:cond delay="0"/>
                            </p:stCondLst>
                            <p:childTnLst>
                              <p:par>
                                <p:cTn id="49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9" dur="1000" fill="hold"/>
                                        <p:tgtEl>
                                          <p:spTgt spid="266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0" fill="hold">
                      <p:stCondLst>
                        <p:cond delay="indefinite"/>
                      </p:stCondLst>
                      <p:childTnLst>
                        <p:par>
                          <p:cTn id="501" fill="hold">
                            <p:stCondLst>
                              <p:cond delay="0"/>
                            </p:stCondLst>
                            <p:childTnLst>
                              <p:par>
                                <p:cTn id="50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3" dur="2000"/>
                                        <p:tgtEl>
                                          <p:spTgt spid="267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5" fill="hold">
                      <p:stCondLst>
                        <p:cond delay="indefinite"/>
                      </p:stCondLst>
                      <p:childTnLst>
                        <p:par>
                          <p:cTn id="506" fill="hold">
                            <p:stCondLst>
                              <p:cond delay="0"/>
                            </p:stCondLst>
                            <p:childTnLst>
                              <p:par>
                                <p:cTn id="5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8" dur="2000"/>
                                        <p:tgtEl>
                                          <p:spTgt spid="267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0" fill="hold">
                      <p:stCondLst>
                        <p:cond delay="indefinite"/>
                      </p:stCondLst>
                      <p:childTnLst>
                        <p:par>
                          <p:cTn id="511" fill="hold">
                            <p:stCondLst>
                              <p:cond delay="0"/>
                            </p:stCondLst>
                            <p:childTnLst>
                              <p:par>
                                <p:cTn id="5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3" dur="2000"/>
                                        <p:tgtEl>
                                          <p:spTgt spid="267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5" fill="hold">
                      <p:stCondLst>
                        <p:cond delay="indefinite"/>
                      </p:stCondLst>
                      <p:childTnLst>
                        <p:par>
                          <p:cTn id="516" fill="hold">
                            <p:stCondLst>
                              <p:cond delay="0"/>
                            </p:stCondLst>
                            <p:childTnLst>
                              <p:par>
                                <p:cTn id="5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8" dur="2000"/>
                                        <p:tgtEl>
                                          <p:spTgt spid="267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0" fill="hold">
                      <p:stCondLst>
                        <p:cond delay="indefinite"/>
                      </p:stCondLst>
                      <p:childTnLst>
                        <p:par>
                          <p:cTn id="521" fill="hold">
                            <p:stCondLst>
                              <p:cond delay="0"/>
                            </p:stCondLst>
                            <p:childTnLst>
                              <p:par>
                                <p:cTn id="5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3" dur="2000"/>
                                        <p:tgtEl>
                                          <p:spTgt spid="267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5" fill="hold">
                      <p:stCondLst>
                        <p:cond delay="indefinite"/>
                      </p:stCondLst>
                      <p:childTnLst>
                        <p:par>
                          <p:cTn id="526" fill="hold">
                            <p:stCondLst>
                              <p:cond delay="0"/>
                            </p:stCondLst>
                            <p:childTnLst>
                              <p:par>
                                <p:cTn id="5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8" dur="2000"/>
                                        <p:tgtEl>
                                          <p:spTgt spid="267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0" fill="hold">
                      <p:stCondLst>
                        <p:cond delay="indefinite"/>
                      </p:stCondLst>
                      <p:childTnLst>
                        <p:par>
                          <p:cTn id="531" fill="hold">
                            <p:stCondLst>
                              <p:cond delay="0"/>
                            </p:stCondLst>
                            <p:childTnLst>
                              <p:par>
                                <p:cTn id="5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3" dur="2000"/>
                                        <p:tgtEl>
                                          <p:spTgt spid="267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5" fill="hold">
                      <p:stCondLst>
                        <p:cond delay="indefinite"/>
                      </p:stCondLst>
                      <p:childTnLst>
                        <p:par>
                          <p:cTn id="536" fill="hold">
                            <p:stCondLst>
                              <p:cond delay="0"/>
                            </p:stCondLst>
                            <p:childTnLst>
                              <p:par>
                                <p:cTn id="5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8" dur="2000"/>
                                        <p:tgtEl>
                                          <p:spTgt spid="26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0" fill="hold">
                      <p:stCondLst>
                        <p:cond delay="indefinite"/>
                      </p:stCondLst>
                      <p:childTnLst>
                        <p:par>
                          <p:cTn id="541" fill="hold">
                            <p:stCondLst>
                              <p:cond delay="0"/>
                            </p:stCondLst>
                            <p:childTnLst>
                              <p:par>
                                <p:cTn id="54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3" dur="2000"/>
                                        <p:tgtEl>
                                          <p:spTgt spid="26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5" fill="hold">
                      <p:stCondLst>
                        <p:cond delay="indefinite"/>
                      </p:stCondLst>
                      <p:childTnLst>
                        <p:par>
                          <p:cTn id="546" fill="hold">
                            <p:stCondLst>
                              <p:cond delay="0"/>
                            </p:stCondLst>
                            <p:childTnLst>
                              <p:par>
                                <p:cTn id="5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8" dur="2000"/>
                                        <p:tgtEl>
                                          <p:spTgt spid="26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0" fill="hold">
                      <p:stCondLst>
                        <p:cond delay="indefinite"/>
                      </p:stCondLst>
                      <p:childTnLst>
                        <p:par>
                          <p:cTn id="551" fill="hold">
                            <p:stCondLst>
                              <p:cond delay="0"/>
                            </p:stCondLst>
                            <p:childTnLst>
                              <p:par>
                                <p:cTn id="5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9" grpId="0" animBg="1"/>
      <p:bldP spid="29" grpId="0" animBg="1"/>
      <p:bldP spid="26633" grpId="0" animBg="1"/>
      <p:bldP spid="26643" grpId="0" animBg="1"/>
      <p:bldP spid="26661" grpId="0" animBg="1"/>
      <p:bldP spid="26674" grpId="0" animBg="1"/>
      <p:bldP spid="26689" grpId="0" animBg="1"/>
      <p:bldP spid="26705" grpId="0" animBg="1"/>
      <p:bldP spid="26707" grpId="0" animBg="1"/>
      <p:bldP spid="26708" grpId="0" animBg="1"/>
      <p:bldP spid="26709" grpId="0" animBg="1"/>
      <p:bldP spid="26710" grpId="0" animBg="1"/>
      <p:bldP spid="26711" grpId="0" animBg="1"/>
      <p:bldP spid="26712" grpId="0" animBg="1"/>
      <p:bldP spid="26713" grpId="0" animBg="1"/>
      <p:bldP spid="26714" grpId="0" animBg="1"/>
      <p:bldP spid="26715" grpId="0" animBg="1"/>
      <p:bldP spid="26716" grpId="0" animBg="1"/>
      <p:bldP spid="26717" grpId="0" animBg="1"/>
      <p:bldP spid="26718" grpId="0" animBg="1"/>
      <p:bldP spid="26719" grpId="0" animBg="1"/>
      <p:bldP spid="26720" grpId="0" animBg="1"/>
      <p:bldP spid="26721" grpId="0" animBg="1"/>
      <p:bldP spid="26722" grpId="0" animBg="1"/>
      <p:bldP spid="26723" grpId="0" animBg="1"/>
      <p:bldP spid="26724" grpId="0" animBg="1"/>
      <p:bldP spid="26725" grpId="0" animBg="1"/>
      <p:bldP spid="26726" grpId="0" animBg="1"/>
      <p:bldP spid="26727" grpId="0" animBg="1"/>
      <p:bldP spid="26728" grpId="0" animBg="1"/>
      <p:bldP spid="26729" grpId="0" animBg="1"/>
      <p:bldP spid="26730" grpId="0" animBg="1"/>
      <p:bldP spid="26731" grpId="0" animBg="1"/>
      <p:bldP spid="26732" grpId="0" animBg="1"/>
      <p:bldP spid="26733" grpId="0" animBg="1"/>
      <p:bldP spid="26734" grpId="0" animBg="1"/>
      <p:bldP spid="26735" grpId="0" animBg="1"/>
      <p:bldP spid="26736" grpId="0" animBg="1"/>
      <p:bldP spid="26737" grpId="0" animBg="1"/>
      <p:bldP spid="26738" grpId="0" animBg="1"/>
      <p:bldP spid="26739" grpId="0" animBg="1"/>
      <p:bldP spid="26740" grpId="0" animBg="1"/>
      <p:bldP spid="26741" grpId="0" animBg="1"/>
      <p:bldP spid="26742" grpId="0" animBg="1"/>
      <p:bldP spid="26743" grpId="0" animBg="1"/>
      <p:bldP spid="26744" grpId="0" animBg="1"/>
      <p:bldP spid="26745" grpId="0" animBg="1"/>
      <p:bldP spid="26746" grpId="0" animBg="1"/>
      <p:bldP spid="26747" grpId="0" animBg="1"/>
      <p:bldP spid="26748" grpId="0" animBg="1"/>
      <p:bldP spid="26749" grpId="0" animBg="1"/>
      <p:bldP spid="26750" grpId="0" animBg="1"/>
      <p:bldP spid="26751" grpId="0" animBg="1"/>
      <p:bldP spid="26752" grpId="0" animBg="1"/>
      <p:bldP spid="26753" grpId="0" animBg="1"/>
      <p:bldP spid="26754" grpId="0" animBg="1"/>
      <p:bldP spid="26755" grpId="0" animBg="1"/>
      <p:bldP spid="26756" grpId="0" animBg="1"/>
      <p:bldP spid="26757" grpId="0" animBg="1"/>
      <p:bldP spid="26758" grpId="0" animBg="1"/>
      <p:bldP spid="26759" grpId="0" animBg="1"/>
      <p:bldP spid="26760" grpId="0" animBg="1"/>
      <p:bldP spid="26761" grpId="0" animBg="1"/>
      <p:bldP spid="26762" grpId="0" animBg="1"/>
      <p:bldP spid="26763" grpId="0" animBg="1"/>
      <p:bldP spid="26764" grpId="0" animBg="1"/>
      <p:bldP spid="26765" grpId="0" animBg="1"/>
      <p:bldP spid="26766" grpId="0" animBg="1"/>
      <p:bldP spid="26767" grpId="0" animBg="1"/>
      <p:bldP spid="26768" grpId="0" animBg="1"/>
      <p:bldP spid="26769" grpId="0" animBg="1"/>
      <p:bldP spid="26770" grpId="0" animBg="1"/>
      <p:bldP spid="26771" grpId="0" animBg="1"/>
      <p:bldP spid="26772" grpId="0" animBg="1"/>
      <p:bldP spid="26773" grpId="0" animBg="1"/>
      <p:bldP spid="26774" grpId="0" animBg="1"/>
      <p:bldP spid="26775" grpId="0" animBg="1"/>
      <p:bldP spid="26776" grpId="0" animBg="1"/>
      <p:bldP spid="26777" grpId="0" animBg="1"/>
      <p:bldP spid="26778" grpId="0" animBg="1"/>
      <p:bldP spid="26779" grpId="0" animBg="1"/>
      <p:bldP spid="26780" grpId="0" animBg="1"/>
      <p:bldP spid="26780" grpId="1" animBg="1"/>
      <p:bldP spid="26781" grpId="0" animBg="1"/>
      <p:bldP spid="26782" grpId="0" animBg="1"/>
      <p:bldP spid="26783" grpId="0" animBg="1"/>
      <p:bldP spid="26784" grpId="0" animBg="1"/>
      <p:bldP spid="26785" grpId="0" animBg="1"/>
      <p:bldP spid="26786" grpId="0" animBg="1"/>
      <p:bldP spid="26787" grpId="0" animBg="1"/>
      <p:bldP spid="26788" grpId="0" animBg="1"/>
      <p:bldP spid="26789" grpId="0" animBg="1"/>
      <p:bldP spid="26790" grpId="0" animBg="1"/>
      <p:bldP spid="26791" grpId="0" animBg="1"/>
      <p:bldP spid="26792" grpId="0" animBg="1"/>
      <p:bldP spid="26793" grpId="0" animBg="1"/>
      <p:bldP spid="26794" grpId="0" animBg="1"/>
      <p:bldP spid="26795" grpId="0" animBg="1"/>
      <p:bldP spid="26796" grpId="0" animBg="1"/>
      <p:bldP spid="2679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357188" y="357188"/>
            <a:ext cx="8501062" cy="2500312"/>
          </a:xfrm>
        </p:spPr>
        <p:txBody>
          <a:bodyPr lIns="45720" rIns="45720"/>
          <a:lstStyle/>
          <a:p>
            <a:pPr marL="0" indent="0" algn="just" eaLnBrk="1" hangingPunct="1">
              <a:buFont typeface="Wingdings" pitchFamily="2" charset="2"/>
              <a:buNone/>
              <a:defRPr/>
            </a:pPr>
            <a:r>
              <a:rPr lang="en-US" sz="4000" smtClean="0">
                <a:latin typeface="Calibri" pitchFamily="34" charset="0"/>
              </a:rPr>
              <a:t>	</a:t>
            </a:r>
            <a:r>
              <a:rPr lang="ru-RU" sz="4000" smtClean="0">
                <a:latin typeface="Times New Roman" pitchFamily="18" charset="0"/>
              </a:rPr>
              <a:t>Каждый металл и сплав обладает определенными механическими и технологическими свойствами.</a:t>
            </a:r>
          </a:p>
        </p:txBody>
      </p:sp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857500"/>
            <a:ext cx="3665537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3" y="2857500"/>
            <a:ext cx="4737100" cy="353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Box 4"/>
          <p:cNvSpPr txBox="1">
            <a:spLocks noChangeArrowheads="1"/>
          </p:cNvSpPr>
          <p:nvPr/>
        </p:nvSpPr>
        <p:spPr bwMode="auto">
          <a:xfrm>
            <a:off x="1000125" y="357188"/>
            <a:ext cx="63976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latin typeface="Times New Roman" pitchFamily="18" charset="0"/>
              </a:rPr>
              <a:t>Свойства металлов и сплавов</a:t>
            </a:r>
          </a:p>
        </p:txBody>
      </p:sp>
      <p:sp>
        <p:nvSpPr>
          <p:cNvPr id="17410" name="TextBox 5"/>
          <p:cNvSpPr txBox="1">
            <a:spLocks noChangeArrowheads="1"/>
          </p:cNvSpPr>
          <p:nvPr/>
        </p:nvSpPr>
        <p:spPr bwMode="auto">
          <a:xfrm>
            <a:off x="5072063" y="1928813"/>
            <a:ext cx="3021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latin typeface="Times New Roman" pitchFamily="18" charset="0"/>
              </a:rPr>
              <a:t>Механические</a:t>
            </a:r>
          </a:p>
        </p:txBody>
      </p:sp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500063" y="1857375"/>
            <a:ext cx="35639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latin typeface="Times New Roman" pitchFamily="18" charset="0"/>
              </a:rPr>
              <a:t>Технологические</a:t>
            </a:r>
          </a:p>
        </p:txBody>
      </p:sp>
      <p:sp>
        <p:nvSpPr>
          <p:cNvPr id="17412" name="TextBox 7"/>
          <p:cNvSpPr txBox="1">
            <a:spLocks noChangeArrowheads="1"/>
          </p:cNvSpPr>
          <p:nvPr/>
        </p:nvSpPr>
        <p:spPr bwMode="auto">
          <a:xfrm>
            <a:off x="5867400" y="3213100"/>
            <a:ext cx="2608263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Times New Roman" pitchFamily="18" charset="0"/>
              </a:rPr>
              <a:t>Прочность</a:t>
            </a:r>
          </a:p>
          <a:p>
            <a:r>
              <a:rPr lang="ru-RU" sz="3200">
                <a:latin typeface="Times New Roman" pitchFamily="18" charset="0"/>
              </a:rPr>
              <a:t>Твердость</a:t>
            </a:r>
          </a:p>
          <a:p>
            <a:r>
              <a:rPr lang="ru-RU" sz="3200">
                <a:latin typeface="Times New Roman" pitchFamily="18" charset="0"/>
              </a:rPr>
              <a:t>Упругость</a:t>
            </a:r>
          </a:p>
          <a:p>
            <a:r>
              <a:rPr lang="ru-RU" sz="3200">
                <a:latin typeface="Times New Roman" pitchFamily="18" charset="0"/>
              </a:rPr>
              <a:t>Пластичность</a:t>
            </a:r>
          </a:p>
        </p:txBody>
      </p:sp>
      <p:sp>
        <p:nvSpPr>
          <p:cNvPr id="17413" name="TextBox 11"/>
          <p:cNvSpPr txBox="1">
            <a:spLocks noChangeArrowheads="1"/>
          </p:cNvSpPr>
          <p:nvPr/>
        </p:nvSpPr>
        <p:spPr bwMode="auto">
          <a:xfrm>
            <a:off x="214313" y="3286125"/>
            <a:ext cx="5165725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Times New Roman" pitchFamily="18" charset="0"/>
              </a:rPr>
              <a:t>Ковкость</a:t>
            </a:r>
          </a:p>
          <a:p>
            <a:r>
              <a:rPr lang="ru-RU" sz="3200">
                <a:latin typeface="Times New Roman" pitchFamily="18" charset="0"/>
              </a:rPr>
              <a:t>Текучесть</a:t>
            </a:r>
          </a:p>
          <a:p>
            <a:r>
              <a:rPr lang="ru-RU" sz="3200">
                <a:latin typeface="Times New Roman" pitchFamily="18" charset="0"/>
              </a:rPr>
              <a:t>Обрабатываемость резанием</a:t>
            </a:r>
          </a:p>
          <a:p>
            <a:r>
              <a:rPr lang="ru-RU" sz="3200">
                <a:latin typeface="Times New Roman" pitchFamily="18" charset="0"/>
              </a:rPr>
              <a:t>Свариваемость</a:t>
            </a:r>
          </a:p>
          <a:p>
            <a:r>
              <a:rPr lang="ru-RU" sz="3200">
                <a:latin typeface="Times New Roman" pitchFamily="18" charset="0"/>
              </a:rPr>
              <a:t>Коррозионная стойкость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 rot="5400000">
            <a:off x="1785938" y="1214437"/>
            <a:ext cx="928688" cy="500063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16200000" flipH="1">
            <a:off x="5107781" y="1107282"/>
            <a:ext cx="1000125" cy="928688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5400000">
            <a:off x="1500188" y="2714625"/>
            <a:ext cx="857250" cy="285750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16200000" flipH="1">
            <a:off x="6107907" y="2750344"/>
            <a:ext cx="857250" cy="357187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  <p:bldP spid="17410" grpId="0"/>
      <p:bldP spid="17411" grpId="0"/>
      <p:bldP spid="17412" grpId="0"/>
      <p:bldP spid="174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C:\Documents and Settings\Master\Рабочий стол\Работа\Технология in English\9. Продукция ОЭМ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2060575"/>
            <a:ext cx="6643688" cy="423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365095" y="868649"/>
            <a:ext cx="8501122" cy="1662016"/>
          </a:xfrm>
        </p:spPr>
        <p:txBody>
          <a:bodyPr lIns="45720" tIns="0" rIns="45720" bIns="0" anchor="b">
            <a:normAutofit fontScale="90000"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kern="1200" cap="all" dirty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Cambria" pitchFamily="18" charset="0"/>
                <a:ea typeface="Cambria Math" pitchFamily="18" charset="0"/>
              </a:rPr>
              <a:t>Металлы, их сплавы и применение.</a:t>
            </a:r>
            <a:r>
              <a:rPr lang="ru-RU" sz="4800" kern="1200" cap="all" dirty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4800" kern="1200" cap="all" dirty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endParaRPr lang="ru-RU" sz="4800" kern="1200" cap="all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27000" dist="200000" dir="27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>
                <a:latin typeface="Times New Roman" pitchFamily="18" charset="0"/>
              </a:rPr>
              <a:t>ЦЕЛИ УРОКА: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69925" indent="-669925" eaLnBrk="1" hangingPunct="1">
              <a:buFont typeface="Wingdings 2" pitchFamily="18" charset="2"/>
              <a:buAutoNum type="arabicPeriod"/>
              <a:defRPr/>
            </a:pPr>
            <a:r>
              <a:rPr lang="ru-RU" sz="3600" smtClean="0">
                <a:latin typeface="Times New Roman" pitchFamily="18" charset="0"/>
              </a:rPr>
              <a:t>Сформировать понятие о сплавах, их классификации и практическом применении</a:t>
            </a:r>
          </a:p>
          <a:p>
            <a:pPr marL="669925" indent="-669925" eaLnBrk="1" hangingPunct="1">
              <a:buFont typeface="Wingdings 2" pitchFamily="18" charset="2"/>
              <a:buAutoNum type="arabicPeriod"/>
              <a:defRPr/>
            </a:pPr>
            <a:r>
              <a:rPr lang="ru-RU" sz="3600" smtClean="0">
                <a:latin typeface="Times New Roman" pitchFamily="18" charset="0"/>
              </a:rPr>
              <a:t>Воспитывать устойчивый интерес к техническим предметам</a:t>
            </a:r>
          </a:p>
          <a:p>
            <a:pPr marL="669925" indent="-669925" eaLnBrk="1" hangingPunct="1">
              <a:buFont typeface="Wingdings 2" pitchFamily="18" charset="2"/>
              <a:buAutoNum type="arabicPeriod"/>
              <a:defRPr/>
            </a:pPr>
            <a:r>
              <a:rPr lang="ru-RU" sz="3600" smtClean="0">
                <a:latin typeface="Times New Roman" pitchFamily="18" charset="0"/>
              </a:rPr>
              <a:t>Развивать профессиональную грамотность и кругозор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half" idx="4294967295"/>
          </p:nvPr>
        </p:nvSpPr>
        <p:spPr>
          <a:xfrm>
            <a:off x="357188" y="285750"/>
            <a:ext cx="8501062" cy="2214563"/>
          </a:xfrm>
        </p:spPr>
        <p:txBody>
          <a:bodyPr lIns="45720" rIns="45720">
            <a:normAutofit/>
          </a:bodyPr>
          <a:lstStyle/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500" smtClean="0">
                <a:latin typeface="Book Antiqua" pitchFamily="18" charset="0"/>
              </a:rPr>
              <a:t>	</a:t>
            </a:r>
            <a:r>
              <a:rPr lang="ru-RU" sz="4000" smtClean="0">
                <a:latin typeface="Times New Roman" pitchFamily="18" charset="0"/>
              </a:rPr>
              <a:t>Сплав – материал, получаемый путем смешивания в расплавленном виде двух или более металлов в определенном соотношении.</a:t>
            </a:r>
          </a:p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000" smtClean="0">
                <a:latin typeface="Times New Roman" pitchFamily="18" charset="0"/>
              </a:rPr>
              <a:t>	</a:t>
            </a:r>
            <a:endParaRPr lang="ru-RU" sz="1500" smtClean="0">
              <a:latin typeface="Times New Roman" pitchFamily="18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2428875"/>
            <a:ext cx="40005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88" y="2428875"/>
            <a:ext cx="2786062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Прямоугольник 4"/>
          <p:cNvSpPr>
            <a:spLocks noChangeArrowheads="1"/>
          </p:cNvSpPr>
          <p:nvPr/>
        </p:nvSpPr>
        <p:spPr bwMode="auto">
          <a:xfrm>
            <a:off x="357188" y="428625"/>
            <a:ext cx="842962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3600">
                <a:latin typeface="Calibri" pitchFamily="34" charset="0"/>
              </a:rPr>
              <a:t>	</a:t>
            </a:r>
            <a:r>
              <a:rPr lang="ru-RU" sz="3600">
                <a:latin typeface="Times New Roman" pitchFamily="18" charset="0"/>
              </a:rPr>
              <a:t>К черным металлам и сплавам относятся железо и сплавы на его основе – сталь и чугун.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2357438"/>
            <a:ext cx="3929063" cy="389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5" y="3429000"/>
            <a:ext cx="4159250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63" y="3786188"/>
            <a:ext cx="3929062" cy="28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Прямоугольник 2"/>
          <p:cNvSpPr>
            <a:spLocks noChangeArrowheads="1"/>
          </p:cNvSpPr>
          <p:nvPr/>
        </p:nvSpPr>
        <p:spPr bwMode="auto">
          <a:xfrm>
            <a:off x="357188" y="428625"/>
            <a:ext cx="842962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2400">
                <a:latin typeface="Calibri" pitchFamily="34" charset="0"/>
              </a:rPr>
              <a:t>	</a:t>
            </a:r>
            <a:r>
              <a:rPr lang="ru-RU" sz="3600">
                <a:latin typeface="Times New Roman" pitchFamily="18" charset="0"/>
              </a:rPr>
              <a:t>К цветным – все остальные металлы и сплавы, сюда относятся алюминий, медь, олово, цинк и многие другие, а также сплавы на их основе.</a:t>
            </a: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3071813"/>
            <a:ext cx="34163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latin typeface="Times New Roman" pitchFamily="18" charset="0"/>
              </a:rPr>
              <a:t>Сталь в оружии и быту</a:t>
            </a:r>
          </a:p>
        </p:txBody>
      </p:sp>
      <p:pic>
        <p:nvPicPr>
          <p:cNvPr id="23554" name="Picture 6" descr="i?id=80735784-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052513"/>
            <a:ext cx="2074862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8" descr="i?id=132123950-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1052513"/>
            <a:ext cx="207645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10" descr="i?id=79974217-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9113" y="1196975"/>
            <a:ext cx="3168650" cy="204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12" descr="i?id=80193891-0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3429000"/>
            <a:ext cx="2303462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14" descr="i?id=89457553-0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00788" y="4076700"/>
            <a:ext cx="2843212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16" descr="i?id=108180016-0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76600" y="3429000"/>
            <a:ext cx="287972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1989138"/>
            <a:ext cx="2227262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214313" y="214313"/>
            <a:ext cx="8643937" cy="2000250"/>
          </a:xfrm>
        </p:spPr>
        <p:txBody>
          <a:bodyPr lIns="45720" rIns="45720"/>
          <a:lstStyle/>
          <a:p>
            <a:pPr marL="0" indent="0" algn="just" eaLnBrk="1" hangingPunct="1">
              <a:buFont typeface="Wingdings" pitchFamily="2" charset="2"/>
              <a:buNone/>
              <a:defRPr/>
            </a:pPr>
            <a:r>
              <a:rPr lang="en-US" sz="2800" smtClean="0">
                <a:latin typeface="Calibri" pitchFamily="34" charset="0"/>
              </a:rPr>
              <a:t>	</a:t>
            </a:r>
            <a:r>
              <a:rPr lang="ru-RU" sz="4000" b="1" u="sng" smtClean="0">
                <a:latin typeface="Times New Roman" pitchFamily="18" charset="0"/>
              </a:rPr>
              <a:t>Сталь</a:t>
            </a:r>
            <a:r>
              <a:rPr lang="ru-RU" sz="4000" smtClean="0">
                <a:latin typeface="Times New Roman" pitchFamily="18" charset="0"/>
              </a:rPr>
              <a:t> – это сплав железа с углеродом, в котором содержание углерода менее 2,14%.</a:t>
            </a: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2060575"/>
            <a:ext cx="3071812" cy="243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2428875"/>
            <a:ext cx="3135313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Grp="1" noChangeAspect="1" noChangeArrowheads="1"/>
          </p:cNvPicPr>
          <p:nvPr>
            <p:ph type="pic" idx="4294967295"/>
          </p:nvPr>
        </p:nvPicPr>
        <p:blipFill>
          <a:blip r:embed="rId5"/>
          <a:srcRect t="9610" b="9610"/>
          <a:stretch>
            <a:fillRect/>
          </a:stretch>
        </p:blipFill>
        <p:spPr>
          <a:xfrm>
            <a:off x="1781152" y="4234287"/>
            <a:ext cx="6500858" cy="2611329"/>
          </a:xfrm>
          <a:ln cap="sq" algn="ctr"/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8313" y="-242888"/>
            <a:ext cx="8229600" cy="1143001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latin typeface="Times New Roman" pitchFamily="18" charset="0"/>
              </a:rPr>
              <a:t>Каслинское литьё</a:t>
            </a:r>
          </a:p>
        </p:txBody>
      </p:sp>
      <p:pic>
        <p:nvPicPr>
          <p:cNvPr id="25602" name="Picture 6" descr="i?id=47666922-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836613"/>
            <a:ext cx="2879725" cy="188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8" descr="i?id=87059590-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908050"/>
            <a:ext cx="1414463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10" descr="i?id=142105659-0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77050" y="4841875"/>
            <a:ext cx="19812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12" descr="i?id=60885215-0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2852738"/>
            <a:ext cx="2663825" cy="190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14" descr="i?id=71817273-0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19925" y="2420938"/>
            <a:ext cx="1839913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16" descr="i?id=91613677-0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32588" y="549275"/>
            <a:ext cx="2219325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18" descr="i?id=30088992-1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59113" y="4005263"/>
            <a:ext cx="1517650" cy="262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20" descr="i?id=88715368-1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87900" y="1916113"/>
            <a:ext cx="2019300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22" descr="i?id=75299459-1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68313" y="4941888"/>
            <a:ext cx="2592387" cy="16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рямоугольник 7"/>
          <p:cNvSpPr>
            <a:spLocks noChangeArrowheads="1"/>
          </p:cNvSpPr>
          <p:nvPr/>
        </p:nvSpPr>
        <p:spPr bwMode="auto">
          <a:xfrm>
            <a:off x="214313" y="357188"/>
            <a:ext cx="85725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3600" b="1">
                <a:latin typeface="Calibri" pitchFamily="34" charset="0"/>
              </a:rPr>
              <a:t>	</a:t>
            </a:r>
            <a:r>
              <a:rPr lang="ru-RU" sz="3600" b="1" u="sng">
                <a:latin typeface="Times New Roman" pitchFamily="18" charset="0"/>
              </a:rPr>
              <a:t>Чугун</a:t>
            </a:r>
            <a:r>
              <a:rPr lang="ru-RU" sz="3600">
                <a:latin typeface="Times New Roman" pitchFamily="18" charset="0"/>
              </a:rPr>
              <a:t> – это сплав железа с углеродом, в котором содержание углерода от 2,14% до 6,67%.</a:t>
            </a:r>
          </a:p>
        </p:txBody>
      </p:sp>
      <p:pic>
        <p:nvPicPr>
          <p:cNvPr id="2662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500438"/>
            <a:ext cx="3522662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2708275"/>
            <a:ext cx="3071813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32138" y="1916113"/>
            <a:ext cx="3643312" cy="273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95288" y="-242888"/>
            <a:ext cx="8229600" cy="1143001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latin typeface="Times New Roman" pitchFamily="18" charset="0"/>
              </a:rPr>
              <a:t>Латунь в кораблестроении</a:t>
            </a:r>
          </a:p>
        </p:txBody>
      </p:sp>
      <p:pic>
        <p:nvPicPr>
          <p:cNvPr id="27650" name="Picture 5" descr="i?id=72070996-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765175"/>
            <a:ext cx="3241675" cy="231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7" descr="i?id=84809323-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620713"/>
            <a:ext cx="2227262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9" descr="i?id=140102557-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84438" y="1700213"/>
            <a:ext cx="4681537" cy="350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13" descr="i?id=50857973-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3500438"/>
            <a:ext cx="3097212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15" descr="i?id=97187654-0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94475" y="3284538"/>
            <a:ext cx="230187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Прямоугольник 4"/>
          <p:cNvSpPr>
            <a:spLocks noChangeArrowheads="1"/>
          </p:cNvSpPr>
          <p:nvPr/>
        </p:nvSpPr>
        <p:spPr bwMode="auto">
          <a:xfrm>
            <a:off x="571500" y="336550"/>
            <a:ext cx="8001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3600" b="1">
                <a:latin typeface="Calibri" pitchFamily="34" charset="0"/>
              </a:rPr>
              <a:t>	</a:t>
            </a:r>
            <a:r>
              <a:rPr lang="ru-RU" sz="3600" b="1" u="sng">
                <a:latin typeface="Times New Roman" pitchFamily="18" charset="0"/>
              </a:rPr>
              <a:t>Латунь</a:t>
            </a:r>
            <a:r>
              <a:rPr lang="ru-RU" sz="3600">
                <a:latin typeface="Times New Roman" pitchFamily="18" charset="0"/>
              </a:rPr>
              <a:t> – сплав меди с цинком.</a:t>
            </a:r>
            <a:endParaRPr lang="en-US" sz="3600">
              <a:latin typeface="Times New Roman" pitchFamily="18" charset="0"/>
            </a:endParaRPr>
          </a:p>
        </p:txBody>
      </p:sp>
      <p:pic>
        <p:nvPicPr>
          <p:cNvPr id="2867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143125"/>
            <a:ext cx="2738437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75" y="2500313"/>
            <a:ext cx="3143250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3" y="4000500"/>
            <a:ext cx="3429000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9750" y="-242888"/>
            <a:ext cx="8229600" cy="1143001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latin typeface="Times New Roman" pitchFamily="18" charset="0"/>
              </a:rPr>
              <a:t>Бронза применение</a:t>
            </a:r>
          </a:p>
        </p:txBody>
      </p:sp>
      <p:pic>
        <p:nvPicPr>
          <p:cNvPr id="29698" name="Picture 6" descr="i?id=123830266-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575" y="1341438"/>
            <a:ext cx="2471738" cy="327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8" descr="i?id=77600485-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836613"/>
            <a:ext cx="3059113" cy="255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10" descr="i?id=63217206-0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836613"/>
            <a:ext cx="2940050" cy="196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12" descr="i?id=50133465-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8625" y="3716338"/>
            <a:ext cx="3300413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14" descr="i?id=101177088-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3644900"/>
            <a:ext cx="266700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Прямоугольник 1"/>
          <p:cNvSpPr>
            <a:spLocks noChangeArrowheads="1"/>
          </p:cNvSpPr>
          <p:nvPr/>
        </p:nvSpPr>
        <p:spPr bwMode="auto">
          <a:xfrm>
            <a:off x="285750" y="428625"/>
            <a:ext cx="857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3600" b="1">
                <a:latin typeface="Calibri" pitchFamily="34" charset="0"/>
              </a:rPr>
              <a:t>	</a:t>
            </a:r>
            <a:r>
              <a:rPr lang="ru-RU" sz="3600" b="1" u="sng">
                <a:latin typeface="Times New Roman" pitchFamily="18" charset="0"/>
              </a:rPr>
              <a:t>Бронза</a:t>
            </a:r>
            <a:r>
              <a:rPr lang="ru-RU" sz="3600">
                <a:latin typeface="Times New Roman" pitchFamily="18" charset="0"/>
              </a:rPr>
              <a:t> – сплав меди с оловом, свинцом или алюминием.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88" y="2571750"/>
            <a:ext cx="2462212" cy="329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428875"/>
            <a:ext cx="2033588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63" y="3786188"/>
            <a:ext cx="3929062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95288" y="-242888"/>
            <a:ext cx="8229600" cy="1143001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latin typeface="Times New Roman" pitchFamily="18" charset="0"/>
              </a:rPr>
              <a:t>Дюраль в самолётостроении</a:t>
            </a:r>
          </a:p>
        </p:txBody>
      </p:sp>
      <p:pic>
        <p:nvPicPr>
          <p:cNvPr id="31746" name="Picture 6" descr="i?id=5657469-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73238"/>
            <a:ext cx="2770188" cy="218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10" descr="i?id=69544299-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1196975"/>
            <a:ext cx="2817813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12" descr="i?id=119055894-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860800"/>
            <a:ext cx="3313113" cy="264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16" descr="i?id=90753882-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19475" y="3284538"/>
            <a:ext cx="2189163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18" descr="i?id=131996738-0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99088" y="836613"/>
            <a:ext cx="3744912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20" descr="i?id=51116360-0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8625" y="3500438"/>
            <a:ext cx="3635375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5" y="3071813"/>
            <a:ext cx="4656138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Прямоугольник 1"/>
          <p:cNvSpPr>
            <a:spLocks noChangeArrowheads="1"/>
          </p:cNvSpPr>
          <p:nvPr/>
        </p:nvSpPr>
        <p:spPr bwMode="auto">
          <a:xfrm>
            <a:off x="357188" y="357188"/>
            <a:ext cx="850106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3600" b="1">
                <a:latin typeface="Calibri" pitchFamily="34" charset="0"/>
              </a:rPr>
              <a:t>	</a:t>
            </a:r>
            <a:r>
              <a:rPr lang="ru-RU" sz="3600" b="1" u="sng">
                <a:latin typeface="Times New Roman" pitchFamily="18" charset="0"/>
              </a:rPr>
              <a:t>Дюралюминий (дюраль) </a:t>
            </a:r>
            <a:r>
              <a:rPr lang="ru-RU" sz="3600">
                <a:latin typeface="Times New Roman" pitchFamily="18" charset="0"/>
              </a:rPr>
              <a:t>– сплав алюминия с медью, магнием или цинком.</a:t>
            </a:r>
          </a:p>
        </p:txBody>
      </p:sp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2000250"/>
            <a:ext cx="4786312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4143375"/>
            <a:ext cx="3071812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1600" smtClean="0">
                <a:latin typeface="Times New Roman" pitchFamily="18" charset="0"/>
              </a:rPr>
              <a:t>Практическая работа </a:t>
            </a:r>
            <a:br>
              <a:rPr lang="ru-RU" sz="1600" smtClean="0">
                <a:latin typeface="Times New Roman" pitchFamily="18" charset="0"/>
              </a:rPr>
            </a:br>
            <a:r>
              <a:rPr lang="ru-RU" sz="1400" smtClean="0">
                <a:latin typeface="Times New Roman" pitchFamily="18" charset="0"/>
              </a:rPr>
              <a:t>Тема: пользуясь справочной литературой</a:t>
            </a:r>
            <a:r>
              <a:rPr lang="ru-RU" sz="1400" smtClean="0">
                <a:latin typeface="Arial" charset="0"/>
              </a:rPr>
              <a:t> </a:t>
            </a:r>
            <a:r>
              <a:rPr lang="ru-RU" sz="1400" smtClean="0">
                <a:latin typeface="Times New Roman" pitchFamily="18" charset="0"/>
              </a:rPr>
              <a:t>заполните таблицу.</a:t>
            </a:r>
            <a:r>
              <a:rPr lang="ru-RU" sz="4000" smtClean="0"/>
              <a:t> </a:t>
            </a:r>
          </a:p>
        </p:txBody>
      </p:sp>
      <p:graphicFrame>
        <p:nvGraphicFramePr>
          <p:cNvPr id="33871" name="Group 79"/>
          <p:cNvGraphicFramePr>
            <a:graphicFrameLocks noGrp="1"/>
          </p:cNvGraphicFramePr>
          <p:nvPr/>
        </p:nvGraphicFramePr>
        <p:xfrm>
          <a:off x="468313" y="1125538"/>
          <a:ext cx="8280400" cy="5635625"/>
        </p:xfrm>
        <a:graphic>
          <a:graphicData uri="http://schemas.openxmlformats.org/drawingml/2006/table">
            <a:tbl>
              <a:tblPr/>
              <a:tblGrid>
                <a:gridCol w="358775"/>
                <a:gridCol w="936625"/>
                <a:gridCol w="1800225"/>
                <a:gridCol w="1008062"/>
                <a:gridCol w="936625"/>
                <a:gridCol w="792163"/>
                <a:gridCol w="935037"/>
                <a:gridCol w="792163"/>
                <a:gridCol w="720725"/>
              </a:tblGrid>
              <a:tr h="9350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№п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/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Наименование сплава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Из чего состоит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Удельная теплоёмкость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Удельное электрическое сопротивление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Температура плавления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Плотность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Маркировка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Применение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12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Сталь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это сплав железа с углеродом, в котором содержание углерода менее 2,14%.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35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Чугун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это сплав железа с углеродом, в котором содержание углерода от 2,14 до 6,67%.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1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Латунь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сплав меди с цинком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1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Бронза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сплав меди с оловом, свинцом или алюминием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05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Дюралюминий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сплав алюминия с медью, магнием или цинком.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5400" smtClean="0">
                <a:latin typeface="Times New Roman" pitchFamily="18" charset="0"/>
              </a:rPr>
              <a:t>Сравните таблицу</a:t>
            </a:r>
            <a:r>
              <a:rPr lang="ru-RU" sz="5400" smtClean="0"/>
              <a:t> </a:t>
            </a:r>
            <a:r>
              <a:rPr lang="ru-RU" sz="5400" smtClean="0">
                <a:latin typeface="Times New Roman" pitchFamily="18" charset="0"/>
              </a:rPr>
              <a:t>и исправьте ошибки: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85" name="Group 45"/>
          <p:cNvGraphicFramePr>
            <a:graphicFrameLocks noGrp="1"/>
          </p:cNvGraphicFramePr>
          <p:nvPr>
            <p:ph/>
          </p:nvPr>
        </p:nvGraphicFramePr>
        <p:xfrm>
          <a:off x="457200" y="274638"/>
          <a:ext cx="8229600" cy="6178550"/>
        </p:xfrm>
        <a:graphic>
          <a:graphicData uri="http://schemas.openxmlformats.org/drawingml/2006/table">
            <a:tbl>
              <a:tblPr/>
              <a:tblGrid>
                <a:gridCol w="369888"/>
                <a:gridCol w="649287"/>
                <a:gridCol w="1008063"/>
                <a:gridCol w="1295400"/>
                <a:gridCol w="1008062"/>
                <a:gridCol w="863600"/>
                <a:gridCol w="1008063"/>
                <a:gridCol w="936625"/>
                <a:gridCol w="1090612"/>
              </a:tblGrid>
              <a:tr h="1714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№ п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/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 </a:t>
                      </a:r>
                    </a:p>
                  </a:txBody>
                  <a:tcPr marL="90000" marR="90000" marT="46800" marB="46800" vert="eaVert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Наименование сплава</a:t>
                      </a:r>
                    </a:p>
                  </a:txBody>
                  <a:tcPr marL="90000" marR="90000" marT="46800" marB="468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Из чего состоит</a:t>
                      </a:r>
                    </a:p>
                  </a:txBody>
                  <a:tcPr marL="90000" marR="90000" marT="46800" marB="468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Удельная теплоёмкость</a:t>
                      </a:r>
                    </a:p>
                  </a:txBody>
                  <a:tcPr marL="90000" marR="90000" marT="46800" marB="468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Удельное электрическое сопротивление</a:t>
                      </a:r>
                    </a:p>
                  </a:txBody>
                  <a:tcPr marL="90000" marR="90000" marT="46800" marB="468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Температура плавления</a:t>
                      </a:r>
                    </a:p>
                  </a:txBody>
                  <a:tcPr marL="90000" marR="90000" marT="46800" marB="468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Плотность </a:t>
                      </a:r>
                    </a:p>
                  </a:txBody>
                  <a:tcPr marL="90000" marR="90000" marT="46800" marB="468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Маркировка </a:t>
                      </a:r>
                    </a:p>
                  </a:txBody>
                  <a:tcPr marL="90000" marR="90000" marT="46800" marB="468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Применение </a:t>
                      </a:r>
                    </a:p>
                  </a:txBody>
                  <a:tcPr marL="90000" marR="90000" marT="46800" marB="468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36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Сталь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это сплав железа с углеродом, в котором содержание углерода менее 2,14%.</a:t>
                      </a:r>
                    </a:p>
                  </a:txBody>
                  <a:tcPr marL="90000" marR="90000" marT="46800" marB="46800" vert="eaVert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при 20 °C: 462 Дж/(кг·°C)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(0,1)×10−6 Ом·м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1450—1520 °C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7700—7900 кг/м³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35, 40, 35Л, 40 ХН, 35 ХМ, 45 ГЛ, 40 Х и др.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инструменты, детали машин и конструкций.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04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Чугун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это сплав железа с углеродом, в котором содержание углерода от 2,14 до 6,67%.</a:t>
                      </a:r>
                    </a:p>
                  </a:txBody>
                  <a:tcPr marL="90000" marR="90000" marT="46800" marB="46800" vert="eaVert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При 20 о С: 500 Дж/(кг·°C)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100.000 · 10 − 8 (Ом · Метр)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1200 -1500 °C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7000 – 7800 кг/м³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П1, П2, ПЛ1, ПЛП2, ПФ1, ПВК1, АЧС, АЧВ, АЧК, Ч и др.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батареи, ванны, мойки, колонны, художественное литьё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8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5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908" name="Group 44"/>
          <p:cNvGraphicFramePr>
            <a:graphicFrameLocks noGrp="1"/>
          </p:cNvGraphicFramePr>
          <p:nvPr>
            <p:ph/>
          </p:nvPr>
        </p:nvGraphicFramePr>
        <p:xfrm>
          <a:off x="457200" y="274638"/>
          <a:ext cx="8229600" cy="6234112"/>
        </p:xfrm>
        <a:graphic>
          <a:graphicData uri="http://schemas.openxmlformats.org/drawingml/2006/table">
            <a:tbl>
              <a:tblPr/>
              <a:tblGrid>
                <a:gridCol w="369888"/>
                <a:gridCol w="431800"/>
                <a:gridCol w="792162"/>
                <a:gridCol w="1152525"/>
                <a:gridCol w="1008063"/>
                <a:gridCol w="792162"/>
                <a:gridCol w="1008063"/>
                <a:gridCol w="792162"/>
                <a:gridCol w="1882775"/>
              </a:tblGrid>
              <a:tr h="16240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Латунь </a:t>
                      </a:r>
                    </a:p>
                  </a:txBody>
                  <a:tcPr marL="90000" marR="90000" marT="90000" marB="900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сплав меди с цинком</a:t>
                      </a:r>
                    </a:p>
                  </a:txBody>
                  <a:tcPr marL="90000" marR="90000" marT="46800" marB="468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при 20 °C —377 Дж/(кг·°C)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(0,07-0,08)×10−6 Ом·м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880—950° С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8300—8700 кг/м³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Л70, ЛАЖ60-1-1, ЛЦ40Мц1,5,  и др.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для изготовления деталей, работающих в условиях повышенной влажности, и в электротехнике: гайки, болты, пружины, трубы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14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Бронза </a:t>
                      </a:r>
                    </a:p>
                  </a:txBody>
                  <a:tcPr marL="90000" marR="90000" marT="90000" marB="900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сплав меди с оловом, свинцом или алюминием</a:t>
                      </a:r>
                    </a:p>
                  </a:txBody>
                  <a:tcPr marL="90000" marR="90000" marT="46800" marB="468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при 20 °C 385 Дж/(кг·°C)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(0,02)×10−6 Ом·м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930—1140 °C  °C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7500-8800 кг/м³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Бр. ОЦС4-4-2,5, </a:t>
                      </a:r>
                      <a:r>
                        <a:rPr kumimoji="0" lang="ru-RU" sz="1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БрОФ6,5-0,4,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БрО4Ц4С17, БрС30  и др.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для изготовления водопроводных кранов, зубчатых колёс, для отливки художественных изделий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129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Дюралюминий </a:t>
                      </a:r>
                    </a:p>
                  </a:txBody>
                  <a:tcPr marL="90000" marR="90000" marT="90000" marB="900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сплав алюминия с медью, магнием или цинком.</a:t>
                      </a:r>
                    </a:p>
                  </a:txBody>
                  <a:tcPr marL="90000" marR="90000" marT="46800" marB="468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при 20 °C 920 Дж/(кг·°C)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2.700 · 10 − 8 (Ом · Метр)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650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hlinkClick r:id="rId2" tooltip="Градус Цельсия"/>
                        </a:rPr>
                        <a:t>°C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2500—2800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hlinkClick r:id="rId3" tooltip="Килограмм"/>
                        </a:rPr>
                        <a:t>кг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/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hlinkClick r:id="rId4" tooltip="Кубический метр"/>
                        </a:rPr>
                        <a:t>м³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Д1, Д16, Д18, В65, Д19, В17, ВАД1 и др.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изготовление каркаса 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hlinkClick r:id="rId5" tooltip="Дирижабль"/>
                        </a:rPr>
                        <a:t>дирижаблей</a:t>
                      </a: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жёсткой конструкции, в самолётостроении, строительстве.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9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9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>
                <a:latin typeface="Times New Roman" pitchFamily="18" charset="0"/>
              </a:rPr>
              <a:t>Рефлексия урока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z="2400" smtClean="0">
                <a:latin typeface="Times New Roman" pitchFamily="18" charset="0"/>
              </a:rPr>
              <a:t>Сегодня на уроке…..</a:t>
            </a:r>
          </a:p>
          <a:p>
            <a:pPr eaLnBrk="1" hangingPunct="1"/>
            <a:r>
              <a:rPr lang="ru-RU" sz="2400" smtClean="0">
                <a:latin typeface="Times New Roman" pitchFamily="18" charset="0"/>
              </a:rPr>
              <a:t>Теперь я знаю…..</a:t>
            </a:r>
          </a:p>
          <a:p>
            <a:pPr eaLnBrk="1" hangingPunct="1"/>
            <a:r>
              <a:rPr lang="ru-RU" sz="2400" smtClean="0">
                <a:latin typeface="Times New Roman" pitchFamily="18" charset="0"/>
              </a:rPr>
              <a:t>Мне на уроке….</a:t>
            </a:r>
          </a:p>
          <a:p>
            <a:pPr eaLnBrk="1" hangingPunct="1"/>
            <a:r>
              <a:rPr lang="ru-RU" sz="2400" smtClean="0">
                <a:latin typeface="Times New Roman" pitchFamily="18" charset="0"/>
              </a:rPr>
              <a:t>Определите настроение сегодняшнего урока и выберите соответствующий рисунок: если вам было комфортно, то рисунок 1; если настроение не изменилось 2; если ухудшилось 3.</a:t>
            </a:r>
            <a:r>
              <a:rPr lang="ru-RU" smtClean="0">
                <a:latin typeface="Times New Roman" pitchFamily="18" charset="0"/>
              </a:rPr>
              <a:t> </a:t>
            </a:r>
          </a:p>
        </p:txBody>
      </p:sp>
      <p:pic>
        <p:nvPicPr>
          <p:cNvPr id="37893" name="Picture 5" descr="MC90043438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5013325"/>
            <a:ext cx="692150" cy="700088"/>
          </a:xfrm>
          <a:prstGeom prst="rect">
            <a:avLst/>
          </a:prstGeom>
          <a:noFill/>
        </p:spPr>
      </p:pic>
      <p:pic>
        <p:nvPicPr>
          <p:cNvPr id="37894" name="Picture 6" descr="MC900437789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4868863"/>
            <a:ext cx="914400" cy="935037"/>
          </a:xfrm>
          <a:prstGeom prst="rect">
            <a:avLst/>
          </a:prstGeom>
          <a:noFill/>
        </p:spPr>
      </p:pic>
      <p:pic>
        <p:nvPicPr>
          <p:cNvPr id="37897" name="Picture 9" descr="MC900434389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75" y="4581525"/>
            <a:ext cx="795338" cy="1254125"/>
          </a:xfrm>
          <a:prstGeom prst="rect">
            <a:avLst/>
          </a:prstGeom>
          <a:noFill/>
        </p:spPr>
      </p:pic>
      <p:sp>
        <p:nvSpPr>
          <p:cNvPr id="37901" name="Text Box 13"/>
          <p:cNvSpPr txBox="1">
            <a:spLocks noChangeArrowheads="1"/>
          </p:cNvSpPr>
          <p:nvPr/>
        </p:nvSpPr>
        <p:spPr bwMode="auto">
          <a:xfrm>
            <a:off x="755650" y="5876925"/>
            <a:ext cx="1441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/>
              <a:t>Рисунок 1</a:t>
            </a:r>
          </a:p>
        </p:txBody>
      </p:sp>
      <p:sp>
        <p:nvSpPr>
          <p:cNvPr id="37902" name="Text Box 14"/>
          <p:cNvSpPr txBox="1">
            <a:spLocks noChangeArrowheads="1"/>
          </p:cNvSpPr>
          <p:nvPr/>
        </p:nvSpPr>
        <p:spPr bwMode="auto">
          <a:xfrm>
            <a:off x="3203575" y="6021388"/>
            <a:ext cx="1441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/>
              <a:t>Рисунок 2</a:t>
            </a:r>
          </a:p>
        </p:txBody>
      </p:sp>
      <p:sp>
        <p:nvSpPr>
          <p:cNvPr id="37903" name="Text Box 15"/>
          <p:cNvSpPr txBox="1">
            <a:spLocks noChangeArrowheads="1"/>
          </p:cNvSpPr>
          <p:nvPr/>
        </p:nvSpPr>
        <p:spPr bwMode="auto">
          <a:xfrm>
            <a:off x="6659563" y="6021388"/>
            <a:ext cx="1441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/>
              <a:t>Рисунок 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1"/>
      <p:bldP spid="43011" grpId="0" uiExpand="1" build="p"/>
      <p:bldP spid="37901" grpId="0"/>
      <p:bldP spid="37902" grpId="0"/>
      <p:bldP spid="3790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700" smtClean="0">
                <a:latin typeface="Times New Roman" pitchFamily="18" charset="0"/>
              </a:rPr>
              <a:t>Домашнее задание</a:t>
            </a:r>
            <a:r>
              <a:rPr lang="ru-RU" sz="4000" smtClean="0">
                <a:latin typeface="Times New Roman" pitchFamily="18" charset="0"/>
              </a:rPr>
              <a:t> </a:t>
            </a:r>
            <a:br>
              <a:rPr lang="ru-RU" sz="4000" smtClean="0">
                <a:latin typeface="Times New Roman" pitchFamily="18" charset="0"/>
              </a:rPr>
            </a:br>
            <a:endParaRPr lang="ru-RU" sz="4000" smtClean="0">
              <a:latin typeface="Times New Roman" pitchFamily="18" charset="0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mtClean="0"/>
              <a:t> </a:t>
            </a:r>
            <a:br>
              <a:rPr lang="ru-RU" smtClean="0"/>
            </a:br>
            <a:r>
              <a:rPr lang="ru-RU" sz="4800" b="1" i="1" smtClean="0">
                <a:latin typeface="Times New Roman" pitchFamily="18" charset="0"/>
              </a:rPr>
              <a:t>Найти – какие ещё сплавы существуют, из каких компонентов они состоят и где применяются. Записать в тетради.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38" y="3571875"/>
            <a:ext cx="30003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14313"/>
            <a:ext cx="3786188" cy="318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500" y="571500"/>
            <a:ext cx="4143375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5" y="3214688"/>
            <a:ext cx="4357688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27313" y="2276475"/>
            <a:ext cx="3679825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5" name="Rectangle 9"/>
          <p:cNvSpPr>
            <a:spLocks noGrp="1" noRot="1" noChangeArrowheads="1"/>
          </p:cNvSpPr>
          <p:nvPr>
            <p:ph type="title"/>
          </p:nvPr>
        </p:nvSpPr>
        <p:spPr>
          <a:xfrm>
            <a:off x="468313" y="5373688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5800" smtClean="0">
                <a:latin typeface="Times New Roman" pitchFamily="18" charset="0"/>
              </a:rPr>
              <a:t>Урок закончен.</a:t>
            </a:r>
            <a:br>
              <a:rPr lang="ru-RU" sz="5800" smtClean="0">
                <a:latin typeface="Times New Roman" pitchFamily="18" charset="0"/>
              </a:rPr>
            </a:br>
            <a:endParaRPr lang="ru-RU" sz="5800" smtClean="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9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9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/>
    </p:bldLst>
  </p:timing>
</p:sld>
</file>

<file path=ppt/theme/theme1.xml><?xml version="1.0" encoding="utf-8"?>
<a:theme xmlns:a="http://schemas.openxmlformats.org/drawingml/2006/main" name="Течение">
  <a:themeElements>
    <a:clrScheme name="Течение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EC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E2F4FF"/>
      </a:accent5>
      <a:accent6>
        <a:srgbClr val="2D2D8A"/>
      </a:accent6>
      <a:hlink>
        <a:srgbClr val="6600FF"/>
      </a:hlink>
      <a:folHlink>
        <a:srgbClr val="009900"/>
      </a:folHlink>
    </a:clrScheme>
    <a:fontScheme name="Течение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чение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чение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Stream</Template>
  <TotalTime>740</TotalTime>
  <Words>839</Words>
  <Application>Microsoft Office PowerPoint</Application>
  <PresentationFormat>On-screen Show (4:3)</PresentationFormat>
  <Paragraphs>247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35" baseType="lpstr">
      <vt:lpstr>Garamond</vt:lpstr>
      <vt:lpstr>Arial</vt:lpstr>
      <vt:lpstr>Wingdings</vt:lpstr>
      <vt:lpstr>Calibri</vt:lpstr>
      <vt:lpstr>Times New Roman</vt:lpstr>
      <vt:lpstr>Wingdings 2</vt:lpstr>
      <vt:lpstr>Book Antiqua</vt:lpstr>
      <vt:lpstr>Течение</vt:lpstr>
      <vt:lpstr>Течение</vt:lpstr>
      <vt:lpstr>ВОПРОСЫ КРОССВОРДА:</vt:lpstr>
      <vt:lpstr>Слайд 2</vt:lpstr>
      <vt:lpstr>Слайд 3</vt:lpstr>
      <vt:lpstr>Слайд 4</vt:lpstr>
      <vt:lpstr>Слайд 5</vt:lpstr>
      <vt:lpstr>ЦЕЛИ УРОКА:</vt:lpstr>
      <vt:lpstr>Слайд 7</vt:lpstr>
      <vt:lpstr>Слайд 8</vt:lpstr>
      <vt:lpstr>Слайд 9</vt:lpstr>
      <vt:lpstr>Сталь в оружии и быту</vt:lpstr>
      <vt:lpstr>Слайд 11</vt:lpstr>
      <vt:lpstr>Каслинское литьё</vt:lpstr>
      <vt:lpstr>Слайд 13</vt:lpstr>
      <vt:lpstr>Латунь в кораблестроении</vt:lpstr>
      <vt:lpstr>Слайд 15</vt:lpstr>
      <vt:lpstr>Бронза применение</vt:lpstr>
      <vt:lpstr>Слайд 17</vt:lpstr>
      <vt:lpstr>Дюраль в самолётостроении</vt:lpstr>
      <vt:lpstr>Слайд 19</vt:lpstr>
      <vt:lpstr>Практическая работа  Тема: пользуясь справочной литературой заполните таблицу. </vt:lpstr>
      <vt:lpstr>Сравните таблицу и исправьте ошибки:</vt:lpstr>
      <vt:lpstr>Слайд 22</vt:lpstr>
      <vt:lpstr>Слайд 23</vt:lpstr>
      <vt:lpstr>Рефлексия урока</vt:lpstr>
      <vt:lpstr>Домашнее задание  </vt:lpstr>
      <vt:lpstr>Урок закончен. </vt:lpstr>
    </vt:vector>
  </TitlesOfParts>
  <Company>Masterskaya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Металлы, их сплавы и применение. </dc:title>
  <dc:creator>Nikita</dc:creator>
  <cp:lastModifiedBy>Юрий</cp:lastModifiedBy>
  <cp:revision>23</cp:revision>
  <dcterms:created xsi:type="dcterms:W3CDTF">2010-02-14T18:33:49Z</dcterms:created>
  <dcterms:modified xsi:type="dcterms:W3CDTF">2010-10-24T15:12:15Z</dcterms:modified>
</cp:coreProperties>
</file>