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05" r:id="rId3"/>
    <p:sldId id="306" r:id="rId4"/>
    <p:sldId id="304" r:id="rId5"/>
    <p:sldId id="283" r:id="rId6"/>
    <p:sldId id="295" r:id="rId7"/>
    <p:sldId id="296" r:id="rId8"/>
    <p:sldId id="292" r:id="rId9"/>
    <p:sldId id="280" r:id="rId10"/>
    <p:sldId id="278" r:id="rId11"/>
    <p:sldId id="293" r:id="rId12"/>
    <p:sldId id="279" r:id="rId13"/>
    <p:sldId id="288" r:id="rId14"/>
    <p:sldId id="276" r:id="rId15"/>
    <p:sldId id="275" r:id="rId16"/>
    <p:sldId id="274" r:id="rId17"/>
    <p:sldId id="284" r:id="rId18"/>
    <p:sldId id="294" r:id="rId19"/>
    <p:sldId id="282" r:id="rId20"/>
    <p:sldId id="290" r:id="rId21"/>
    <p:sldId id="291" r:id="rId22"/>
    <p:sldId id="301" r:id="rId23"/>
    <p:sldId id="300" r:id="rId24"/>
    <p:sldId id="277" r:id="rId25"/>
    <p:sldId id="307" r:id="rId26"/>
    <p:sldId id="308" r:id="rId27"/>
    <p:sldId id="303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D80EB2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2" autoAdjust="0"/>
    <p:restoredTop sz="96543" autoAdjust="0"/>
  </p:normalViewPr>
  <p:slideViewPr>
    <p:cSldViewPr>
      <p:cViewPr>
        <p:scale>
          <a:sx n="75" d="100"/>
          <a:sy n="75" d="100"/>
        </p:scale>
        <p:origin x="-176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B402B36-E2E1-44D4-A59F-D0CC1C9EA66B}" type="datetimeFigureOut">
              <a:rPr lang="ru-RU"/>
              <a:pPr>
                <a:defRPr/>
              </a:pPr>
              <a:t>12.04.2010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97C141A-4978-4620-8D4E-B334B4FE5F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9690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CB5A93-FDBD-4A72-A9A1-9AAF992F583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288AC5-06D7-444D-BE38-C67D23332C6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4480" y="4120595"/>
            <a:ext cx="7772400" cy="859205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8825" y="5036825"/>
            <a:ext cx="6400800" cy="83545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6BA42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AA7D6-BF9A-4830-9065-E8D0C8538A73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111A5-70E6-43D2-993A-25BC0519B9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rgbClr val="6BA42C"/>
                </a:solidFill>
              </a:defRPr>
            </a:lvl1pPr>
            <a:lvl2pPr>
              <a:defRPr>
                <a:solidFill>
                  <a:srgbClr val="6BA42C"/>
                </a:solidFill>
              </a:defRPr>
            </a:lvl2pPr>
            <a:lvl3pPr>
              <a:defRPr>
                <a:solidFill>
                  <a:srgbClr val="6BA42C"/>
                </a:solidFill>
              </a:defRPr>
            </a:lvl3pPr>
            <a:lvl4pPr>
              <a:defRPr>
                <a:solidFill>
                  <a:srgbClr val="6BA42C"/>
                </a:solidFill>
              </a:defRPr>
            </a:lvl4pPr>
            <a:lvl5pPr>
              <a:defRPr>
                <a:solidFill>
                  <a:srgbClr val="6BA42C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E3E31-A490-4E72-8C8F-44C0E0A41BCB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106A2-4309-4899-B13C-6B33C87DF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1425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1425" y="1443836"/>
            <a:ext cx="6710784" cy="4275740"/>
          </a:xfrm>
        </p:spPr>
        <p:txBody>
          <a:bodyPr/>
          <a:lstStyle>
            <a:lvl1pPr>
              <a:defRPr sz="2800">
                <a:solidFill>
                  <a:srgbClr val="6BA42C"/>
                </a:solidFill>
              </a:defRPr>
            </a:lvl1pPr>
            <a:lvl2pPr>
              <a:defRPr>
                <a:solidFill>
                  <a:srgbClr val="6BA42C"/>
                </a:solidFill>
              </a:defRPr>
            </a:lvl2pPr>
            <a:lvl3pPr>
              <a:defRPr>
                <a:solidFill>
                  <a:srgbClr val="6BA42C"/>
                </a:solidFill>
              </a:defRPr>
            </a:lvl3pPr>
            <a:lvl4pPr>
              <a:defRPr>
                <a:solidFill>
                  <a:srgbClr val="6BA42C"/>
                </a:solidFill>
              </a:defRPr>
            </a:lvl4pPr>
            <a:lvl5pPr>
              <a:defRPr>
                <a:solidFill>
                  <a:srgbClr val="6BA42C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E37D4-CAD1-4EE9-B787-A13E9F64C782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1F36F-6776-4734-83C5-5E245AABA4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12A9D-907B-47B7-B79A-27DF1470C00B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0F1F4-DA4C-490C-8BA1-05EA9FEA19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2CF87-85F2-4BDD-AF2D-18BD91F8812C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94DD3-66E0-4F67-B6D6-07C3CEF8AB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BA42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rgbClr val="6BA42C"/>
                </a:solidFill>
              </a:defRPr>
            </a:lvl1pPr>
            <a:lvl2pPr>
              <a:defRPr sz="2000">
                <a:solidFill>
                  <a:srgbClr val="6BA42C"/>
                </a:solidFill>
              </a:defRPr>
            </a:lvl2pPr>
            <a:lvl3pPr>
              <a:defRPr sz="1800">
                <a:solidFill>
                  <a:srgbClr val="6BA42C"/>
                </a:solidFill>
              </a:defRPr>
            </a:lvl3pPr>
            <a:lvl4pPr>
              <a:defRPr sz="1600">
                <a:solidFill>
                  <a:srgbClr val="6BA42C"/>
                </a:solidFill>
              </a:defRPr>
            </a:lvl4pPr>
            <a:lvl5pPr>
              <a:defRPr sz="1600">
                <a:solidFill>
                  <a:srgbClr val="6BA42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BA42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rgbClr val="6BA42C"/>
                </a:solidFill>
              </a:defRPr>
            </a:lvl1pPr>
            <a:lvl2pPr>
              <a:defRPr sz="2000">
                <a:solidFill>
                  <a:srgbClr val="6BA42C"/>
                </a:solidFill>
              </a:defRPr>
            </a:lvl2pPr>
            <a:lvl3pPr>
              <a:defRPr sz="1800">
                <a:solidFill>
                  <a:srgbClr val="6BA42C"/>
                </a:solidFill>
              </a:defRPr>
            </a:lvl3pPr>
            <a:lvl4pPr>
              <a:defRPr sz="1600">
                <a:solidFill>
                  <a:srgbClr val="6BA42C"/>
                </a:solidFill>
              </a:defRPr>
            </a:lvl4pPr>
            <a:lvl5pPr>
              <a:defRPr sz="1600">
                <a:solidFill>
                  <a:srgbClr val="6BA42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26E64-E756-463D-8385-8F3DC72324AD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6BAA-B6BE-4B6B-9BAE-61BFBCBC25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19DB3-6D86-4BBB-960E-148A01036FF8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93532-3A60-4F57-AC6D-49ADD56CE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A284-1D51-413F-8F7A-D4E24CEFA9DA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464A2-164C-4184-AD67-5C23BADA2D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8ECF4-2EC7-4F61-9530-7F352D597779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98C53-4F02-4DD9-8D20-787610DC68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805C5-C2CA-40A6-BBEE-78028641FD0E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7EB2B-D00D-4CC2-B6EA-DC782540D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1FAF5-31F5-4D5C-A3D1-E808B5E28959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B43E2-6260-482E-A22D-BE86AF2CB0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32464-7DE5-41A1-A536-DEA2EB324F8B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E896E-2837-4615-9C09-CE2BCB83C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74A924-F7F9-4D55-B89C-A5349D77E677}" type="datetimeFigureOut">
              <a:rPr lang="en-US"/>
              <a:pPr>
                <a:defRPr/>
              </a:pPr>
              <a:t>4/12/2010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39925E-1EF0-4783-A64E-431E9F2A97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5863" y="3429000"/>
            <a:ext cx="7767637" cy="4016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икторина</a:t>
            </a:r>
            <a:b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«Экологическая тропа»</a:t>
            </a:r>
            <a:b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(для 5-6 классов) </a:t>
            </a:r>
            <a:endParaRPr lang="en-US" sz="4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989138" y="7048500"/>
            <a:ext cx="6400800" cy="46038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4113213" y="4956175"/>
            <a:ext cx="4953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solidFill>
                  <a:srgbClr val="002060"/>
                </a:solidFill>
                <a:latin typeface="Calibri" pitchFamily="34" charset="0"/>
              </a:rPr>
              <a:t>Выполнили:</a:t>
            </a:r>
            <a:r>
              <a:rPr lang="ru-RU" altLang="ru-RU">
                <a:solidFill>
                  <a:srgbClr val="002060"/>
                </a:solidFill>
                <a:latin typeface="Calibri" pitchFamily="34" charset="0"/>
              </a:rPr>
              <a:t> Дегтярь Е</a:t>
            </a:r>
            <a:r>
              <a:rPr lang="ru-RU" altLang="ru-RU">
                <a:solidFill>
                  <a:srgbClr val="002060"/>
                </a:solidFill>
              </a:rPr>
              <a:t>лена</a:t>
            </a:r>
            <a:r>
              <a:rPr lang="ru-RU" altLang="ru-RU">
                <a:solidFill>
                  <a:srgbClr val="002060"/>
                </a:solidFill>
                <a:latin typeface="Calibri" pitchFamily="34" charset="0"/>
              </a:rPr>
              <a:t> М</a:t>
            </a:r>
            <a:r>
              <a:rPr lang="ru-RU" altLang="ru-RU">
                <a:solidFill>
                  <a:srgbClr val="002060"/>
                </a:solidFill>
              </a:rPr>
              <a:t>ихайловна</a:t>
            </a:r>
          </a:p>
          <a:p>
            <a:r>
              <a:rPr lang="ru-RU" altLang="ru-RU">
                <a:solidFill>
                  <a:srgbClr val="002060"/>
                </a:solidFill>
                <a:latin typeface="Calibri" pitchFamily="34" charset="0"/>
              </a:rPr>
              <a:t>                        Дружинина Т</a:t>
            </a:r>
            <a:r>
              <a:rPr lang="ru-RU" altLang="ru-RU">
                <a:solidFill>
                  <a:srgbClr val="002060"/>
                </a:solidFill>
              </a:rPr>
              <a:t>атьяна </a:t>
            </a:r>
            <a:r>
              <a:rPr lang="ru-RU" altLang="ru-RU">
                <a:solidFill>
                  <a:srgbClr val="002060"/>
                </a:solidFill>
                <a:latin typeface="Calibri" pitchFamily="34" charset="0"/>
              </a:rPr>
              <a:t>Ю</a:t>
            </a:r>
            <a:r>
              <a:rPr lang="ru-RU" altLang="ru-RU">
                <a:solidFill>
                  <a:srgbClr val="002060"/>
                </a:solidFill>
              </a:rPr>
              <a:t>рьевна</a:t>
            </a:r>
          </a:p>
          <a:p>
            <a:r>
              <a:rPr lang="ru-RU" altLang="ru-RU">
                <a:solidFill>
                  <a:srgbClr val="002060"/>
                </a:solidFill>
                <a:latin typeface="Calibri" pitchFamily="34" charset="0"/>
              </a:rPr>
              <a:t>педагоги дополнительного образования</a:t>
            </a:r>
          </a:p>
          <a:p>
            <a:r>
              <a:rPr lang="ru-RU" altLang="ru-RU">
                <a:solidFill>
                  <a:srgbClr val="002060"/>
                </a:solidFill>
                <a:latin typeface="Calibri" pitchFamily="34" charset="0"/>
              </a:rPr>
              <a:t>МБУ ДО «Дом детского творчества» г. Находка.</a:t>
            </a:r>
          </a:p>
        </p:txBody>
      </p:sp>
      <p:sp>
        <p:nvSpPr>
          <p:cNvPr id="15365" name="TextBox 4"/>
          <p:cNvSpPr txBox="1">
            <a:spLocks noChangeArrowheads="1"/>
          </p:cNvSpPr>
          <p:nvPr/>
        </p:nvSpPr>
        <p:spPr bwMode="auto">
          <a:xfrm>
            <a:off x="2740025" y="1597025"/>
            <a:ext cx="60975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МБУ ДО «Дом детского творчества» </a:t>
            </a:r>
          </a:p>
          <a:p>
            <a:pPr algn="ctr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Находка Приморского края</a:t>
            </a:r>
          </a:p>
        </p:txBody>
      </p:sp>
      <p:sp>
        <p:nvSpPr>
          <p:cNvPr id="15366" name="TextBox 5"/>
          <p:cNvSpPr txBox="1">
            <a:spLocks noChangeArrowheads="1"/>
          </p:cNvSpPr>
          <p:nvPr/>
        </p:nvSpPr>
        <p:spPr bwMode="auto">
          <a:xfrm>
            <a:off x="4994275" y="6505575"/>
            <a:ext cx="695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2025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2"/>
          <p:cNvSpPr>
            <a:spLocks noChangeArrowheads="1"/>
          </p:cNvSpPr>
          <p:nvPr/>
        </p:nvSpPr>
        <p:spPr bwMode="auto">
          <a:xfrm>
            <a:off x="754063" y="527050"/>
            <a:ext cx="8093075" cy="6214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b="1" u="sng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Актуальность</a:t>
            </a:r>
            <a:r>
              <a:rPr lang="ru-RU" b="1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.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 Городской экологический конкурс «Экологическая тропа» традиционно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проводится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на протяжении более 10 лет в  сентябре в г. Находка для учащихся 5-11 классов  школ Находкинского городского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округа на территории МБУ ДО «Дом детского творчества». </a:t>
            </a:r>
            <a:endParaRPr lang="ru-RU" dirty="0">
              <a:solidFill>
                <a:srgbClr val="003300"/>
              </a:solidFill>
              <a:latin typeface="Calibri" pitchFamily="34" charset="0"/>
              <a:cs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Зная востребованность  экологических конкурсов, проводимых педагогами ДДТ  для учащихся нашего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НГО,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м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ы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разработали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 данную викторину «Экологическая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тропа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», которая позволяет подготовиться к  участию в конкурсе.</a:t>
            </a:r>
            <a:r>
              <a:rPr lang="ru-RU" b="1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	</a:t>
            </a:r>
          </a:p>
          <a:p>
            <a:pPr algn="ctr">
              <a:lnSpc>
                <a:spcPct val="130000"/>
              </a:lnSpc>
            </a:pP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Такая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форма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 подготовки, а при карантинах  и проведения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экологического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конкурса,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была выбрана с учетом: разной сменности в школах (затруднительно проводить методом прямой трансляции через </a:t>
            </a:r>
            <a:r>
              <a:rPr lang="en-US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ZOOM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  <a:cs typeface="Times New Roman" pitchFamily="18" charset="0"/>
              </a:rPr>
              <a:t>),  а также с учетом значительного объёма  заданий с самостоятельным поиском ответов.</a:t>
            </a:r>
          </a:p>
          <a:p>
            <a:pPr algn="ctr">
              <a:lnSpc>
                <a:spcPct val="130000"/>
              </a:lnSpc>
            </a:pPr>
            <a:r>
              <a:rPr lang="ru-RU" b="1" u="sng" dirty="0">
                <a:solidFill>
                  <a:srgbClr val="003300"/>
                </a:solidFill>
                <a:latin typeface="Calibri" pitchFamily="34" charset="0"/>
              </a:rPr>
              <a:t>Педагогическая целесообразность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</a:rPr>
              <a:t>	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</a:rPr>
              <a:t>Викторина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</a:rPr>
              <a:t>«Экологическая тропа» может быть рекомендована для методистов и педагогов дополнительного образования образовательных учреждений с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</a:rPr>
              <a:t>естественно научной </a:t>
            </a:r>
            <a:r>
              <a:rPr lang="ru-RU" dirty="0">
                <a:solidFill>
                  <a:srgbClr val="003300"/>
                </a:solidFill>
                <a:latin typeface="Calibri" pitchFamily="34" charset="0"/>
              </a:rPr>
              <a:t>направленностью, для работы с группами обучающихся среднего школьного возраста (11-14 лет), и при реализации разнообразных социально-образовательных </a:t>
            </a:r>
            <a:r>
              <a:rPr lang="ru-RU" dirty="0" smtClean="0">
                <a:solidFill>
                  <a:srgbClr val="003300"/>
                </a:solidFill>
                <a:latin typeface="Calibri" pitchFamily="34" charset="0"/>
              </a:rPr>
              <a:t>проектов в школах и в учреждениях доп. образования.</a:t>
            </a:r>
            <a:endParaRPr lang="ru-RU" dirty="0">
              <a:solidFill>
                <a:srgbClr val="003300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2250"/>
            <a:ext cx="8363272" cy="11430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Цель </a:t>
            </a:r>
            <a:r>
              <a:rPr lang="ru-RU" sz="2400" b="1" dirty="0" smtClean="0">
                <a:solidFill>
                  <a:srgbClr val="C00000"/>
                </a:solidFill>
              </a:rPr>
              <a:t>викторины</a:t>
            </a:r>
            <a:r>
              <a:rPr lang="ru-RU" sz="2400" dirty="0">
                <a:solidFill>
                  <a:srgbClr val="C00000"/>
                </a:solidFill>
              </a:rPr>
              <a:t>: развитие интереса и бережного отношения детей к природе своего родного </a:t>
            </a:r>
            <a:r>
              <a:rPr lang="ru-RU" sz="2400" dirty="0" smtClean="0">
                <a:solidFill>
                  <a:srgbClr val="C00000"/>
                </a:solidFill>
              </a:rPr>
              <a:t>города, края и страны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0450" y="1290638"/>
            <a:ext cx="7940675" cy="5378722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200" b="1" dirty="0" smtClean="0">
                <a:solidFill>
                  <a:schemeClr val="tx1"/>
                </a:solidFill>
              </a:rPr>
              <a:t>       </a:t>
            </a:r>
            <a:r>
              <a:rPr lang="ru-RU" sz="2600" b="1" dirty="0" smtClean="0">
                <a:solidFill>
                  <a:schemeClr val="tx1"/>
                </a:solidFill>
              </a:rPr>
              <a:t>Задачи</a:t>
            </a:r>
            <a:r>
              <a:rPr lang="ru-RU" sz="2600" dirty="0">
                <a:solidFill>
                  <a:schemeClr val="tx1"/>
                </a:solidFill>
              </a:rPr>
              <a:t>: 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>
                <a:solidFill>
                  <a:schemeClr val="tx1"/>
                </a:solidFill>
              </a:rPr>
              <a:t>Воспитательные:</a:t>
            </a:r>
            <a:endParaRPr lang="ru-RU" sz="2600" dirty="0">
              <a:solidFill>
                <a:schemeClr val="tx1"/>
              </a:solidFill>
            </a:endParaRP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>
                <a:solidFill>
                  <a:schemeClr val="tx1"/>
                </a:solidFill>
              </a:rPr>
              <a:t>- формирование экологической грамотности, разумного отношения ко всем </a:t>
            </a:r>
            <a:r>
              <a:rPr lang="ru-RU" sz="2600" dirty="0" smtClean="0">
                <a:solidFill>
                  <a:schemeClr val="tx1"/>
                </a:solidFill>
              </a:rPr>
              <a:t>      природным   </a:t>
            </a:r>
            <a:r>
              <a:rPr lang="ru-RU" sz="2600" dirty="0">
                <a:solidFill>
                  <a:schemeClr val="tx1"/>
                </a:solidFill>
              </a:rPr>
              <a:t>объектам;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i="1" dirty="0" smtClean="0">
                <a:solidFill>
                  <a:schemeClr val="tx1"/>
                </a:solidFill>
              </a:rPr>
              <a:t>- </a:t>
            </a:r>
            <a:r>
              <a:rPr lang="ru-RU" sz="2600" dirty="0">
                <a:solidFill>
                  <a:schemeClr val="tx1"/>
                </a:solidFill>
              </a:rPr>
              <a:t>воспитывать у детей экологически грамотное поведение и здоровый образ жизни.</a:t>
            </a:r>
            <a:r>
              <a:rPr lang="ru-RU" sz="2600" dirty="0" smtClean="0">
                <a:solidFill>
                  <a:schemeClr val="tx1"/>
                </a:solidFill>
              </a:rPr>
              <a:t>;</a:t>
            </a:r>
            <a:endParaRPr lang="ru-RU" sz="2600" dirty="0">
              <a:solidFill>
                <a:schemeClr val="tx1"/>
              </a:solidFill>
            </a:endParaRP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>
                <a:solidFill>
                  <a:schemeClr val="tx1"/>
                </a:solidFill>
              </a:rPr>
              <a:t>- формирование у участников  навыков принятия совместных решений</a:t>
            </a:r>
            <a:r>
              <a:rPr lang="ru-RU" sz="2600" dirty="0" smtClean="0">
                <a:solidFill>
                  <a:schemeClr val="tx1"/>
                </a:solidFill>
              </a:rPr>
              <a:t>.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>
                <a:solidFill>
                  <a:schemeClr val="tx1"/>
                </a:solidFill>
              </a:rPr>
              <a:t>Развивающие: </a:t>
            </a:r>
            <a:endParaRPr lang="ru-RU" sz="2600" dirty="0">
              <a:solidFill>
                <a:schemeClr val="tx1"/>
              </a:solidFill>
            </a:endParaRP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>
                <a:solidFill>
                  <a:schemeClr val="tx1"/>
                </a:solidFill>
              </a:rPr>
              <a:t>- развитие познавательной инициативы и коммуникативных навыков;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>
                <a:solidFill>
                  <a:schemeClr val="tx1"/>
                </a:solidFill>
              </a:rPr>
              <a:t>- подготовка к решению жизненных задач;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>
                <a:solidFill>
                  <a:schemeClr val="tx1"/>
                </a:solidFill>
              </a:rPr>
              <a:t>- возможность использования  собственного опыта  для решения общих задач.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>
                <a:solidFill>
                  <a:schemeClr val="tx1"/>
                </a:solidFill>
              </a:rPr>
              <a:t>Обучающие: </a:t>
            </a:r>
            <a:endParaRPr lang="ru-RU" sz="2600" dirty="0">
              <a:solidFill>
                <a:schemeClr val="tx1"/>
              </a:solidFill>
            </a:endParaRP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i="1" dirty="0">
                <a:solidFill>
                  <a:schemeClr val="tx1"/>
                </a:solidFill>
              </a:rPr>
              <a:t>- </a:t>
            </a:r>
            <a:r>
              <a:rPr lang="ru-RU" sz="2600" dirty="0">
                <a:solidFill>
                  <a:schemeClr val="tx1"/>
                </a:solidFill>
              </a:rPr>
              <a:t>закрепление и интерпретация уже полученных знаний по экологии и биологии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>
                <a:solidFill>
                  <a:schemeClr val="tx1"/>
                </a:solidFill>
              </a:rPr>
              <a:t>- ознакомить </a:t>
            </a:r>
            <a:r>
              <a:rPr lang="ru-RU" sz="2600" dirty="0" smtClean="0">
                <a:solidFill>
                  <a:schemeClr val="tx1"/>
                </a:solidFill>
              </a:rPr>
              <a:t>учащихся с </a:t>
            </a:r>
            <a:r>
              <a:rPr lang="ru-RU" sz="2600" dirty="0">
                <a:solidFill>
                  <a:schemeClr val="tx1"/>
                </a:solidFill>
              </a:rPr>
              <a:t>редкими, охраняемыми растениями и животными   Красной   книги Приморского края</a:t>
            </a:r>
            <a:r>
              <a:rPr lang="ru-RU" sz="2600" dirty="0" smtClean="0">
                <a:solidFill>
                  <a:schemeClr val="tx1"/>
                </a:solidFill>
              </a:rPr>
              <a:t>. и России.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</a:rPr>
              <a:t>- </a:t>
            </a:r>
            <a:r>
              <a:rPr lang="ru-RU" sz="2600" dirty="0">
                <a:solidFill>
                  <a:schemeClr val="tx1"/>
                </a:solidFill>
              </a:rPr>
              <a:t>расширение кругозора </a:t>
            </a:r>
            <a:r>
              <a:rPr lang="ru-RU" sz="2600" dirty="0" smtClean="0">
                <a:solidFill>
                  <a:schemeClr val="tx1"/>
                </a:solidFill>
              </a:rPr>
              <a:t> учащихся</a:t>
            </a:r>
            <a:r>
              <a:rPr lang="ru-RU" sz="2600" dirty="0">
                <a:solidFill>
                  <a:schemeClr val="tx1"/>
                </a:solidFill>
              </a:rPr>
              <a:t>.</a:t>
            </a:r>
            <a:r>
              <a:rPr lang="ru-RU" sz="2600" i="1" dirty="0">
                <a:solidFill>
                  <a:schemeClr val="tx1"/>
                </a:solidFill>
              </a:rPr>
              <a:t> </a:t>
            </a:r>
            <a:endParaRPr lang="ru-RU" sz="2600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800" dirty="0">
              <a:solidFill>
                <a:srgbClr val="2D4513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1"/>
          <p:cNvSpPr txBox="1">
            <a:spLocks noChangeArrowheads="1"/>
          </p:cNvSpPr>
          <p:nvPr/>
        </p:nvSpPr>
        <p:spPr bwMode="auto">
          <a:xfrm>
            <a:off x="587375" y="833438"/>
            <a:ext cx="8413750" cy="474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УЧАСТНИКИ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ВИКТОРИНЫ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>
              <a:lnSpc>
                <a:spcPct val="130000"/>
              </a:lnSpc>
            </a:pP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-внимательно читайте задания:</a:t>
            </a:r>
          </a:p>
          <a:p>
            <a:pPr algn="ctr">
              <a:lnSpc>
                <a:spcPct val="130000"/>
              </a:lnSpc>
            </a:pP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-в листе для записи ответов  указано количество правильных ответов  для каждого конкретного 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задания (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один  или несколько);</a:t>
            </a:r>
          </a:p>
          <a:p>
            <a:pPr algn="ctr">
              <a:lnSpc>
                <a:spcPct val="130000"/>
              </a:lnSpc>
            </a:pP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-не  ограничивайтесь только  выбором   буквы- обязательно давайте  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название (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видовое  или  родовое);</a:t>
            </a:r>
          </a:p>
          <a:p>
            <a:pPr algn="ctr">
              <a:lnSpc>
                <a:spcPct val="130000"/>
              </a:lnSpc>
            </a:pP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буквы находятся под  изображениями.</a:t>
            </a:r>
          </a:p>
          <a:p>
            <a:pPr algn="ctr"/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1"/>
          <p:cNvSpPr txBox="1">
            <a:spLocks noChangeArrowheads="1"/>
          </p:cNvSpPr>
          <p:nvPr/>
        </p:nvSpPr>
        <p:spPr bwMode="auto">
          <a:xfrm>
            <a:off x="601663" y="100013"/>
            <a:ext cx="89582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1. 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Какое дерево является символом России?</a:t>
            </a:r>
          </a:p>
        </p:txBody>
      </p:sp>
      <p:pic>
        <p:nvPicPr>
          <p:cNvPr id="19458" name="Объект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5425" y="681038"/>
            <a:ext cx="2568575" cy="570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2" descr="D:\хвойные\89f635d2bd9a491d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038" y="681038"/>
            <a:ext cx="3243263" cy="617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D:\хвойные\look.com.ua-48336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71863" y="681038"/>
            <a:ext cx="2795587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D:\хвойные\main_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6638" y="3598863"/>
            <a:ext cx="2690812" cy="241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Box 4"/>
          <p:cNvSpPr txBox="1">
            <a:spLocks noChangeArrowheads="1"/>
          </p:cNvSpPr>
          <p:nvPr/>
        </p:nvSpPr>
        <p:spPr bwMode="auto">
          <a:xfrm>
            <a:off x="3197225" y="6457950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19463" name="TextBox 5"/>
          <p:cNvSpPr txBox="1">
            <a:spLocks noChangeArrowheads="1"/>
          </p:cNvSpPr>
          <p:nvPr/>
        </p:nvSpPr>
        <p:spPr bwMode="auto">
          <a:xfrm>
            <a:off x="5316538" y="3132138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19464" name="TextBox 6"/>
          <p:cNvSpPr txBox="1">
            <a:spLocks noChangeArrowheads="1"/>
          </p:cNvSpPr>
          <p:nvPr/>
        </p:nvSpPr>
        <p:spPr bwMode="auto">
          <a:xfrm>
            <a:off x="5316538" y="6010275"/>
            <a:ext cx="504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 </a:t>
            </a:r>
          </a:p>
        </p:txBody>
      </p:sp>
      <p:sp>
        <p:nvSpPr>
          <p:cNvPr id="19465" name="TextBox 7"/>
          <p:cNvSpPr txBox="1">
            <a:spLocks noChangeArrowheads="1"/>
          </p:cNvSpPr>
          <p:nvPr/>
        </p:nvSpPr>
        <p:spPr bwMode="auto">
          <a:xfrm>
            <a:off x="6951663" y="6410325"/>
            <a:ext cx="44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D:\ЦВЕТЫ\rabstol_net_aster_06[1].jpg"/>
          <p:cNvPicPr>
            <a:picLocks noChangeAspect="1" noChangeArrowheads="1"/>
          </p:cNvPicPr>
          <p:nvPr/>
        </p:nvPicPr>
        <p:blipFill>
          <a:blip r:embed="rId2"/>
          <a:srcRect l="17551" r="23878" b="8775"/>
          <a:stretch>
            <a:fillRect/>
          </a:stretch>
        </p:blipFill>
        <p:spPr bwMode="auto">
          <a:xfrm>
            <a:off x="0" y="4040188"/>
            <a:ext cx="3241675" cy="281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3" descr="D:\ЦВЕТЫ\270397-svetik[1].jpg"/>
          <p:cNvPicPr>
            <a:picLocks noChangeAspect="1" noChangeArrowheads="1"/>
          </p:cNvPicPr>
          <p:nvPr/>
        </p:nvPicPr>
        <p:blipFill>
          <a:blip r:embed="rId3"/>
          <a:srcRect l="26735" t="11385" r="16734"/>
          <a:stretch>
            <a:fillRect/>
          </a:stretch>
        </p:blipFill>
        <p:spPr bwMode="auto">
          <a:xfrm>
            <a:off x="5270500" y="4040188"/>
            <a:ext cx="3271838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D:\ЦВЕТЫ\kartinki24_ru_different_flowers_433[1].jpg"/>
          <p:cNvPicPr>
            <a:picLocks noChangeAspect="1" noChangeArrowheads="1"/>
          </p:cNvPicPr>
          <p:nvPr/>
        </p:nvPicPr>
        <p:blipFill>
          <a:blip r:embed="rId4"/>
          <a:srcRect l="31419" r="15529" b="4527"/>
          <a:stretch>
            <a:fillRect/>
          </a:stretch>
        </p:blipFill>
        <p:spPr bwMode="auto">
          <a:xfrm>
            <a:off x="5270500" y="522288"/>
            <a:ext cx="3271838" cy="326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D:\ЦВЕТЫ\1920x1440_636931_[www.ArtFile.ru][1].jpg"/>
          <p:cNvPicPr>
            <a:picLocks noChangeAspect="1" noChangeArrowheads="1"/>
          </p:cNvPicPr>
          <p:nvPr/>
        </p:nvPicPr>
        <p:blipFill>
          <a:blip r:embed="rId5"/>
          <a:srcRect l="36636" t="-8907" r="17755" b="37341"/>
          <a:stretch>
            <a:fillRect/>
          </a:stretch>
        </p:blipFill>
        <p:spPr bwMode="auto">
          <a:xfrm>
            <a:off x="0" y="-26988"/>
            <a:ext cx="3241675" cy="381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Box 1"/>
          <p:cNvSpPr txBox="1">
            <a:spLocks noChangeArrowheads="1"/>
          </p:cNvSpPr>
          <p:nvPr/>
        </p:nvSpPr>
        <p:spPr bwMode="auto">
          <a:xfrm>
            <a:off x="1060450" y="30163"/>
            <a:ext cx="7872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2.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Назовите все эти осенние цветы</a:t>
            </a:r>
          </a:p>
        </p:txBody>
      </p:sp>
      <p:sp>
        <p:nvSpPr>
          <p:cNvPr id="20486" name="TextBox 2"/>
          <p:cNvSpPr txBox="1">
            <a:spLocks noChangeArrowheads="1"/>
          </p:cNvSpPr>
          <p:nvPr/>
        </p:nvSpPr>
        <p:spPr bwMode="auto">
          <a:xfrm>
            <a:off x="3271838" y="3387725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0487" name="TextBox 3"/>
          <p:cNvSpPr txBox="1">
            <a:spLocks noChangeArrowheads="1"/>
          </p:cNvSpPr>
          <p:nvPr/>
        </p:nvSpPr>
        <p:spPr bwMode="auto">
          <a:xfrm>
            <a:off x="8694738" y="3387725"/>
            <a:ext cx="4397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0488" name="TextBox 4"/>
          <p:cNvSpPr txBox="1">
            <a:spLocks noChangeArrowheads="1"/>
          </p:cNvSpPr>
          <p:nvPr/>
        </p:nvSpPr>
        <p:spPr bwMode="auto">
          <a:xfrm>
            <a:off x="3271838" y="6408738"/>
            <a:ext cx="455612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20489" name="TextBox 5"/>
          <p:cNvSpPr txBox="1">
            <a:spLocks noChangeArrowheads="1"/>
          </p:cNvSpPr>
          <p:nvPr/>
        </p:nvSpPr>
        <p:spPr bwMode="auto">
          <a:xfrm>
            <a:off x="8569325" y="6516688"/>
            <a:ext cx="446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D:\ЦВЕТЫ\1465280183_2[1].jpg"/>
          <p:cNvPicPr>
            <a:picLocks noChangeAspect="1" noChangeArrowheads="1"/>
          </p:cNvPicPr>
          <p:nvPr/>
        </p:nvPicPr>
        <p:blipFill>
          <a:blip r:embed="rId2"/>
          <a:srcRect r="40204"/>
          <a:stretch>
            <a:fillRect/>
          </a:stretch>
        </p:blipFill>
        <p:spPr bwMode="auto">
          <a:xfrm>
            <a:off x="5030788" y="3508375"/>
            <a:ext cx="3594100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4" descr="D:\ЦВЕТЫ\zev-3[1].jpg"/>
          <p:cNvPicPr>
            <a:picLocks noChangeAspect="1" noChangeArrowheads="1"/>
          </p:cNvPicPr>
          <p:nvPr/>
        </p:nvPicPr>
        <p:blipFill>
          <a:blip r:embed="rId3"/>
          <a:srcRect l="7257" r="7030" b="9387"/>
          <a:stretch>
            <a:fillRect/>
          </a:stretch>
        </p:blipFill>
        <p:spPr bwMode="auto">
          <a:xfrm>
            <a:off x="5030788" y="374650"/>
            <a:ext cx="35941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D:\ЦВЕТЫ\2048x1365_779358_[www.ArtFile.ru][1].jpg"/>
          <p:cNvPicPr>
            <a:picLocks noChangeAspect="1" noChangeArrowheads="1"/>
          </p:cNvPicPr>
          <p:nvPr/>
        </p:nvPicPr>
        <p:blipFill>
          <a:blip r:embed="rId4"/>
          <a:srcRect l="3674" t="7515" r="27551" b="2769"/>
          <a:stretch>
            <a:fillRect/>
          </a:stretch>
        </p:blipFill>
        <p:spPr bwMode="auto">
          <a:xfrm>
            <a:off x="0" y="374650"/>
            <a:ext cx="4017963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1"/>
          <p:cNvSpPr txBox="1">
            <a:spLocks noChangeArrowheads="1"/>
          </p:cNvSpPr>
          <p:nvPr/>
        </p:nvSpPr>
        <p:spPr bwMode="auto">
          <a:xfrm>
            <a:off x="3990975" y="2876550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1509" name="TextBox 2"/>
          <p:cNvSpPr txBox="1">
            <a:spLocks noChangeArrowheads="1"/>
          </p:cNvSpPr>
          <p:nvPr/>
        </p:nvSpPr>
        <p:spPr bwMode="auto">
          <a:xfrm>
            <a:off x="8694738" y="2876550"/>
            <a:ext cx="4397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1510" name="TextBox 3"/>
          <p:cNvSpPr txBox="1">
            <a:spLocks noChangeArrowheads="1"/>
          </p:cNvSpPr>
          <p:nvPr/>
        </p:nvSpPr>
        <p:spPr bwMode="auto">
          <a:xfrm>
            <a:off x="4572000" y="6457950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21511" name="TextBox 4"/>
          <p:cNvSpPr txBox="1">
            <a:spLocks noChangeArrowheads="1"/>
          </p:cNvSpPr>
          <p:nvPr/>
        </p:nvSpPr>
        <p:spPr bwMode="auto">
          <a:xfrm>
            <a:off x="8624888" y="6397625"/>
            <a:ext cx="446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  <p:sp>
        <p:nvSpPr>
          <p:cNvPr id="21512" name="TextBox 5"/>
          <p:cNvSpPr txBox="1">
            <a:spLocks noChangeArrowheads="1"/>
          </p:cNvSpPr>
          <p:nvPr/>
        </p:nvSpPr>
        <p:spPr bwMode="auto">
          <a:xfrm>
            <a:off x="1824038" y="0"/>
            <a:ext cx="70246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3.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называются эти цветы?</a:t>
            </a:r>
          </a:p>
        </p:txBody>
      </p:sp>
      <p:pic>
        <p:nvPicPr>
          <p:cNvPr id="21513" name="Picture 2" descr="C:\Users\Татьяна\Desktop\разное\ЛЕСНАЯ школа\ПРИРОДА\Флора\лихнис сверкающий.jpg"/>
          <p:cNvPicPr>
            <a:picLocks noChangeAspect="1" noChangeArrowheads="1"/>
          </p:cNvPicPr>
          <p:nvPr/>
        </p:nvPicPr>
        <p:blipFill>
          <a:blip r:embed="rId5"/>
          <a:srcRect l="6236" r="2245" b="10715"/>
          <a:stretch>
            <a:fillRect/>
          </a:stretch>
        </p:blipFill>
        <p:spPr bwMode="auto">
          <a:xfrm>
            <a:off x="0" y="3508375"/>
            <a:ext cx="4572000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Флора\лотосы 008.jpg"/>
          <p:cNvPicPr>
            <a:picLocks noChangeAspect="1" noChangeArrowheads="1"/>
          </p:cNvPicPr>
          <p:nvPr/>
        </p:nvPicPr>
        <p:blipFill>
          <a:blip r:embed="rId2"/>
          <a:srcRect l="4286" t="-9412" r="4286" b="25229"/>
          <a:stretch>
            <a:fillRect/>
          </a:stretch>
        </p:blipFill>
        <p:spPr bwMode="auto">
          <a:xfrm>
            <a:off x="5122863" y="258763"/>
            <a:ext cx="3978275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3" descr="D:\Флора\башмачок венерин 0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0488" y="3276600"/>
            <a:ext cx="3514726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D:\Флора\лилия голубая).jpg"/>
          <p:cNvPicPr>
            <a:picLocks noChangeAspect="1" noChangeArrowheads="1"/>
          </p:cNvPicPr>
          <p:nvPr/>
        </p:nvPicPr>
        <p:blipFill>
          <a:blip r:embed="rId4"/>
          <a:srcRect l="11124" t="6429" r="13264" b="5408"/>
          <a:stretch>
            <a:fillRect/>
          </a:stretch>
        </p:blipFill>
        <p:spPr bwMode="auto">
          <a:xfrm>
            <a:off x="-22225" y="663575"/>
            <a:ext cx="340201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D:\Флора\лилия даурская.jpg"/>
          <p:cNvPicPr>
            <a:picLocks noChangeAspect="1" noChangeArrowheads="1"/>
          </p:cNvPicPr>
          <p:nvPr/>
        </p:nvPicPr>
        <p:blipFill>
          <a:blip r:embed="rId5"/>
          <a:srcRect l="6850" t="8507" r="6850" b="21211"/>
          <a:stretch>
            <a:fillRect/>
          </a:stretch>
        </p:blipFill>
        <p:spPr bwMode="auto">
          <a:xfrm>
            <a:off x="5640388" y="3751263"/>
            <a:ext cx="3436937" cy="310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1"/>
          <p:cNvSpPr txBox="1">
            <a:spLocks noChangeArrowheads="1"/>
          </p:cNvSpPr>
          <p:nvPr/>
        </p:nvSpPr>
        <p:spPr bwMode="auto">
          <a:xfrm>
            <a:off x="3424238" y="2703513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2534" name="TextBox 2"/>
          <p:cNvSpPr txBox="1">
            <a:spLocks noChangeArrowheads="1"/>
          </p:cNvSpPr>
          <p:nvPr/>
        </p:nvSpPr>
        <p:spPr bwMode="auto">
          <a:xfrm>
            <a:off x="4637088" y="3006725"/>
            <a:ext cx="439737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2535" name="TextBox 3"/>
          <p:cNvSpPr txBox="1">
            <a:spLocks noChangeArrowheads="1"/>
          </p:cNvSpPr>
          <p:nvPr/>
        </p:nvSpPr>
        <p:spPr bwMode="auto">
          <a:xfrm>
            <a:off x="3694113" y="6400800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22536" name="TextBox 4"/>
          <p:cNvSpPr txBox="1">
            <a:spLocks noChangeArrowheads="1"/>
          </p:cNvSpPr>
          <p:nvPr/>
        </p:nvSpPr>
        <p:spPr bwMode="auto">
          <a:xfrm>
            <a:off x="4899025" y="6470650"/>
            <a:ext cx="446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  <p:sp>
        <p:nvSpPr>
          <p:cNvPr id="22537" name="TextBox 5"/>
          <p:cNvSpPr txBox="1">
            <a:spLocks noChangeArrowheads="1"/>
          </p:cNvSpPr>
          <p:nvPr/>
        </p:nvSpPr>
        <p:spPr bwMode="auto">
          <a:xfrm>
            <a:off x="-22225" y="-90488"/>
            <a:ext cx="86725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4.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Назовите растения Красной книги Приморского края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D:\боярышн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76288"/>
            <a:ext cx="32099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3" descr="D:\актинид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6050" y="776288"/>
            <a:ext cx="4433888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296863" y="144463"/>
            <a:ext cx="84851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5. </a:t>
            </a:r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веток каких растений  эти плоды?</a:t>
            </a:r>
          </a:p>
        </p:txBody>
      </p:sp>
      <p:sp>
        <p:nvSpPr>
          <p:cNvPr id="23556" name="TextBox 2"/>
          <p:cNvSpPr txBox="1">
            <a:spLocks noChangeArrowheads="1"/>
          </p:cNvSpPr>
          <p:nvPr/>
        </p:nvSpPr>
        <p:spPr bwMode="auto">
          <a:xfrm>
            <a:off x="3209925" y="326866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3557" name="TextBox 3"/>
          <p:cNvSpPr txBox="1">
            <a:spLocks noChangeArrowheads="1"/>
          </p:cNvSpPr>
          <p:nvPr/>
        </p:nvSpPr>
        <p:spPr bwMode="auto">
          <a:xfrm>
            <a:off x="8424863" y="3178175"/>
            <a:ext cx="4397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3558" name="TextBox 4"/>
          <p:cNvSpPr txBox="1">
            <a:spLocks noChangeArrowheads="1"/>
          </p:cNvSpPr>
          <p:nvPr/>
        </p:nvSpPr>
        <p:spPr bwMode="auto">
          <a:xfrm>
            <a:off x="3173413" y="6397625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23559" name="TextBox 5"/>
          <p:cNvSpPr txBox="1">
            <a:spLocks noChangeArrowheads="1"/>
          </p:cNvSpPr>
          <p:nvPr/>
        </p:nvSpPr>
        <p:spPr bwMode="auto">
          <a:xfrm>
            <a:off x="8558213" y="6416675"/>
            <a:ext cx="446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  <p:pic>
        <p:nvPicPr>
          <p:cNvPr id="23560" name="Picture 2" descr="D:\ПЛОДЫ\плоды-бархата-амурского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71925"/>
            <a:ext cx="3209925" cy="287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3" descr="D:\ПЛОДЫ\14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6050" y="3748088"/>
            <a:ext cx="4433888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D:\Осенние плоды\Орешник ( лещина)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7088" y="909638"/>
            <a:ext cx="3905250" cy="310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142875" y="65088"/>
            <a:ext cx="868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6. </a:t>
            </a:r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Определить и назвать все растения 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3922713" y="3616325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8610600" y="3616325"/>
            <a:ext cx="4397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3929063" y="6457950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24582" name="TextBox 5"/>
          <p:cNvSpPr txBox="1">
            <a:spLocks noChangeArrowheads="1"/>
          </p:cNvSpPr>
          <p:nvPr/>
        </p:nvSpPr>
        <p:spPr bwMode="auto">
          <a:xfrm>
            <a:off x="8648700" y="6365875"/>
            <a:ext cx="436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Д-</a:t>
            </a:r>
          </a:p>
        </p:txBody>
      </p:sp>
      <p:pic>
        <p:nvPicPr>
          <p:cNvPr id="24583" name="Picture 6" descr="D:\ШИповник 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5500" y="4260850"/>
            <a:ext cx="3906838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" descr="D:\ПЛОДЫ\unnamed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17988"/>
            <a:ext cx="3960813" cy="264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3" descr="D:\ПЛОДЫ\ryabina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75" y="909638"/>
            <a:ext cx="3794125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D:\Флора\тис остроконечн.jpg"/>
          <p:cNvPicPr>
            <a:picLocks noChangeAspect="1" noChangeArrowheads="1"/>
          </p:cNvPicPr>
          <p:nvPr/>
        </p:nvPicPr>
        <p:blipFill>
          <a:blip r:embed="rId3"/>
          <a:srcRect l="10747" r="8978" b="13164"/>
          <a:stretch>
            <a:fillRect/>
          </a:stretch>
        </p:blipFill>
        <p:spPr bwMode="auto">
          <a:xfrm>
            <a:off x="0" y="393700"/>
            <a:ext cx="35036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D:\Флора\диморфант.jpg"/>
          <p:cNvPicPr>
            <a:picLocks noChangeAspect="1" noChangeArrowheads="1"/>
          </p:cNvPicPr>
          <p:nvPr/>
        </p:nvPicPr>
        <p:blipFill>
          <a:blip r:embed="rId4"/>
          <a:srcRect b="12347"/>
          <a:stretch>
            <a:fillRect/>
          </a:stretch>
        </p:blipFill>
        <p:spPr bwMode="auto">
          <a:xfrm>
            <a:off x="0" y="2881313"/>
            <a:ext cx="4886325" cy="358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D:\хвойные\Larix-kaempferi-18[1].jpg"/>
          <p:cNvPicPr>
            <a:picLocks noChangeAspect="1" noChangeArrowheads="1"/>
          </p:cNvPicPr>
          <p:nvPr/>
        </p:nvPicPr>
        <p:blipFill>
          <a:blip r:embed="rId5"/>
          <a:srcRect l="12292" t="10114" r="21855"/>
          <a:stretch>
            <a:fillRect/>
          </a:stretch>
        </p:blipFill>
        <p:spPr bwMode="auto">
          <a:xfrm>
            <a:off x="5294313" y="2949575"/>
            <a:ext cx="3706812" cy="360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D:\хвойные\look.com.ua-48336[1].jpg"/>
          <p:cNvPicPr>
            <a:picLocks noChangeAspect="1" noChangeArrowheads="1"/>
          </p:cNvPicPr>
          <p:nvPr/>
        </p:nvPicPr>
        <p:blipFill>
          <a:blip r:embed="rId6"/>
          <a:srcRect l="14285" r="22470"/>
          <a:stretch>
            <a:fillRect/>
          </a:stretch>
        </p:blipFill>
        <p:spPr bwMode="auto">
          <a:xfrm>
            <a:off x="5373688" y="465138"/>
            <a:ext cx="2778125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Box 1"/>
          <p:cNvSpPr txBox="1">
            <a:spLocks noChangeArrowheads="1"/>
          </p:cNvSpPr>
          <p:nvPr/>
        </p:nvSpPr>
        <p:spPr bwMode="auto">
          <a:xfrm>
            <a:off x="296863" y="-55563"/>
            <a:ext cx="86233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7.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Какие растения занесены в Красную книгу Приморья?</a:t>
            </a:r>
          </a:p>
        </p:txBody>
      </p:sp>
      <p:sp>
        <p:nvSpPr>
          <p:cNvPr id="25606" name="TextBox 2"/>
          <p:cNvSpPr txBox="1">
            <a:spLocks noChangeArrowheads="1"/>
          </p:cNvSpPr>
          <p:nvPr/>
        </p:nvSpPr>
        <p:spPr bwMode="auto">
          <a:xfrm>
            <a:off x="8151813" y="2481263"/>
            <a:ext cx="1335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А-клен</a:t>
            </a:r>
          </a:p>
        </p:txBody>
      </p:sp>
      <p:sp>
        <p:nvSpPr>
          <p:cNvPr id="25607" name="TextBox 3"/>
          <p:cNvSpPr txBox="1">
            <a:spLocks noChangeArrowheads="1"/>
          </p:cNvSpPr>
          <p:nvPr/>
        </p:nvSpPr>
        <p:spPr bwMode="auto">
          <a:xfrm>
            <a:off x="3503613" y="2387600"/>
            <a:ext cx="827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Б-тис</a:t>
            </a:r>
          </a:p>
        </p:txBody>
      </p:sp>
      <p:sp>
        <p:nvSpPr>
          <p:cNvPr id="25608" name="TextBox 4"/>
          <p:cNvSpPr txBox="1">
            <a:spLocks noChangeArrowheads="1"/>
          </p:cNvSpPr>
          <p:nvPr/>
        </p:nvSpPr>
        <p:spPr bwMode="auto">
          <a:xfrm>
            <a:off x="1914525" y="6475413"/>
            <a:ext cx="36988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С-диморфант семилопастной</a:t>
            </a:r>
          </a:p>
        </p:txBody>
      </p:sp>
      <p:sp>
        <p:nvSpPr>
          <p:cNvPr id="25609" name="TextBox 5"/>
          <p:cNvSpPr txBox="1">
            <a:spLocks noChangeArrowheads="1"/>
          </p:cNvSpPr>
          <p:nvPr/>
        </p:nvSpPr>
        <p:spPr bwMode="auto">
          <a:xfrm>
            <a:off x="7177088" y="6473825"/>
            <a:ext cx="1947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Д-лиственница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D:\Маршрут ЛЕТО Пограничная О.И\Ольха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5838" y="819150"/>
            <a:ext cx="3846512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4" descr="D:\Маршрут ЛЕТО Пограничная О.И\Бархат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14788"/>
            <a:ext cx="4113213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5" descr="D:\Маршрут ЛЕТО Пограничная О.И\Липа цветёт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4613" y="819150"/>
            <a:ext cx="4268788" cy="281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Box 1"/>
          <p:cNvSpPr txBox="1">
            <a:spLocks noChangeArrowheads="1"/>
          </p:cNvSpPr>
          <p:nvPr/>
        </p:nvSpPr>
        <p:spPr bwMode="auto">
          <a:xfrm>
            <a:off x="449263" y="328613"/>
            <a:ext cx="84423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8. </a:t>
            </a:r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называются эти растения?</a:t>
            </a:r>
          </a:p>
        </p:txBody>
      </p:sp>
      <p:sp>
        <p:nvSpPr>
          <p:cNvPr id="27653" name="TextBox 2"/>
          <p:cNvSpPr txBox="1">
            <a:spLocks noChangeArrowheads="1"/>
          </p:cNvSpPr>
          <p:nvPr/>
        </p:nvSpPr>
        <p:spPr bwMode="auto">
          <a:xfrm>
            <a:off x="8672513" y="6435725"/>
            <a:ext cx="446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  <p:sp>
        <p:nvSpPr>
          <p:cNvPr id="27654" name="TextBox 3"/>
          <p:cNvSpPr txBox="1">
            <a:spLocks noChangeArrowheads="1"/>
          </p:cNvSpPr>
          <p:nvPr/>
        </p:nvSpPr>
        <p:spPr bwMode="auto">
          <a:xfrm>
            <a:off x="4189413" y="3221038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7655" name="TextBox 4"/>
          <p:cNvSpPr txBox="1">
            <a:spLocks noChangeArrowheads="1"/>
          </p:cNvSpPr>
          <p:nvPr/>
        </p:nvSpPr>
        <p:spPr bwMode="auto">
          <a:xfrm>
            <a:off x="8672513" y="3236913"/>
            <a:ext cx="438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7656" name="TextBox 5"/>
          <p:cNvSpPr txBox="1">
            <a:spLocks noChangeArrowheads="1"/>
          </p:cNvSpPr>
          <p:nvPr/>
        </p:nvSpPr>
        <p:spPr bwMode="auto">
          <a:xfrm>
            <a:off x="4078288" y="6489700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pic>
        <p:nvPicPr>
          <p:cNvPr id="27657" name="Picture 2" descr="D:\ПЛОДЫ\2503-057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67263" y="4014788"/>
            <a:ext cx="3875087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D:\ГРИБЫ\Волнушка-розовая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1475" y="3808413"/>
            <a:ext cx="3479800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 descr="D:\ГРИБЫ\ДОЖДЕВИК.jpg"/>
          <p:cNvPicPr>
            <a:picLocks noChangeAspect="1" noChangeArrowheads="1"/>
          </p:cNvPicPr>
          <p:nvPr/>
        </p:nvPicPr>
        <p:blipFill>
          <a:blip r:embed="rId3"/>
          <a:srcRect t="9286" r="17857"/>
          <a:stretch>
            <a:fillRect/>
          </a:stretch>
        </p:blipFill>
        <p:spPr bwMode="auto">
          <a:xfrm>
            <a:off x="2128838" y="3808413"/>
            <a:ext cx="3013075" cy="2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 descr="D:\ГРИБЫ\Подосиновик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7400" y="533400"/>
            <a:ext cx="2682875" cy="30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D:\ГРИБЫ\рАМАРИЯ.jpg"/>
          <p:cNvPicPr>
            <a:picLocks noChangeAspect="1" noChangeArrowheads="1"/>
          </p:cNvPicPr>
          <p:nvPr/>
        </p:nvPicPr>
        <p:blipFill>
          <a:blip r:embed="rId5"/>
          <a:srcRect l="-7732" r="8330" b="17068"/>
          <a:stretch>
            <a:fillRect/>
          </a:stretch>
        </p:blipFill>
        <p:spPr bwMode="auto">
          <a:xfrm>
            <a:off x="4359275" y="533400"/>
            <a:ext cx="4208463" cy="30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Box 1"/>
          <p:cNvSpPr txBox="1">
            <a:spLocks noChangeArrowheads="1"/>
          </p:cNvSpPr>
          <p:nvPr/>
        </p:nvSpPr>
        <p:spPr bwMode="auto">
          <a:xfrm>
            <a:off x="982663" y="11113"/>
            <a:ext cx="7669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9. </a:t>
            </a:r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Определить и назвать грибы</a:t>
            </a:r>
          </a:p>
        </p:txBody>
      </p:sp>
      <p:sp>
        <p:nvSpPr>
          <p:cNvPr id="28678" name="TextBox 2"/>
          <p:cNvSpPr txBox="1">
            <a:spLocks noChangeArrowheads="1"/>
          </p:cNvSpPr>
          <p:nvPr/>
        </p:nvSpPr>
        <p:spPr bwMode="auto">
          <a:xfrm>
            <a:off x="754063" y="3608388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28679" name="TextBox 3"/>
          <p:cNvSpPr txBox="1">
            <a:spLocks noChangeArrowheads="1"/>
          </p:cNvSpPr>
          <p:nvPr/>
        </p:nvSpPr>
        <p:spPr bwMode="auto">
          <a:xfrm>
            <a:off x="8567738" y="3313113"/>
            <a:ext cx="61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28680" name="TextBox 4"/>
          <p:cNvSpPr txBox="1">
            <a:spLocks noChangeArrowheads="1"/>
          </p:cNvSpPr>
          <p:nvPr/>
        </p:nvSpPr>
        <p:spPr bwMode="auto">
          <a:xfrm>
            <a:off x="4359275" y="6421438"/>
            <a:ext cx="5238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28681" name="TextBox 5"/>
          <p:cNvSpPr txBox="1">
            <a:spLocks noChangeArrowheads="1"/>
          </p:cNvSpPr>
          <p:nvPr/>
        </p:nvSpPr>
        <p:spPr bwMode="auto">
          <a:xfrm>
            <a:off x="8121650" y="6421438"/>
            <a:ext cx="446088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Татьяна\Desktop\ГРИБЫ\белый гриб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7363"/>
            <a:ext cx="402272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1665288" y="2963863"/>
            <a:ext cx="520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 </a:t>
            </a:r>
          </a:p>
        </p:txBody>
      </p:sp>
      <p:pic>
        <p:nvPicPr>
          <p:cNvPr id="29699" name="Picture 3" descr="C:\Users\Татьяна\Desktop\ГРИБЫ\опята осен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70263"/>
            <a:ext cx="4419600" cy="348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Box 2"/>
          <p:cNvSpPr txBox="1">
            <a:spLocks noChangeArrowheads="1"/>
          </p:cNvSpPr>
          <p:nvPr/>
        </p:nvSpPr>
        <p:spPr bwMode="auto">
          <a:xfrm>
            <a:off x="4419600" y="6507163"/>
            <a:ext cx="520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 </a:t>
            </a:r>
          </a:p>
        </p:txBody>
      </p:sp>
      <p:pic>
        <p:nvPicPr>
          <p:cNvPr id="29701" name="Picture 4" descr="C:\Users\Татьяна\Desktop\ГРИБЫ\Бледная поганка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8288" y="3363913"/>
            <a:ext cx="3487737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Box 3"/>
          <p:cNvSpPr txBox="1">
            <a:spLocks noChangeArrowheads="1"/>
          </p:cNvSpPr>
          <p:nvPr/>
        </p:nvSpPr>
        <p:spPr bwMode="auto">
          <a:xfrm>
            <a:off x="6702425" y="6513513"/>
            <a:ext cx="5095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 </a:t>
            </a:r>
          </a:p>
        </p:txBody>
      </p:sp>
      <p:pic>
        <p:nvPicPr>
          <p:cNvPr id="29703" name="Picture 5" descr="C:\Users\Татьяна\Desktop\ГРИБЫ\Обабок ДВ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65738" y="487363"/>
            <a:ext cx="3652837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4" name="TextBox 4"/>
          <p:cNvSpPr txBox="1">
            <a:spLocks noChangeArrowheads="1"/>
          </p:cNvSpPr>
          <p:nvPr/>
        </p:nvSpPr>
        <p:spPr bwMode="auto">
          <a:xfrm>
            <a:off x="5613400" y="2963863"/>
            <a:ext cx="5032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 </a:t>
            </a:r>
          </a:p>
        </p:txBody>
      </p:sp>
      <p:sp>
        <p:nvSpPr>
          <p:cNvPr id="29705" name="TextBox 5"/>
          <p:cNvSpPr txBox="1">
            <a:spLocks noChangeArrowheads="1"/>
          </p:cNvSpPr>
          <p:nvPr/>
        </p:nvSpPr>
        <p:spPr bwMode="auto">
          <a:xfrm>
            <a:off x="1060450" y="0"/>
            <a:ext cx="7681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10.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Какой гриб очень  ядовитый?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Users\Татьяна\Desktop\для Даши\лягушка дальнев.jpg"/>
          <p:cNvPicPr>
            <a:picLocks noChangeAspect="1" noChangeArrowheads="1"/>
          </p:cNvPicPr>
          <p:nvPr/>
        </p:nvPicPr>
        <p:blipFill>
          <a:blip r:embed="rId2"/>
          <a:srcRect t="13710"/>
          <a:stretch>
            <a:fillRect/>
          </a:stretch>
        </p:blipFill>
        <p:spPr bwMode="auto">
          <a:xfrm>
            <a:off x="157163" y="854075"/>
            <a:ext cx="3592512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Box 2"/>
          <p:cNvSpPr txBox="1">
            <a:spLocks noChangeArrowheads="1"/>
          </p:cNvSpPr>
          <p:nvPr/>
        </p:nvSpPr>
        <p:spPr bwMode="auto">
          <a:xfrm>
            <a:off x="192088" y="3178175"/>
            <a:ext cx="3632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 Дальневосточная лягушка</a:t>
            </a:r>
          </a:p>
        </p:txBody>
      </p:sp>
      <p:pic>
        <p:nvPicPr>
          <p:cNvPr id="30723" name="Picture 3" descr="C:\Users\Татьяна\Desktop\для Даши\жерлянка восточная.jpg"/>
          <p:cNvPicPr>
            <a:picLocks noChangeAspect="1" noChangeArrowheads="1"/>
          </p:cNvPicPr>
          <p:nvPr/>
        </p:nvPicPr>
        <p:blipFill>
          <a:blip r:embed="rId3"/>
          <a:srcRect l="5589" t="8464" r="-1218" b="15164"/>
          <a:stretch>
            <a:fillRect/>
          </a:stretch>
        </p:blipFill>
        <p:spPr bwMode="auto">
          <a:xfrm>
            <a:off x="4841875" y="3822700"/>
            <a:ext cx="4217988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Box 3"/>
          <p:cNvSpPr txBox="1">
            <a:spLocks noChangeArrowheads="1"/>
          </p:cNvSpPr>
          <p:nvPr/>
        </p:nvSpPr>
        <p:spPr bwMode="auto">
          <a:xfrm>
            <a:off x="6276975" y="6478588"/>
            <a:ext cx="2949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 Жерлянка восточная</a:t>
            </a:r>
          </a:p>
        </p:txBody>
      </p:sp>
      <p:pic>
        <p:nvPicPr>
          <p:cNvPr id="30725" name="Picture 4" descr="C:\Users\Татьяна\Desktop\для Даши\жаба азиатская.jpg"/>
          <p:cNvPicPr>
            <a:picLocks noChangeAspect="1" noChangeArrowheads="1"/>
          </p:cNvPicPr>
          <p:nvPr/>
        </p:nvPicPr>
        <p:blipFill>
          <a:blip r:embed="rId4"/>
          <a:srcRect b="12396"/>
          <a:stretch>
            <a:fillRect/>
          </a:stretch>
        </p:blipFill>
        <p:spPr bwMode="auto">
          <a:xfrm>
            <a:off x="36513" y="3854450"/>
            <a:ext cx="374967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Box 4"/>
          <p:cNvSpPr txBox="1">
            <a:spLocks noChangeArrowheads="1"/>
          </p:cNvSpPr>
          <p:nvPr/>
        </p:nvSpPr>
        <p:spPr bwMode="auto">
          <a:xfrm>
            <a:off x="3733800" y="6462713"/>
            <a:ext cx="2370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 Жаба азиатская</a:t>
            </a:r>
          </a:p>
        </p:txBody>
      </p:sp>
      <p:pic>
        <p:nvPicPr>
          <p:cNvPr id="30727" name="Picture 2" descr="C:\Documents and Settings\Makarov\Рабочий стол\л пр\л пр.jpg"/>
          <p:cNvPicPr>
            <a:picLocks noChangeAspect="1" noChangeArrowheads="1"/>
          </p:cNvPicPr>
          <p:nvPr/>
        </p:nvPicPr>
        <p:blipFill>
          <a:blip r:embed="rId5"/>
          <a:srcRect t="16483" r="2509" b="6000"/>
          <a:stretch>
            <a:fillRect/>
          </a:stretch>
        </p:blipFill>
        <p:spPr bwMode="auto">
          <a:xfrm>
            <a:off x="5146675" y="854075"/>
            <a:ext cx="3903663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8" name="TextBox 5"/>
          <p:cNvSpPr txBox="1">
            <a:spLocks noChangeArrowheads="1"/>
          </p:cNvSpPr>
          <p:nvPr/>
        </p:nvSpPr>
        <p:spPr bwMode="auto">
          <a:xfrm>
            <a:off x="6318250" y="3179763"/>
            <a:ext cx="26876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 Лягушка прудовая</a:t>
            </a:r>
          </a:p>
        </p:txBody>
      </p:sp>
      <p:sp>
        <p:nvSpPr>
          <p:cNvPr id="30729" name="TextBox 6"/>
          <p:cNvSpPr txBox="1">
            <a:spLocks noChangeArrowheads="1"/>
          </p:cNvSpPr>
          <p:nvPr/>
        </p:nvSpPr>
        <p:spPr bwMode="auto">
          <a:xfrm>
            <a:off x="754063" y="22225"/>
            <a:ext cx="83851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11.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Какое земноводное  не желательно брать в руки и почему?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 descr="C:\Users\Татьяна\Desktop\для Даши\уж тигро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0788" y="3586163"/>
            <a:ext cx="3862387" cy="289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5" descr="C:\Users\Татьяна\Desktop\для Даши\уж японский.jpg"/>
          <p:cNvPicPr>
            <a:picLocks noChangeAspect="1" noChangeArrowheads="1"/>
          </p:cNvPicPr>
          <p:nvPr/>
        </p:nvPicPr>
        <p:blipFill>
          <a:blip r:embed="rId3"/>
          <a:srcRect l="1199" t="-3397" r="-1199" b="22723"/>
          <a:stretch>
            <a:fillRect/>
          </a:stretch>
        </p:blipFill>
        <p:spPr bwMode="auto">
          <a:xfrm>
            <a:off x="296863" y="550863"/>
            <a:ext cx="4067175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6" descr="C:\Users\Татьяна\Desktop\для Даши\1.JPG"/>
          <p:cNvPicPr>
            <a:picLocks noChangeAspect="1" noChangeArrowheads="1"/>
          </p:cNvPicPr>
          <p:nvPr/>
        </p:nvPicPr>
        <p:blipFill>
          <a:blip r:embed="rId4"/>
          <a:srcRect t="17210"/>
          <a:stretch>
            <a:fillRect/>
          </a:stretch>
        </p:blipFill>
        <p:spPr bwMode="auto">
          <a:xfrm>
            <a:off x="4910138" y="550863"/>
            <a:ext cx="3957637" cy="263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Box 1"/>
          <p:cNvSpPr txBox="1">
            <a:spLocks noChangeArrowheads="1"/>
          </p:cNvSpPr>
          <p:nvPr/>
        </p:nvSpPr>
        <p:spPr bwMode="auto">
          <a:xfrm>
            <a:off x="296863" y="19050"/>
            <a:ext cx="71770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12. </a:t>
            </a:r>
            <a:r>
              <a:rPr lang="ru-RU" sz="26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Какие змеи опасны для нас?</a:t>
            </a:r>
          </a:p>
        </p:txBody>
      </p:sp>
      <p:sp>
        <p:nvSpPr>
          <p:cNvPr id="31749" name="TextBox 2"/>
          <p:cNvSpPr txBox="1">
            <a:spLocks noChangeArrowheads="1"/>
          </p:cNvSpPr>
          <p:nvPr/>
        </p:nvSpPr>
        <p:spPr bwMode="auto">
          <a:xfrm>
            <a:off x="6977063" y="6415088"/>
            <a:ext cx="21288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 - Тигровый уж</a:t>
            </a:r>
          </a:p>
        </p:txBody>
      </p:sp>
      <p:sp>
        <p:nvSpPr>
          <p:cNvPr id="31750" name="TextBox 3"/>
          <p:cNvSpPr txBox="1">
            <a:spLocks noChangeArrowheads="1"/>
          </p:cNvSpPr>
          <p:nvPr/>
        </p:nvSpPr>
        <p:spPr bwMode="auto">
          <a:xfrm>
            <a:off x="2520950" y="3438525"/>
            <a:ext cx="1997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А-Японский уж</a:t>
            </a:r>
          </a:p>
        </p:txBody>
      </p:sp>
      <p:sp>
        <p:nvSpPr>
          <p:cNvPr id="31751" name="TextBox 5"/>
          <p:cNvSpPr txBox="1">
            <a:spLocks noChangeArrowheads="1"/>
          </p:cNvSpPr>
          <p:nvPr/>
        </p:nvSpPr>
        <p:spPr bwMode="auto">
          <a:xfrm>
            <a:off x="5237163" y="3186113"/>
            <a:ext cx="3671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 Каменистый щитомордник</a:t>
            </a:r>
          </a:p>
        </p:txBody>
      </p:sp>
      <p:sp>
        <p:nvSpPr>
          <p:cNvPr id="31752" name="TextBox 6"/>
          <p:cNvSpPr txBox="1">
            <a:spLocks noChangeArrowheads="1"/>
          </p:cNvSpPr>
          <p:nvPr/>
        </p:nvSpPr>
        <p:spPr bwMode="auto">
          <a:xfrm>
            <a:off x="3751263" y="6457950"/>
            <a:ext cx="24114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 Полоз амурский</a:t>
            </a:r>
          </a:p>
        </p:txBody>
      </p:sp>
      <p:pic>
        <p:nvPicPr>
          <p:cNvPr id="31753" name="Picture 2" descr="D:\полоз 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151313"/>
            <a:ext cx="3808413" cy="272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D:\хвойные\original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" y="3697288"/>
            <a:ext cx="42132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3" descr="D:\хвойные\5760fbe89a7a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511175"/>
            <a:ext cx="4249738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4" descr="D:\хвойные\1444735963_borschevik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3336925"/>
            <a:ext cx="3998913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TextBox 1"/>
          <p:cNvSpPr txBox="1">
            <a:spLocks noChangeArrowheads="1"/>
          </p:cNvSpPr>
          <p:nvPr/>
        </p:nvSpPr>
        <p:spPr bwMode="auto">
          <a:xfrm>
            <a:off x="855663" y="0"/>
            <a:ext cx="79422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13.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Сок какого растения вызывает ожог    		кожи  на солнце? </a:t>
            </a:r>
          </a:p>
        </p:txBody>
      </p:sp>
      <p:sp>
        <p:nvSpPr>
          <p:cNvPr id="32773" name="TextBox 2"/>
          <p:cNvSpPr txBox="1">
            <a:spLocks noChangeArrowheads="1"/>
          </p:cNvSpPr>
          <p:nvPr/>
        </p:nvSpPr>
        <p:spPr bwMode="auto">
          <a:xfrm>
            <a:off x="2671763" y="3238500"/>
            <a:ext cx="1484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- полынь</a:t>
            </a:r>
          </a:p>
        </p:txBody>
      </p:sp>
      <p:sp>
        <p:nvSpPr>
          <p:cNvPr id="32774" name="TextBox 3"/>
          <p:cNvSpPr txBox="1">
            <a:spLocks noChangeArrowheads="1"/>
          </p:cNvSpPr>
          <p:nvPr/>
        </p:nvSpPr>
        <p:spPr bwMode="auto">
          <a:xfrm>
            <a:off x="2433638" y="6502400"/>
            <a:ext cx="2138362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- чистотел</a:t>
            </a:r>
          </a:p>
        </p:txBody>
      </p:sp>
      <p:sp>
        <p:nvSpPr>
          <p:cNvPr id="32775" name="TextBox 4"/>
          <p:cNvSpPr txBox="1">
            <a:spLocks noChangeArrowheads="1"/>
          </p:cNvSpPr>
          <p:nvPr/>
        </p:nvSpPr>
        <p:spPr bwMode="auto">
          <a:xfrm>
            <a:off x="5988050" y="6502400"/>
            <a:ext cx="317817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Д-борщевик рассеченный</a:t>
            </a:r>
          </a:p>
        </p:txBody>
      </p:sp>
      <p:sp>
        <p:nvSpPr>
          <p:cNvPr id="32776" name="TextBox 5"/>
          <p:cNvSpPr txBox="1">
            <a:spLocks noChangeArrowheads="1"/>
          </p:cNvSpPr>
          <p:nvPr/>
        </p:nvSpPr>
        <p:spPr bwMode="auto">
          <a:xfrm>
            <a:off x="7319963" y="2736850"/>
            <a:ext cx="1658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  - зверобой</a:t>
            </a:r>
          </a:p>
        </p:txBody>
      </p:sp>
      <p:pic>
        <p:nvPicPr>
          <p:cNvPr id="32777" name="Picture 2" descr="D:\Флора\зверобой большой.jpg"/>
          <p:cNvPicPr>
            <a:picLocks noChangeAspect="1" noChangeArrowheads="1"/>
          </p:cNvPicPr>
          <p:nvPr/>
        </p:nvPicPr>
        <p:blipFill>
          <a:blip r:embed="rId5"/>
          <a:srcRect l="9003" t="11157" r="9003" b="23877"/>
          <a:stretch>
            <a:fillRect/>
          </a:stretch>
        </p:blipFill>
        <p:spPr bwMode="auto">
          <a:xfrm>
            <a:off x="5113338" y="830263"/>
            <a:ext cx="2290762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3" descr="D:\ШИШКИ\a9837c8adace59fb75de1dc62e0702d9[1].jpg"/>
          <p:cNvPicPr>
            <a:picLocks noChangeAspect="1" noChangeArrowheads="1"/>
          </p:cNvPicPr>
          <p:nvPr/>
        </p:nvPicPr>
        <p:blipFill>
          <a:blip r:embed="rId2"/>
          <a:srcRect t="7179" r="54694" b="14355"/>
          <a:stretch>
            <a:fillRect/>
          </a:stretch>
        </p:blipFill>
        <p:spPr bwMode="auto">
          <a:xfrm>
            <a:off x="0" y="461963"/>
            <a:ext cx="3551238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4" descr="D:\ШИШКИ\bccf680b514a5cbe642fa9cb5ebf05bc_i-1659[1].jpg"/>
          <p:cNvPicPr>
            <a:picLocks noChangeAspect="1" noChangeArrowheads="1"/>
          </p:cNvPicPr>
          <p:nvPr/>
        </p:nvPicPr>
        <p:blipFill>
          <a:blip r:embed="rId3"/>
          <a:srcRect l="8142" r="12669" b="14540"/>
          <a:stretch>
            <a:fillRect/>
          </a:stretch>
        </p:blipFill>
        <p:spPr bwMode="auto">
          <a:xfrm>
            <a:off x="0" y="3817938"/>
            <a:ext cx="3730625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5" descr="D:\ШИШКИ\tmb_219798_229694[1].jpg"/>
          <p:cNvPicPr>
            <a:picLocks noChangeAspect="1" noChangeArrowheads="1"/>
          </p:cNvPicPr>
          <p:nvPr/>
        </p:nvPicPr>
        <p:blipFill>
          <a:blip r:embed="rId4"/>
          <a:srcRect l="6940" r="4082" b="21510"/>
          <a:stretch>
            <a:fillRect/>
          </a:stretch>
        </p:blipFill>
        <p:spPr bwMode="auto">
          <a:xfrm>
            <a:off x="4694238" y="3817938"/>
            <a:ext cx="3960812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6" descr="D:\ШИШКИ\balzamicheskaya-pihta-shishki-544x408[1].jpg"/>
          <p:cNvPicPr>
            <a:picLocks noChangeAspect="1" noChangeArrowheads="1"/>
          </p:cNvPicPr>
          <p:nvPr/>
        </p:nvPicPr>
        <p:blipFill>
          <a:blip r:embed="rId5"/>
          <a:srcRect t="7233" r="31631" b="5254"/>
          <a:stretch>
            <a:fillRect/>
          </a:stretch>
        </p:blipFill>
        <p:spPr bwMode="auto">
          <a:xfrm>
            <a:off x="5578475" y="461963"/>
            <a:ext cx="3113088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Box 1"/>
          <p:cNvSpPr txBox="1">
            <a:spLocks noChangeArrowheads="1"/>
          </p:cNvSpPr>
          <p:nvPr/>
        </p:nvSpPr>
        <p:spPr bwMode="auto">
          <a:xfrm>
            <a:off x="3460750" y="3059113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33798" name="TextBox 2"/>
          <p:cNvSpPr txBox="1">
            <a:spLocks noChangeArrowheads="1"/>
          </p:cNvSpPr>
          <p:nvPr/>
        </p:nvSpPr>
        <p:spPr bwMode="auto">
          <a:xfrm>
            <a:off x="8691563" y="3259138"/>
            <a:ext cx="4397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33799" name="TextBox 3"/>
          <p:cNvSpPr txBox="1">
            <a:spLocks noChangeArrowheads="1"/>
          </p:cNvSpPr>
          <p:nvPr/>
        </p:nvSpPr>
        <p:spPr bwMode="auto">
          <a:xfrm>
            <a:off x="3730625" y="6330950"/>
            <a:ext cx="619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33800" name="TextBox 4"/>
          <p:cNvSpPr txBox="1">
            <a:spLocks noChangeArrowheads="1"/>
          </p:cNvSpPr>
          <p:nvPr/>
        </p:nvSpPr>
        <p:spPr bwMode="auto">
          <a:xfrm>
            <a:off x="8613775" y="6457950"/>
            <a:ext cx="44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  <p:sp>
        <p:nvSpPr>
          <p:cNvPr id="33801" name="TextBox 5"/>
          <p:cNvSpPr txBox="1">
            <a:spLocks noChangeArrowheads="1"/>
          </p:cNvSpPr>
          <p:nvPr/>
        </p:nvSpPr>
        <p:spPr bwMode="auto">
          <a:xfrm>
            <a:off x="1865313" y="0"/>
            <a:ext cx="7108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14.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какого дерева эти шишки?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"/>
          <p:cNvSpPr txBox="1">
            <a:spLocks noChangeArrowheads="1"/>
          </p:cNvSpPr>
          <p:nvPr/>
        </p:nvSpPr>
        <p:spPr bwMode="auto">
          <a:xfrm>
            <a:off x="449263" y="66675"/>
            <a:ext cx="81057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15.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Найдите лишнюю картинку из четырех.</a:t>
            </a:r>
          </a:p>
        </p:txBody>
      </p:sp>
      <p:pic>
        <p:nvPicPr>
          <p:cNvPr id="34818" name="Picture 2" descr="D:\хвойные\1_3d7a7566da2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4341813"/>
            <a:ext cx="36322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D:\хвойные\kedrovye-shishki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3075"/>
            <a:ext cx="4267200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 descr="D:\хвойные\Larix-kaempferi-18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78463" y="4341813"/>
            <a:ext cx="3122612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D:\хвойные\trees-norway-spruce-3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51475" y="566738"/>
            <a:ext cx="3149600" cy="324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TextBox 2"/>
          <p:cNvSpPr txBox="1">
            <a:spLocks noChangeArrowheads="1"/>
          </p:cNvSpPr>
          <p:nvPr/>
        </p:nvSpPr>
        <p:spPr bwMode="auto">
          <a:xfrm>
            <a:off x="8597900" y="6370638"/>
            <a:ext cx="511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 -</a:t>
            </a:r>
          </a:p>
        </p:txBody>
      </p:sp>
      <p:sp>
        <p:nvSpPr>
          <p:cNvPr id="34823" name="TextBox 3"/>
          <p:cNvSpPr txBox="1">
            <a:spLocks noChangeArrowheads="1"/>
          </p:cNvSpPr>
          <p:nvPr/>
        </p:nvSpPr>
        <p:spPr bwMode="auto">
          <a:xfrm>
            <a:off x="3932238" y="6510338"/>
            <a:ext cx="519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-</a:t>
            </a:r>
          </a:p>
        </p:txBody>
      </p:sp>
      <p:sp>
        <p:nvSpPr>
          <p:cNvPr id="34824" name="TextBox 4"/>
          <p:cNvSpPr txBox="1">
            <a:spLocks noChangeArrowheads="1"/>
          </p:cNvSpPr>
          <p:nvPr/>
        </p:nvSpPr>
        <p:spPr bwMode="auto">
          <a:xfrm>
            <a:off x="4267200" y="3433763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34825" name="TextBox 5"/>
          <p:cNvSpPr txBox="1">
            <a:spLocks noChangeArrowheads="1"/>
          </p:cNvSpPr>
          <p:nvPr/>
        </p:nvSpPr>
        <p:spPr bwMode="auto">
          <a:xfrm>
            <a:off x="8555038" y="3255963"/>
            <a:ext cx="503237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 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D:\Флора\барбарис.jpg"/>
          <p:cNvPicPr>
            <a:picLocks noChangeAspect="1" noChangeArrowheads="1"/>
          </p:cNvPicPr>
          <p:nvPr/>
        </p:nvPicPr>
        <p:blipFill>
          <a:blip r:embed="rId2"/>
          <a:srcRect l="24286" r="7449" b="15611"/>
          <a:stretch>
            <a:fillRect/>
          </a:stretch>
        </p:blipFill>
        <p:spPr bwMode="auto">
          <a:xfrm>
            <a:off x="296863" y="830263"/>
            <a:ext cx="3357562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D:\Флора\плоды ариземы017.jpg"/>
          <p:cNvPicPr>
            <a:picLocks noChangeAspect="1" noChangeArrowheads="1"/>
          </p:cNvPicPr>
          <p:nvPr/>
        </p:nvPicPr>
        <p:blipFill>
          <a:blip r:embed="rId3"/>
          <a:srcRect l="8640" t="7619" r="9727"/>
          <a:stretch>
            <a:fillRect/>
          </a:stretch>
        </p:blipFill>
        <p:spPr bwMode="auto">
          <a:xfrm>
            <a:off x="5492750" y="85725"/>
            <a:ext cx="2290763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D:\Флора\рябина амурская.jpg"/>
          <p:cNvPicPr>
            <a:picLocks noChangeAspect="1" noChangeArrowheads="1"/>
          </p:cNvPicPr>
          <p:nvPr/>
        </p:nvPicPr>
        <p:blipFill>
          <a:blip r:embed="rId4"/>
          <a:srcRect r="10815" b="13980"/>
          <a:stretch>
            <a:fillRect/>
          </a:stretch>
        </p:blipFill>
        <p:spPr bwMode="auto">
          <a:xfrm>
            <a:off x="0" y="3676650"/>
            <a:ext cx="3557588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Box 1"/>
          <p:cNvSpPr txBox="1">
            <a:spLocks noChangeArrowheads="1"/>
          </p:cNvSpPr>
          <p:nvPr/>
        </p:nvSpPr>
        <p:spPr bwMode="auto">
          <a:xfrm>
            <a:off x="142875" y="0"/>
            <a:ext cx="71151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16.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Какое из этих растение</a:t>
            </a:r>
          </a:p>
          <a:p>
            <a:pPr algn="ctr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ядовитое?</a:t>
            </a:r>
          </a:p>
        </p:txBody>
      </p:sp>
      <p:sp>
        <p:nvSpPr>
          <p:cNvPr id="36869" name="TextBox 2"/>
          <p:cNvSpPr txBox="1">
            <a:spLocks noChangeArrowheads="1"/>
          </p:cNvSpPr>
          <p:nvPr/>
        </p:nvSpPr>
        <p:spPr bwMode="auto">
          <a:xfrm>
            <a:off x="7427913" y="6502400"/>
            <a:ext cx="1746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Д-диморфант</a:t>
            </a:r>
          </a:p>
        </p:txBody>
      </p:sp>
      <p:sp>
        <p:nvSpPr>
          <p:cNvPr id="36870" name="TextBox 3"/>
          <p:cNvSpPr txBox="1">
            <a:spLocks noChangeArrowheads="1"/>
          </p:cNvSpPr>
          <p:nvPr/>
        </p:nvSpPr>
        <p:spPr bwMode="auto">
          <a:xfrm>
            <a:off x="3654425" y="3165475"/>
            <a:ext cx="1516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А-барбарис</a:t>
            </a:r>
          </a:p>
        </p:txBody>
      </p:sp>
      <p:sp>
        <p:nvSpPr>
          <p:cNvPr id="36871" name="TextBox 4"/>
          <p:cNvSpPr txBox="1">
            <a:spLocks noChangeArrowheads="1"/>
          </p:cNvSpPr>
          <p:nvPr/>
        </p:nvSpPr>
        <p:spPr bwMode="auto">
          <a:xfrm>
            <a:off x="3557588" y="6421438"/>
            <a:ext cx="12890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С-рябина</a:t>
            </a:r>
          </a:p>
        </p:txBody>
      </p:sp>
      <p:sp>
        <p:nvSpPr>
          <p:cNvPr id="36872" name="TextBox 5"/>
          <p:cNvSpPr txBox="1">
            <a:spLocks noChangeArrowheads="1"/>
          </p:cNvSpPr>
          <p:nvPr/>
        </p:nvSpPr>
        <p:spPr bwMode="auto">
          <a:xfrm>
            <a:off x="7764463" y="3270250"/>
            <a:ext cx="1374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Б-аризема</a:t>
            </a:r>
          </a:p>
        </p:txBody>
      </p:sp>
      <p:pic>
        <p:nvPicPr>
          <p:cNvPr id="36873" name="Picture 2" descr="C:\Users\Татьяна\Desktop\ЛАГЕРЬ 2019 растения\P110024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7425" y="3622675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Box 1"/>
          <p:cNvSpPr txBox="1">
            <a:spLocks noChangeArrowheads="1"/>
          </p:cNvSpPr>
          <p:nvPr/>
        </p:nvSpPr>
        <p:spPr bwMode="auto">
          <a:xfrm>
            <a:off x="2128838" y="0"/>
            <a:ext cx="6492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17.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 каких деревьев эти ветки?</a:t>
            </a:r>
          </a:p>
        </p:txBody>
      </p:sp>
      <p:pic>
        <p:nvPicPr>
          <p:cNvPr id="37890" name="Picture 5" descr="D:\боярышник.jpg"/>
          <p:cNvPicPr>
            <a:picLocks noChangeAspect="1" noChangeArrowheads="1"/>
          </p:cNvPicPr>
          <p:nvPr/>
        </p:nvPicPr>
        <p:blipFill>
          <a:blip r:embed="rId2"/>
          <a:srcRect t="4855" r="56219" b="7413"/>
          <a:stretch>
            <a:fillRect/>
          </a:stretch>
        </p:blipFill>
        <p:spPr bwMode="auto">
          <a:xfrm>
            <a:off x="17463" y="419100"/>
            <a:ext cx="2233612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1687513" y="2863850"/>
            <a:ext cx="563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37892" name="TextBox 3"/>
          <p:cNvSpPr txBox="1">
            <a:spLocks noChangeArrowheads="1"/>
          </p:cNvSpPr>
          <p:nvPr/>
        </p:nvSpPr>
        <p:spPr bwMode="auto">
          <a:xfrm>
            <a:off x="4591050" y="2816225"/>
            <a:ext cx="4397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4375150" y="6454775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37894" name="TextBox 5"/>
          <p:cNvSpPr txBox="1">
            <a:spLocks noChangeArrowheads="1"/>
          </p:cNvSpPr>
          <p:nvPr/>
        </p:nvSpPr>
        <p:spPr bwMode="auto">
          <a:xfrm>
            <a:off x="8661400" y="6299200"/>
            <a:ext cx="446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  <p:pic>
        <p:nvPicPr>
          <p:cNvPr id="37895" name="Picture 4" descr="D:\листья\iva2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1213"/>
            <a:ext cx="4113213" cy="350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Picture 6" descr="D:\листья\berez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3638" y="419100"/>
            <a:ext cx="2597150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Picture 2" descr="C:\Users\Татьяна\Desktop\ЛАГЕРЬ 2019 растения\P110023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35575" y="985838"/>
            <a:ext cx="338613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18.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Выбрать и назвать  редкое растение Приморья</a:t>
            </a:r>
          </a:p>
        </p:txBody>
      </p:sp>
      <p:pic>
        <p:nvPicPr>
          <p:cNvPr id="38914" name="Picture 3" descr="D:\листья\zhenshen-v-primore-59c2b4c78b7d2[1].jpg"/>
          <p:cNvPicPr>
            <a:picLocks noChangeAspect="1" noChangeArrowheads="1"/>
          </p:cNvPicPr>
          <p:nvPr/>
        </p:nvPicPr>
        <p:blipFill>
          <a:blip r:embed="rId2"/>
          <a:srcRect l="8647" t="2034" r="1300" b="4028"/>
          <a:stretch>
            <a:fillRect/>
          </a:stretch>
        </p:blipFill>
        <p:spPr bwMode="auto">
          <a:xfrm>
            <a:off x="-23813" y="4090988"/>
            <a:ext cx="3536951" cy="276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5" descr="D:\Флора\клен зеленокорый.).jpg"/>
          <p:cNvPicPr>
            <a:picLocks noChangeAspect="1" noChangeArrowheads="1"/>
          </p:cNvPicPr>
          <p:nvPr/>
        </p:nvPicPr>
        <p:blipFill>
          <a:blip r:embed="rId3"/>
          <a:srcRect l="12041" t="5612" r="8063" b="11926"/>
          <a:stretch>
            <a:fillRect/>
          </a:stretch>
        </p:blipFill>
        <p:spPr bwMode="auto">
          <a:xfrm>
            <a:off x="-23813" y="461963"/>
            <a:ext cx="4137026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 descr="D:\Пограничная осень 2018\P1080473.JPG"/>
          <p:cNvPicPr>
            <a:picLocks noChangeAspect="1" noChangeArrowheads="1"/>
          </p:cNvPicPr>
          <p:nvPr/>
        </p:nvPicPr>
        <p:blipFill>
          <a:blip r:embed="rId4"/>
          <a:srcRect l="-70" t="6732" r="19594" b="7211"/>
          <a:stretch>
            <a:fillRect/>
          </a:stretch>
        </p:blipFill>
        <p:spPr bwMode="auto">
          <a:xfrm>
            <a:off x="5032375" y="461963"/>
            <a:ext cx="3213100" cy="259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2" descr="C:\Users\Татьяна\Desktop\ЛАГЕРЬ 2019 растения\P1100220.JPG"/>
          <p:cNvPicPr>
            <a:picLocks noChangeAspect="1" noChangeArrowheads="1"/>
          </p:cNvPicPr>
          <p:nvPr/>
        </p:nvPicPr>
        <p:blipFill>
          <a:blip r:embed="rId5"/>
          <a:srcRect l="17975" r="6999" b="11723"/>
          <a:stretch>
            <a:fillRect/>
          </a:stretch>
        </p:blipFill>
        <p:spPr bwMode="auto">
          <a:xfrm>
            <a:off x="4572000" y="3429000"/>
            <a:ext cx="39703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TextBox 2"/>
          <p:cNvSpPr txBox="1">
            <a:spLocks noChangeArrowheads="1"/>
          </p:cNvSpPr>
          <p:nvPr/>
        </p:nvSpPr>
        <p:spPr bwMode="auto">
          <a:xfrm>
            <a:off x="3657600" y="3663950"/>
            <a:ext cx="455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</a:t>
            </a:r>
          </a:p>
        </p:txBody>
      </p:sp>
      <p:sp>
        <p:nvSpPr>
          <p:cNvPr id="38919" name="TextBox 3"/>
          <p:cNvSpPr txBox="1">
            <a:spLocks noChangeArrowheads="1"/>
          </p:cNvSpPr>
          <p:nvPr/>
        </p:nvSpPr>
        <p:spPr bwMode="auto">
          <a:xfrm>
            <a:off x="8245475" y="3057525"/>
            <a:ext cx="4397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</a:t>
            </a:r>
          </a:p>
        </p:txBody>
      </p:sp>
      <p:sp>
        <p:nvSpPr>
          <p:cNvPr id="38920" name="TextBox 4"/>
          <p:cNvSpPr txBox="1">
            <a:spLocks noChangeArrowheads="1"/>
          </p:cNvSpPr>
          <p:nvPr/>
        </p:nvSpPr>
        <p:spPr bwMode="auto">
          <a:xfrm>
            <a:off x="3513138" y="6457950"/>
            <a:ext cx="455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</a:p>
        </p:txBody>
      </p:sp>
      <p:sp>
        <p:nvSpPr>
          <p:cNvPr id="38921" name="TextBox 5"/>
          <p:cNvSpPr txBox="1">
            <a:spLocks noChangeArrowheads="1"/>
          </p:cNvSpPr>
          <p:nvPr/>
        </p:nvSpPr>
        <p:spPr bwMode="auto">
          <a:xfrm>
            <a:off x="8623300" y="6457950"/>
            <a:ext cx="446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D:\Флора\элеутерокок.jpg"/>
          <p:cNvPicPr>
            <a:picLocks noChangeAspect="1" noChangeArrowheads="1"/>
          </p:cNvPicPr>
          <p:nvPr/>
        </p:nvPicPr>
        <p:blipFill>
          <a:blip r:embed="rId2"/>
          <a:srcRect l="7449" r="3470" b="10306"/>
          <a:stretch>
            <a:fillRect/>
          </a:stretch>
        </p:blipFill>
        <p:spPr bwMode="auto">
          <a:xfrm>
            <a:off x="4876800" y="3429000"/>
            <a:ext cx="4279900" cy="308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3" descr="D:\Флора\зверобой большой.jpg"/>
          <p:cNvPicPr>
            <a:picLocks noChangeAspect="1" noChangeArrowheads="1"/>
          </p:cNvPicPr>
          <p:nvPr/>
        </p:nvPicPr>
        <p:blipFill>
          <a:blip r:embed="rId3"/>
          <a:srcRect l="10815" t="10884" r="7552" b="14830"/>
          <a:stretch>
            <a:fillRect/>
          </a:stretch>
        </p:blipFill>
        <p:spPr bwMode="auto">
          <a:xfrm>
            <a:off x="0" y="3429000"/>
            <a:ext cx="2894013" cy="351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4" descr="D:\Флора\валериана018.jpg"/>
          <p:cNvPicPr>
            <a:picLocks noChangeAspect="1" noChangeArrowheads="1"/>
          </p:cNvPicPr>
          <p:nvPr/>
        </p:nvPicPr>
        <p:blipFill>
          <a:blip r:embed="rId4"/>
          <a:srcRect l="37550" t="24217" r="10408" b="9116"/>
          <a:stretch>
            <a:fillRect/>
          </a:stretch>
        </p:blipFill>
        <p:spPr bwMode="auto">
          <a:xfrm>
            <a:off x="-25400" y="374650"/>
            <a:ext cx="3395663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5" descr="D:\Флора\бадан тихоокеанский(копия).jpg"/>
          <p:cNvPicPr>
            <a:picLocks noChangeAspect="1" noChangeArrowheads="1"/>
          </p:cNvPicPr>
          <p:nvPr/>
        </p:nvPicPr>
        <p:blipFill>
          <a:blip r:embed="rId5"/>
          <a:srcRect l="6226" r="10509" b="12859"/>
          <a:stretch>
            <a:fillRect/>
          </a:stretch>
        </p:blipFill>
        <p:spPr bwMode="auto">
          <a:xfrm>
            <a:off x="5080000" y="374650"/>
            <a:ext cx="4064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Box 1"/>
          <p:cNvSpPr txBox="1">
            <a:spLocks noChangeArrowheads="1"/>
          </p:cNvSpPr>
          <p:nvPr/>
        </p:nvSpPr>
        <p:spPr bwMode="auto">
          <a:xfrm>
            <a:off x="3340100" y="3022600"/>
            <a:ext cx="1739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 валериана</a:t>
            </a:r>
          </a:p>
        </p:txBody>
      </p:sp>
      <p:sp>
        <p:nvSpPr>
          <p:cNvPr id="39942" name="TextBox 2"/>
          <p:cNvSpPr txBox="1">
            <a:spLocks noChangeArrowheads="1"/>
          </p:cNvSpPr>
          <p:nvPr/>
        </p:nvSpPr>
        <p:spPr bwMode="auto">
          <a:xfrm>
            <a:off x="6089650" y="3001963"/>
            <a:ext cx="30543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Б- бодан тихоокеанский</a:t>
            </a:r>
          </a:p>
        </p:txBody>
      </p:sp>
      <p:sp>
        <p:nvSpPr>
          <p:cNvPr id="39943" name="TextBox 3"/>
          <p:cNvSpPr txBox="1">
            <a:spLocks noChangeArrowheads="1"/>
          </p:cNvSpPr>
          <p:nvPr/>
        </p:nvSpPr>
        <p:spPr bwMode="auto">
          <a:xfrm>
            <a:off x="2894013" y="6511925"/>
            <a:ext cx="1482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С-зверобой</a:t>
            </a:r>
          </a:p>
        </p:txBody>
      </p:sp>
      <p:sp>
        <p:nvSpPr>
          <p:cNvPr id="39944" name="TextBox 4"/>
          <p:cNvSpPr txBox="1">
            <a:spLocks noChangeArrowheads="1"/>
          </p:cNvSpPr>
          <p:nvPr/>
        </p:nvSpPr>
        <p:spPr bwMode="auto">
          <a:xfrm>
            <a:off x="5967413" y="6457950"/>
            <a:ext cx="3176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 элеутерококк колючий</a:t>
            </a:r>
          </a:p>
        </p:txBody>
      </p:sp>
      <p:sp>
        <p:nvSpPr>
          <p:cNvPr id="39945" name="TextBox 5"/>
          <p:cNvSpPr txBox="1">
            <a:spLocks noChangeArrowheads="1"/>
          </p:cNvSpPr>
          <p:nvPr/>
        </p:nvSpPr>
        <p:spPr bwMode="auto">
          <a:xfrm>
            <a:off x="184150" y="0"/>
            <a:ext cx="780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19. </a:t>
            </a:r>
            <a:r>
              <a:rPr lang="ru-RU" sz="2400" b="1">
                <a:solidFill>
                  <a:srgbClr val="C00000"/>
                </a:solidFill>
                <a:latin typeface="Calibri" pitchFamily="34" charset="0"/>
              </a:rPr>
              <a:t>Все ли эти растения лекарственны</a:t>
            </a:r>
            <a:r>
              <a:rPr lang="ru-RU" sz="2400" b="1">
                <a:solidFill>
                  <a:srgbClr val="C00000"/>
                </a:solidFill>
              </a:rPr>
              <a:t>е</a:t>
            </a:r>
            <a:r>
              <a:rPr lang="ru-RU" sz="2400" b="1">
                <a:solidFill>
                  <a:srgbClr val="C0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Татьяна\Desktop\ЖИВОТНЫЕ Пограничная\19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8838" y="4040188"/>
            <a:ext cx="2747962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3" descr="C:\Users\Татьяна\Desktop\ЖИВОТНЫЕ Пограничная\097c24d1d80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785813"/>
            <a:ext cx="3308350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4" descr="C:\Users\Татьяна\Desktop\ЖИВОТНЫЕ Пограничная\amurskii-lesnoi-kot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95875" y="3709988"/>
            <a:ext cx="3994150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5" descr="C:\Users\Татьяна\Desktop\ЖИВОТНЫЕ Пограничная\hello_html_m6ec7e64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92688" y="876300"/>
            <a:ext cx="345757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Box 1"/>
          <p:cNvSpPr txBox="1">
            <a:spLocks noChangeArrowheads="1"/>
          </p:cNvSpPr>
          <p:nvPr/>
        </p:nvSpPr>
        <p:spPr bwMode="auto">
          <a:xfrm>
            <a:off x="6832600" y="3190875"/>
            <a:ext cx="17605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 - поползень</a:t>
            </a:r>
          </a:p>
        </p:txBody>
      </p:sp>
      <p:sp>
        <p:nvSpPr>
          <p:cNvPr id="40966" name="TextBox 2"/>
          <p:cNvSpPr txBox="1">
            <a:spLocks noChangeArrowheads="1"/>
          </p:cNvSpPr>
          <p:nvPr/>
        </p:nvSpPr>
        <p:spPr bwMode="auto">
          <a:xfrm>
            <a:off x="4935538" y="6440488"/>
            <a:ext cx="4087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Д-  дальневосточный лесной кот</a:t>
            </a:r>
          </a:p>
        </p:txBody>
      </p:sp>
      <p:sp>
        <p:nvSpPr>
          <p:cNvPr id="40967" name="TextBox 3"/>
          <p:cNvSpPr txBox="1">
            <a:spLocks noChangeArrowheads="1"/>
          </p:cNvSpPr>
          <p:nvPr/>
        </p:nvSpPr>
        <p:spPr bwMode="auto">
          <a:xfrm>
            <a:off x="2451100" y="3406775"/>
            <a:ext cx="11096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А-белка</a:t>
            </a:r>
          </a:p>
        </p:txBody>
      </p:sp>
      <p:sp>
        <p:nvSpPr>
          <p:cNvPr id="40968" name="TextBox 4"/>
          <p:cNvSpPr txBox="1">
            <a:spLocks noChangeArrowheads="1"/>
          </p:cNvSpPr>
          <p:nvPr/>
        </p:nvSpPr>
        <p:spPr bwMode="auto">
          <a:xfrm>
            <a:off x="3348038" y="6062663"/>
            <a:ext cx="1587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С- бурундук</a:t>
            </a:r>
          </a:p>
        </p:txBody>
      </p:sp>
      <p:sp>
        <p:nvSpPr>
          <p:cNvPr id="40969" name="TextBox 5"/>
          <p:cNvSpPr txBox="1">
            <a:spLocks noChangeArrowheads="1"/>
          </p:cNvSpPr>
          <p:nvPr/>
        </p:nvSpPr>
        <p:spPr bwMode="auto">
          <a:xfrm>
            <a:off x="107950" y="180975"/>
            <a:ext cx="90614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№ 20.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Кого мы не встретим на экологической тропе?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>
          <a:xfrm>
            <a:off x="449263" y="222250"/>
            <a:ext cx="8229600" cy="5588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500" b="1" dirty="0" smtClean="0">
                <a:solidFill>
                  <a:srgbClr val="E46C0A"/>
                </a:solidFill>
              </a:rPr>
              <a:t>Ответы на вопросы викторины</a:t>
            </a:r>
            <a:r>
              <a:rPr lang="ru-RU" sz="2500" dirty="0" smtClean="0">
                <a:solidFill>
                  <a:srgbClr val="E46C0A"/>
                </a:solidFill>
              </a:rPr>
              <a:t/>
            </a:r>
            <a:br>
              <a:rPr lang="ru-RU" sz="2500" dirty="0" smtClean="0">
                <a:solidFill>
                  <a:srgbClr val="E46C0A"/>
                </a:solidFill>
              </a:rPr>
            </a:br>
            <a:endParaRPr lang="ru-RU" sz="2500" dirty="0" smtClean="0">
              <a:solidFill>
                <a:srgbClr val="E46C0A"/>
              </a:solidFill>
            </a:endParaRPr>
          </a:p>
        </p:txBody>
      </p:sp>
      <p:graphicFrame>
        <p:nvGraphicFramePr>
          <p:cNvPr id="42042" name="Group 58"/>
          <p:cNvGraphicFramePr>
            <a:graphicFrameLocks noGrp="1"/>
          </p:cNvGraphicFramePr>
          <p:nvPr>
            <p:ph idx="1"/>
          </p:nvPr>
        </p:nvGraphicFramePr>
        <p:xfrm>
          <a:off x="250825" y="681038"/>
          <a:ext cx="8750300" cy="5592132"/>
        </p:xfrm>
        <a:graphic>
          <a:graphicData uri="http://schemas.openxmlformats.org/drawingml/2006/table">
            <a:tbl>
              <a:tblPr/>
              <a:tblGrid>
                <a:gridCol w="809625"/>
                <a:gridCol w="1927225"/>
                <a:gridCol w="6013450"/>
              </a:tblGrid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вопроса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Примечание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Ответы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 - береза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все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 - циния,  Б- бархатцы, С- сентябринки (астра китайская), Д- хризантемы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все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георгины, Б - львиный зев, С- лихнис сверкающий, Д- астры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Назвать все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лилия поникающая, Б- лотос Комарова, С- венерин башмачек, Д- лилия даурская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все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боярышник, Б- актинидия коломикта, С- бархат, Д- калина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 все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рябина, Б- лещина, С- лимонник, Д- шиповник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несколько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Б- тис остроконечный, С- диморфант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несколько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липа, Б- ольха, С- бархат амурский, Д- ясень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 все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подосиновик, Б- рогатик (рамария),  С- дождевик, Д- волнушки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Д- бледная поганка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Д- жерлянка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8800"/>
          </a:xfrm>
        </p:spPr>
        <p:txBody>
          <a:bodyPr/>
          <a:lstStyle/>
          <a:p>
            <a:pPr algn="ctr" eaLnBrk="1" hangingPunct="1"/>
            <a:r>
              <a:rPr lang="ru-RU" sz="2400" b="1" dirty="0" smtClean="0">
                <a:solidFill>
                  <a:srgbClr val="E46C0A"/>
                </a:solidFill>
              </a:rPr>
              <a:t>Ответы на вопросы викторины  (продолжение)</a:t>
            </a:r>
          </a:p>
        </p:txBody>
      </p:sp>
      <p:graphicFrame>
        <p:nvGraphicFramePr>
          <p:cNvPr id="43092" name="Group 84"/>
          <p:cNvGraphicFramePr>
            <a:graphicFrameLocks noGrp="1"/>
          </p:cNvGraphicFramePr>
          <p:nvPr>
            <p:ph idx="1"/>
          </p:nvPr>
        </p:nvGraphicFramePr>
        <p:xfrm>
          <a:off x="395288" y="908050"/>
          <a:ext cx="8424862" cy="5473704"/>
        </p:xfrm>
        <a:graphic>
          <a:graphicData uri="http://schemas.openxmlformats.org/drawingml/2006/table">
            <a:tbl>
              <a:tblPr/>
              <a:tblGrid>
                <a:gridCol w="779462"/>
                <a:gridCol w="2725738"/>
                <a:gridCol w="4919662"/>
              </a:tblGrid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№ вопроса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Примечание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Ответы 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Б- каменистый щитомордник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13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Д- борщевик рассеченный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14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все четыре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ель, Б- пихта, С- сосна, Д- сосна кедровая, кедр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Д- лиственница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16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один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Б- аризема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17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Назвать  все четыре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А-  боярышник, Б – берёза, С – ива, Д - ясень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18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ответ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С- женьшень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19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ответ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Да, все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Выбрать ответ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6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Д- дальневосточный лесной кот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C:\Users\Татьяна\Desktop\разное\ЛЕСНАЯ школа\ПРИРОДА\Флора\лотосы 008.jpg"/>
          <p:cNvPicPr>
            <a:picLocks noChangeAspect="1" noChangeArrowheads="1"/>
          </p:cNvPicPr>
          <p:nvPr/>
        </p:nvPicPr>
        <p:blipFill>
          <a:blip r:embed="rId2"/>
          <a:srcRect l="2899" t="9598" r="2727" b="8374"/>
          <a:stretch>
            <a:fillRect/>
          </a:stretch>
        </p:blipFill>
        <p:spPr bwMode="auto">
          <a:xfrm>
            <a:off x="1922463" y="1749425"/>
            <a:ext cx="5856287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Box 1"/>
          <p:cNvSpPr txBox="1">
            <a:spLocks noChangeArrowheads="1"/>
          </p:cNvSpPr>
          <p:nvPr/>
        </p:nvSpPr>
        <p:spPr bwMode="auto">
          <a:xfrm>
            <a:off x="1800225" y="833438"/>
            <a:ext cx="57197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D80EB2"/>
                </a:solidFill>
                <a:latin typeface="Calibri" pitchFamily="34" charset="0"/>
                <a:cs typeface="Times New Roman" pitchFamily="18" charset="0"/>
              </a:rPr>
              <a:t>Благодарим за активное участие в</a:t>
            </a:r>
          </a:p>
          <a:p>
            <a:pPr algn="ctr"/>
            <a:r>
              <a:rPr lang="ru-RU" sz="2800" b="1" dirty="0">
                <a:solidFill>
                  <a:srgbClr val="D80EB2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D80EB2"/>
                </a:solidFill>
                <a:latin typeface="Calibri" pitchFamily="34" charset="0"/>
                <a:cs typeface="Times New Roman" pitchFamily="18" charset="0"/>
              </a:rPr>
              <a:t>нашей викторине</a:t>
            </a:r>
            <a:r>
              <a:rPr lang="ru-RU" sz="2800" b="1" dirty="0">
                <a:solidFill>
                  <a:srgbClr val="D80EB2"/>
                </a:solidFill>
                <a:latin typeface="Calibri" pitchFamily="34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4876</TotalTime>
  <Words>839</Words>
  <Application>Microsoft Office PowerPoint</Application>
  <PresentationFormat>Экран (4:3)</PresentationFormat>
  <Paragraphs>207</Paragraphs>
  <Slides>27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Office Theme</vt:lpstr>
      <vt:lpstr>Викторина «Экологическая тропа» (для 5-6 классов) </vt:lpstr>
      <vt:lpstr>Презентация PowerPoint</vt:lpstr>
      <vt:lpstr>Цель викторины: развитие интереса и бережного отношения детей к природе своего родного города, края и страны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Ответы на вопросы викторины </vt:lpstr>
      <vt:lpstr>Ответы на вопросы викторины  (продолжение)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Пользователь</cp:lastModifiedBy>
  <cp:revision>179</cp:revision>
  <dcterms:created xsi:type="dcterms:W3CDTF">2013-08-21T19:17:07Z</dcterms:created>
  <dcterms:modified xsi:type="dcterms:W3CDTF">2010-04-11T13:17:05Z</dcterms:modified>
</cp:coreProperties>
</file>