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96" r:id="rId1"/>
  </p:sldMasterIdLst>
  <p:notesMasterIdLst>
    <p:notesMasterId r:id="rId33"/>
  </p:notesMasterIdLst>
  <p:sldIdLst>
    <p:sldId id="305" r:id="rId2"/>
    <p:sldId id="303" r:id="rId3"/>
    <p:sldId id="306" r:id="rId4"/>
    <p:sldId id="302" r:id="rId5"/>
    <p:sldId id="322" r:id="rId6"/>
    <p:sldId id="301" r:id="rId7"/>
    <p:sldId id="300" r:id="rId8"/>
    <p:sldId id="307" r:id="rId9"/>
    <p:sldId id="308" r:id="rId10"/>
    <p:sldId id="299" r:id="rId11"/>
    <p:sldId id="298" r:id="rId12"/>
    <p:sldId id="297" r:id="rId13"/>
    <p:sldId id="296" r:id="rId14"/>
    <p:sldId id="288" r:id="rId15"/>
    <p:sldId id="309" r:id="rId16"/>
    <p:sldId id="312" r:id="rId17"/>
    <p:sldId id="287" r:id="rId18"/>
    <p:sldId id="310" r:id="rId19"/>
    <p:sldId id="286" r:id="rId20"/>
    <p:sldId id="313" r:id="rId21"/>
    <p:sldId id="315" r:id="rId22"/>
    <p:sldId id="317" r:id="rId23"/>
    <p:sldId id="318" r:id="rId24"/>
    <p:sldId id="311" r:id="rId25"/>
    <p:sldId id="289" r:id="rId26"/>
    <p:sldId id="321" r:id="rId27"/>
    <p:sldId id="319" r:id="rId28"/>
    <p:sldId id="290" r:id="rId29"/>
    <p:sldId id="291" r:id="rId30"/>
    <p:sldId id="316" r:id="rId31"/>
    <p:sldId id="292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6136"/>
    <a:srgbClr val="1FE13F"/>
    <a:srgbClr val="23D8E1"/>
    <a:srgbClr val="E86AA3"/>
    <a:srgbClr val="1C86CE"/>
    <a:srgbClr val="E6E123"/>
    <a:srgbClr val="8C8C8C"/>
    <a:srgbClr val="F6AE98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65" autoAdjust="0"/>
    <p:restoredTop sz="94030" autoAdjust="0"/>
  </p:normalViewPr>
  <p:slideViewPr>
    <p:cSldViewPr>
      <p:cViewPr varScale="1">
        <p:scale>
          <a:sx n="101" d="100"/>
          <a:sy n="101" d="100"/>
        </p:scale>
        <p:origin x="34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Побед  Рай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1"/>
                <c:pt idx="0">
                  <c:v>Участники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A88-4BFF-A3CB-BE51AF7CA16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Побед Республ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1"/>
                <c:pt idx="0">
                  <c:v>Участники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A88-4BFF-A3CB-BE51AF7CA16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Приз Республ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1"/>
                <c:pt idx="0">
                  <c:v>Участники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A88-4BFF-A3CB-BE51AF7CA163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Участни Всерос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1"/>
                <c:pt idx="0">
                  <c:v>Участники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A88-4BFF-A3CB-BE51AF7CA1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379098352"/>
        <c:axId val="379088840"/>
        <c:axId val="381204336"/>
      </c:bar3DChart>
      <c:catAx>
        <c:axId val="3790983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79088840"/>
        <c:crosses val="autoZero"/>
        <c:auto val="1"/>
        <c:lblAlgn val="ctr"/>
        <c:lblOffset val="100"/>
        <c:noMultiLvlLbl val="0"/>
      </c:catAx>
      <c:valAx>
        <c:axId val="379088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79098352"/>
        <c:crosses val="autoZero"/>
        <c:crossBetween val="between"/>
      </c:valAx>
      <c:serAx>
        <c:axId val="381204336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79088840"/>
        <c:crosses val="autoZero"/>
      </c:ser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386C05-5771-4991-ABA1-977B19EA59D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AE1DD76-B2C4-4455-8A7B-43E96E630444}">
      <dgm:prSet/>
      <dgm:spPr/>
      <dgm:t>
        <a:bodyPr/>
        <a:lstStyle/>
        <a:p>
          <a:pPr rtl="0"/>
          <a:r>
            <a:rPr lang="ru-RU" baseline="0" smtClean="0"/>
            <a:t>Победители и призеры разных уровней</a:t>
          </a:r>
          <a:endParaRPr lang="ru-RU"/>
        </a:p>
      </dgm:t>
    </dgm:pt>
    <dgm:pt modelId="{8BAE5CF7-2F78-4614-AE31-24B9E02135C6}" type="parTrans" cxnId="{CD9A5DAA-7984-41BA-A80D-DD702662DC8B}">
      <dgm:prSet/>
      <dgm:spPr/>
      <dgm:t>
        <a:bodyPr/>
        <a:lstStyle/>
        <a:p>
          <a:endParaRPr lang="ru-RU"/>
        </a:p>
      </dgm:t>
    </dgm:pt>
    <dgm:pt modelId="{D249BF7F-B255-4EC7-8896-95E434B867EA}" type="sibTrans" cxnId="{CD9A5DAA-7984-41BA-A80D-DD702662DC8B}">
      <dgm:prSet/>
      <dgm:spPr/>
      <dgm:t>
        <a:bodyPr/>
        <a:lstStyle/>
        <a:p>
          <a:endParaRPr lang="ru-RU"/>
        </a:p>
      </dgm:t>
    </dgm:pt>
    <dgm:pt modelId="{7A4233AE-F356-4FAF-BAEB-56F81719A453}" type="pres">
      <dgm:prSet presAssocID="{90386C05-5771-4991-ABA1-977B19EA59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F4258A-3E4C-4989-B982-786FBD13D3A9}" type="pres">
      <dgm:prSet presAssocID="{8AE1DD76-B2C4-4455-8A7B-43E96E63044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9A5DAA-7984-41BA-A80D-DD702662DC8B}" srcId="{90386C05-5771-4991-ABA1-977B19EA59D1}" destId="{8AE1DD76-B2C4-4455-8A7B-43E96E630444}" srcOrd="0" destOrd="0" parTransId="{8BAE5CF7-2F78-4614-AE31-24B9E02135C6}" sibTransId="{D249BF7F-B255-4EC7-8896-95E434B867EA}"/>
    <dgm:cxn modelId="{B102BEF0-D0C3-4726-804A-03431159BDCF}" type="presOf" srcId="{8AE1DD76-B2C4-4455-8A7B-43E96E630444}" destId="{3DF4258A-3E4C-4989-B982-786FBD13D3A9}" srcOrd="0" destOrd="0" presId="urn:microsoft.com/office/officeart/2005/8/layout/vList2"/>
    <dgm:cxn modelId="{42E62087-2933-4A48-A531-993ABB81D526}" type="presOf" srcId="{90386C05-5771-4991-ABA1-977B19EA59D1}" destId="{7A4233AE-F356-4FAF-BAEB-56F81719A453}" srcOrd="0" destOrd="0" presId="urn:microsoft.com/office/officeart/2005/8/layout/vList2"/>
    <dgm:cxn modelId="{4FCCAFCC-0550-401C-B27A-3A3C0299B23B}" type="presParOf" srcId="{7A4233AE-F356-4FAF-BAEB-56F81719A453}" destId="{3DF4258A-3E4C-4989-B982-786FBD13D3A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F4258A-3E4C-4989-B982-786FBD13D3A9}">
      <dsp:nvSpPr>
        <dsp:cNvPr id="0" name=""/>
        <dsp:cNvSpPr/>
      </dsp:nvSpPr>
      <dsp:spPr>
        <a:xfrm>
          <a:off x="0" y="9954"/>
          <a:ext cx="8686800" cy="8213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baseline="0" smtClean="0"/>
            <a:t>Победители и призеры разных уровней</a:t>
          </a:r>
          <a:endParaRPr lang="ru-RU" sz="3600" kern="1200"/>
        </a:p>
      </dsp:txBody>
      <dsp:txXfrm>
        <a:off x="40094" y="50048"/>
        <a:ext cx="8606612" cy="7411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61AD460-665C-48CE-87D7-DC099C565EF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AD460-665C-48CE-87D7-DC099C565EF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AD460-665C-48CE-87D7-DC099C565EF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47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AD460-665C-48CE-87D7-DC099C565EF8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AD460-665C-48CE-87D7-DC099C565EF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AD460-665C-48CE-87D7-DC099C565EF8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AD460-665C-48CE-87D7-DC099C565EF8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AD460-665C-48CE-87D7-DC099C565EF8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793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EC1F2D7-11BF-42D8-9C56-19D0C14B1E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1D7CF4-A55D-452F-A9B4-F76932E6B6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BA4BF-88BC-4BE7-AC13-9C9EA46314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EF91D-69A1-4924-A9AE-8FB8D99341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3B71BE-C298-4423-BC2A-8DD75635AA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E4702-50A4-4D24-871D-88BF7D021E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E4E31-A442-429A-8DE3-63C372103D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C2F95-7CCE-46BE-B6E4-E13137BDF7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7C2E-7395-4275-B883-C5CB18DB87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3676-64B0-4296-B706-FD3FF92FF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DA741-5A78-4E31-BF28-35619B371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138CCB9-A801-45E6-A1E7-280CD87C983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hart" Target="../charts/char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jpe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9.gi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4431010" cy="263691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2057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 rtl="0"/>
            <a:r>
              <a:rPr lang="ru-RU" sz="2800" kern="10" spc="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МКУ  «Управление</a:t>
            </a:r>
          </a:p>
          <a:p>
            <a:pPr algn="ctr" rtl="0"/>
            <a:r>
              <a:rPr lang="ru-RU" sz="2800" kern="10" spc="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образования </a:t>
            </a:r>
          </a:p>
          <a:p>
            <a:pPr algn="ctr" rtl="0"/>
            <a:r>
              <a:rPr lang="ru-RU" sz="2800" kern="10" spc="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Ельниковского </a:t>
            </a:r>
          </a:p>
          <a:p>
            <a:pPr algn="ctr" rtl="0"/>
            <a:r>
              <a:rPr lang="ru-RU" sz="2800" kern="10" spc="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муниципального района» </a:t>
            </a:r>
          </a:p>
        </p:txBody>
      </p:sp>
      <p:sp>
        <p:nvSpPr>
          <p:cNvPr id="1030" name="WordArt 6"/>
          <p:cNvSpPr>
            <a:spLocks noChangeArrowheads="1" noChangeShapeType="1" noTextEdit="1"/>
          </p:cNvSpPr>
          <p:nvPr/>
        </p:nvSpPr>
        <p:spPr bwMode="auto">
          <a:xfrm>
            <a:off x="0" y="2779788"/>
            <a:ext cx="9144000" cy="164934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161"/>
              </a:avLst>
            </a:prstTxWarp>
          </a:bodyPr>
          <a:lstStyle/>
          <a:p>
            <a:pPr algn="ctr" rtl="0"/>
            <a:endParaRPr lang="ru-RU" sz="2800" b="1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72100" y="5572140"/>
            <a:ext cx="3571900" cy="12858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0" y="4429132"/>
            <a:ext cx="9144000" cy="114300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 dirty="0"/>
          </a:p>
        </p:txBody>
      </p:sp>
      <p:sp>
        <p:nvSpPr>
          <p:cNvPr id="1034" name="WordArt 10"/>
          <p:cNvSpPr>
            <a:spLocks noChangeArrowheads="1" noChangeShapeType="1" noTextEdit="1"/>
          </p:cNvSpPr>
          <p:nvPr/>
        </p:nvSpPr>
        <p:spPr bwMode="auto">
          <a:xfrm>
            <a:off x="5643538" y="5643554"/>
            <a:ext cx="3500462" cy="121444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4393"/>
              </a:avLst>
            </a:prstTxWarp>
          </a:bodyPr>
          <a:lstStyle/>
          <a:p>
            <a:pPr algn="ctr" rtl="0"/>
            <a:r>
              <a:rPr lang="ru-RU" sz="1200" b="1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Выполнила: </a:t>
            </a:r>
            <a:r>
              <a:rPr lang="ru-RU" sz="1200" b="1" kern="10" spc="0" dirty="0" err="1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Сабаева</a:t>
            </a:r>
            <a:r>
              <a:rPr lang="ru-RU" sz="1200" b="1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 Е.Н., </a:t>
            </a:r>
          </a:p>
          <a:p>
            <a:pPr algn="ctr" rtl="0"/>
            <a:r>
              <a:rPr lang="ru-RU" sz="1200" b="1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методист МКУ</a:t>
            </a:r>
          </a:p>
          <a:p>
            <a:pPr algn="ctr" rtl="0"/>
            <a:r>
              <a:rPr lang="ru-RU" sz="1200" b="1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"Управление образования </a:t>
            </a:r>
          </a:p>
          <a:p>
            <a:pPr algn="ctr" rtl="0"/>
            <a:r>
              <a:rPr lang="ru-RU" sz="1200" b="1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Ельниковского муниципального</a:t>
            </a:r>
          </a:p>
          <a:p>
            <a:pPr algn="ctr" rtl="0"/>
            <a:r>
              <a:rPr lang="ru-RU" sz="1200" b="1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района"</a:t>
            </a:r>
            <a:endParaRPr lang="ru-RU" sz="1200" b="1" kern="10" spc="0" dirty="0">
              <a:ln w="9525">
                <a:noFill/>
                <a:round/>
                <a:headEnd/>
                <a:tailEnd/>
              </a:ln>
              <a:solidFill>
                <a:srgbClr val="FFFF00"/>
              </a:solidFill>
              <a:effectLst/>
              <a:latin typeface="Times New Roman"/>
              <a:cs typeface="Times New Roman"/>
            </a:endParaRPr>
          </a:p>
        </p:txBody>
      </p:sp>
      <p:sp>
        <p:nvSpPr>
          <p:cNvPr id="14" name="Блок-схема: альтернативный процесс 13"/>
          <p:cNvSpPr/>
          <p:nvPr/>
        </p:nvSpPr>
        <p:spPr>
          <a:xfrm>
            <a:off x="2928926" y="5715016"/>
            <a:ext cx="1785950" cy="114298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5" name="WordArt 11"/>
          <p:cNvSpPr>
            <a:spLocks noChangeArrowheads="1" noChangeShapeType="1" noTextEdit="1"/>
          </p:cNvSpPr>
          <p:nvPr/>
        </p:nvSpPr>
        <p:spPr bwMode="auto">
          <a:xfrm>
            <a:off x="2928926" y="5715016"/>
            <a:ext cx="1785950" cy="10001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1200" b="1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с. Ельники</a:t>
            </a:r>
          </a:p>
          <a:p>
            <a:pPr algn="ctr" rtl="0"/>
            <a:r>
              <a:rPr lang="ru-RU" sz="1200" b="1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Республика Мордовия </a:t>
            </a:r>
            <a:endParaRPr lang="ru-RU" sz="1200" b="1" kern="10" spc="0" dirty="0">
              <a:ln w="9525">
                <a:noFill/>
                <a:round/>
                <a:headEnd/>
                <a:tailEnd/>
              </a:ln>
              <a:solidFill>
                <a:srgbClr val="FFFF00"/>
              </a:solidFill>
              <a:effectLst/>
              <a:latin typeface="Times New Roman"/>
              <a:cs typeface="Times New Roman"/>
            </a:endParaRPr>
          </a:p>
        </p:txBody>
      </p:sp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0" y="4357694"/>
            <a:ext cx="9144000" cy="1143008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85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 rtl="0"/>
            <a:r>
              <a:rPr lang="ru-RU" sz="2800" kern="10" spc="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/>
                <a:latin typeface="Times New Roman"/>
                <a:cs typeface="Times New Roman"/>
              </a:rPr>
              <a:t>«Победы наших учителей"</a:t>
            </a:r>
            <a:endParaRPr lang="ru-RU" sz="2800" kern="10" spc="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effectLst/>
              <a:latin typeface="Times New Roman"/>
              <a:cs typeface="Times New Roman"/>
            </a:endParaRP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0" y="2779788"/>
            <a:ext cx="9144000" cy="1577906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rtl="0"/>
            <a:r>
              <a:rPr lang="ru-RU" sz="2800" kern="10" spc="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Тема: По страницам </a:t>
            </a:r>
            <a:r>
              <a:rPr lang="ru-RU" sz="2800" kern="10" dirty="0" err="1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муниципалных</a:t>
            </a:r>
            <a:r>
              <a:rPr lang="ru-RU" sz="28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</a:p>
          <a:p>
            <a:pPr algn="ctr" rtl="0"/>
            <a:r>
              <a:rPr lang="ru-RU" sz="2800" kern="10" spc="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конкурсов </a:t>
            </a:r>
          </a:p>
          <a:p>
            <a:pPr algn="ctr" rtl="0"/>
            <a:r>
              <a:rPr lang="ru-RU" sz="2800" kern="10" spc="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педагогического мастерства. </a:t>
            </a:r>
            <a:endParaRPr lang="ru-RU" sz="2800" kern="10" spc="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30721" name="Picture 1" descr="C:\Рабочий стол\Фото наше\Копия Я Лен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643578"/>
            <a:ext cx="1571636" cy="1214422"/>
          </a:xfrm>
          <a:prstGeom prst="rect">
            <a:avLst/>
          </a:prstGeom>
          <a:noFill/>
        </p:spPr>
      </p:pic>
      <p:sp>
        <p:nvSpPr>
          <p:cNvPr id="15" name="WordArt 2"/>
          <p:cNvSpPr>
            <a:spLocks noChangeArrowheads="1" noChangeShapeType="1" noTextEdit="1"/>
          </p:cNvSpPr>
          <p:nvPr/>
        </p:nvSpPr>
        <p:spPr bwMode="auto">
          <a:xfrm>
            <a:off x="4712990" y="-20563"/>
            <a:ext cx="4431010" cy="263691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2057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 rtl="0"/>
            <a:r>
              <a:rPr lang="en-US" sz="2800" kern="10" spc="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II</a:t>
            </a:r>
            <a:r>
              <a:rPr lang="ru-RU" sz="2800" kern="10" spc="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 </a:t>
            </a:r>
            <a:r>
              <a:rPr lang="ru-RU" sz="2800" kern="1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Всероссийский</a:t>
            </a:r>
            <a:endParaRPr lang="ru-RU" sz="2800" kern="10" spc="0" dirty="0" smtClean="0">
              <a:ln w="9525">
                <a:round/>
                <a:headEnd/>
                <a:tailEnd/>
              </a:ln>
              <a:solidFill>
                <a:srgbClr val="FFFF00"/>
              </a:solidFill>
              <a:effectLst/>
              <a:latin typeface="Times New Roman"/>
              <a:cs typeface="Times New Roman"/>
            </a:endParaRPr>
          </a:p>
          <a:p>
            <a:pPr algn="ctr" rtl="0"/>
            <a:r>
              <a:rPr lang="ru-RU" sz="2800" kern="10" spc="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Конкурс «ИКТ - компетентность </a:t>
            </a:r>
          </a:p>
          <a:p>
            <a:pPr algn="ctr" rtl="0"/>
            <a:r>
              <a:rPr lang="ru-RU" sz="2800" kern="10" spc="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педагогов в современном </a:t>
            </a:r>
          </a:p>
          <a:p>
            <a:pPr algn="ctr" rtl="0"/>
            <a:r>
              <a:rPr lang="ru-RU" sz="2800" kern="10" spc="0" dirty="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effectLst/>
                <a:latin typeface="Times New Roman"/>
                <a:cs typeface="Times New Roman"/>
              </a:rPr>
              <a:t>образовании» </a:t>
            </a:r>
          </a:p>
          <a:p>
            <a:pPr algn="ctr" rtl="0"/>
            <a:endParaRPr lang="ru-RU" sz="2800" kern="10" spc="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CBCBCB"/>
                  </a:gs>
                  <a:gs pos="13000">
                    <a:srgbClr val="5F5F5F"/>
                  </a:gs>
                  <a:gs pos="21001">
                    <a:srgbClr val="5F5F5F"/>
                  </a:gs>
                  <a:gs pos="63000">
                    <a:srgbClr val="FFFFFF"/>
                  </a:gs>
                  <a:gs pos="67000">
                    <a:srgbClr val="B2B2B2"/>
                  </a:gs>
                  <a:gs pos="69000">
                    <a:srgbClr val="292929"/>
                  </a:gs>
                  <a:gs pos="82001">
                    <a:srgbClr val="777777"/>
                  </a:gs>
                  <a:gs pos="100000">
                    <a:srgbClr val="EAEAEA"/>
                  </a:gs>
                </a:gsLst>
                <a:lin ang="5400000" scaled="1"/>
              </a:gradFill>
              <a:effectLst/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214678" y="1"/>
            <a:ext cx="5929322" cy="584775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ln w="31550" cmpd="sng">
                  <a:gradFill>
                    <a:gsLst>
                      <a:gs pos="70000">
                        <a:srgbClr val="1AB39F">
                          <a:shade val="50000"/>
                          <a:satMod val="190000"/>
                        </a:srgbClr>
                      </a:gs>
                      <a:gs pos="0">
                        <a:srgbClr val="1AB39F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1AB39F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Из</a:t>
            </a:r>
            <a:r>
              <a:rPr lang="ru-RU" sz="2800" b="1" dirty="0" smtClean="0">
                <a:ln w="31550" cmpd="sng">
                  <a:gradFill>
                    <a:gsLst>
                      <a:gs pos="70000">
                        <a:srgbClr val="1AB39F">
                          <a:shade val="50000"/>
                          <a:satMod val="190000"/>
                        </a:srgbClr>
                      </a:gs>
                      <a:gs pos="0">
                        <a:srgbClr val="1AB39F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1AB39F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истории конкурса </a:t>
            </a:r>
            <a:endParaRPr lang="ru-RU" sz="2800" b="1" dirty="0">
              <a:ln w="31550" cmpd="sng">
                <a:gradFill>
                  <a:gsLst>
                    <a:gs pos="70000">
                      <a:srgbClr val="1AB39F">
                        <a:shade val="50000"/>
                        <a:satMod val="190000"/>
                      </a:srgbClr>
                    </a:gs>
                    <a:gs pos="0">
                      <a:srgbClr val="1AB39F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1AB39F">
                  <a:tint val="15000"/>
                  <a:satMod val="200000"/>
                </a:srgb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-13295" y="1661902"/>
            <a:ext cx="8964488" cy="53553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69875" algn="just"/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69875" algn="just"/>
            <a:endParaRPr lang="ru-RU" sz="1800" b="1" dirty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69875" algn="just"/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69875" algn="just"/>
            <a:endParaRPr lang="ru-RU" sz="1800" b="1" dirty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69875" algn="just"/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69875" algn="just"/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69875" algn="just"/>
            <a:endParaRPr lang="ru-RU" sz="1800" b="1" dirty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69875" algn="just"/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Учител</a:t>
            </a:r>
            <a:r>
              <a:rPr lang="ru-RU" sz="1800" b="1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ь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года 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— ежегодный всероссийский конкурс, который появился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благодаря инициативе «Учительской газеты» и проводится непрерывно с 1990 года при поддержке Министерства образования и науки РФ, Федерального агентства по образованию.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Целью конкурса являются выявление, поддержка и поощрение передовых школьных учителей, распространение их педагогического опыта и повышение престижа труда учителя. На всех этапах конкурс поддерживается всеми ветвями власти.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Идея проведения всесоюзного учительского конкурса, по примеру американского аналога, обсуждалась с начала перестройки, озвучивалась на учредительном съезде Союза учителей. Заочный тур конкурса впервые прошел в1990 году. В 1992 году  конкурс «Учитель года» стартовал уже не как всесоюзный, а как всероссийский.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" name="Picture 2" descr="http://xn---33-5cd3cgu2f.xn--p1ai/images/1111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14678" cy="239724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3186500" y="642919"/>
            <a:ext cx="5929322" cy="175432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lvl="0" indent="457200" algn="ctr"/>
            <a:r>
              <a:rPr lang="ru-RU" sz="2800" b="1" i="1" u="sng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  <a:ea typeface="MS Mincho" pitchFamily="49" charset="-128"/>
                <a:cs typeface="Arial" pitchFamily="34" charset="0"/>
              </a:rPr>
              <a:t>УЧАСТНИКИ О </a:t>
            </a:r>
            <a:r>
              <a:rPr lang="ru-RU" sz="2800" b="1" i="1" u="sng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  <a:ea typeface="MS Mincho" pitchFamily="49" charset="-128"/>
                <a:cs typeface="Arial" pitchFamily="34" charset="0"/>
              </a:rPr>
              <a:t>КОНКУРСЕ</a:t>
            </a:r>
            <a:r>
              <a:rPr lang="ru-RU" sz="20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       </a:t>
            </a:r>
          </a:p>
          <a:p>
            <a:pPr lvl="0" indent="457200" algn="r"/>
            <a:r>
              <a:rPr lang="ru-RU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                                        </a:t>
            </a:r>
            <a:r>
              <a:rPr lang="ru-RU" sz="1200" b="1" cap="none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Учитель года – это конкурс,</a:t>
            </a:r>
            <a:endParaRPr lang="ru-RU" sz="1200" b="1" cap="none" spc="0" dirty="0" smtClean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</a:endParaRPr>
          </a:p>
          <a:p>
            <a:pPr lvl="0" indent="457200" algn="r" eaLnBrk="0" hangingPunct="0"/>
            <a:r>
              <a:rPr lang="ru-RU" sz="1200" b="1" cap="none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Это – тяжкий труд,</a:t>
            </a:r>
            <a:endParaRPr lang="ru-RU" sz="1200" b="1" cap="none" spc="0" dirty="0" smtClean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</a:endParaRPr>
          </a:p>
          <a:p>
            <a:pPr lvl="0" indent="457200" algn="r" eaLnBrk="0" hangingPunct="0"/>
            <a:r>
              <a:rPr lang="ru-RU" sz="1200" b="1" cap="none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Это – творческий полет,</a:t>
            </a:r>
            <a:endParaRPr lang="ru-RU" sz="1200" b="1" cap="none" spc="0" dirty="0" smtClean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</a:endParaRPr>
          </a:p>
          <a:p>
            <a:pPr lvl="0" indent="457200" algn="r" eaLnBrk="0" hangingPunct="0"/>
            <a:r>
              <a:rPr lang="ru-RU" sz="1200" b="1" cap="none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теории и практики подкова. </a:t>
            </a:r>
          </a:p>
          <a:p>
            <a:pPr lvl="0" indent="457200" algn="r" eaLnBrk="0" hangingPunct="0"/>
            <a:r>
              <a:rPr lang="ru-RU" sz="1200" b="1" cap="none" spc="0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Бертякова</a:t>
            </a:r>
            <a:r>
              <a:rPr lang="ru-RU" sz="1200" b="1" cap="none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 С.П., учитель истории МОУ </a:t>
            </a:r>
          </a:p>
          <a:p>
            <a:pPr lvl="0" indent="457200" algn="r" eaLnBrk="0" hangingPunct="0"/>
            <a:r>
              <a:rPr lang="ru-RU" sz="1200" b="1" cap="none" spc="0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Новоямская</a:t>
            </a:r>
            <a:r>
              <a:rPr lang="ru-RU" sz="1200" b="1" cap="none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 СОШ, участница конкурса</a:t>
            </a:r>
            <a:endParaRPr lang="ru-RU" sz="1200" b="1" cap="none" spc="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505" y="2506236"/>
            <a:ext cx="8843688" cy="1200329"/>
          </a:xfrm>
          <a:prstGeom prst="rect">
            <a:avLst/>
          </a:prstGeom>
          <a:ln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1FE13F"/>
                </a:solidFill>
                <a:latin typeface="Constantia" panose="02030602050306030303" pitchFamily="18" charset="0"/>
                <a:ea typeface="Times New Roman" pitchFamily="18" charset="0"/>
                <a:cs typeface="Arial" pitchFamily="34" charset="0"/>
              </a:rPr>
              <a:t>Учитель!  Будь солнцем, излучающим человеческое тепло, буд</a:t>
            </a:r>
            <a:r>
              <a:rPr lang="ru-RU" sz="1800" b="1" dirty="0">
                <a:solidFill>
                  <a:srgbClr val="1FE13F"/>
                </a:solidFill>
                <a:latin typeface="Constantia" panose="02030602050306030303" pitchFamily="18" charset="0"/>
                <a:ea typeface="Times New Roman" pitchFamily="18" charset="0"/>
                <a:cs typeface="Arial" pitchFamily="34" charset="0"/>
              </a:rPr>
              <a:t>ь</a:t>
            </a:r>
            <a:r>
              <a:rPr lang="ru-RU" sz="1800" b="1" dirty="0" smtClean="0">
                <a:solidFill>
                  <a:srgbClr val="1FE13F"/>
                </a:solidFill>
                <a:latin typeface="Constantia" panose="02030602050306030303" pitchFamily="18" charset="0"/>
                <a:ea typeface="Times New Roman" pitchFamily="18" charset="0"/>
                <a:cs typeface="Arial" pitchFamily="34" charset="0"/>
              </a:rPr>
              <a:t> почвой, богатой ферментами человеческих чувств, и сей знания не тол</a:t>
            </a:r>
            <a:r>
              <a:rPr lang="ru-RU" sz="1800" b="1" dirty="0">
                <a:solidFill>
                  <a:srgbClr val="1FE13F"/>
                </a:solidFill>
                <a:latin typeface="Constantia" panose="02030602050306030303" pitchFamily="18" charset="0"/>
                <a:ea typeface="Times New Roman" pitchFamily="18" charset="0"/>
                <a:cs typeface="Arial" pitchFamily="34" charset="0"/>
              </a:rPr>
              <a:t>ь</a:t>
            </a:r>
            <a:r>
              <a:rPr lang="ru-RU" sz="1800" b="1" dirty="0" smtClean="0">
                <a:solidFill>
                  <a:srgbClr val="1FE13F"/>
                </a:solidFill>
                <a:latin typeface="Constantia" panose="02030602050306030303" pitchFamily="18" charset="0"/>
                <a:ea typeface="Times New Roman" pitchFamily="18" charset="0"/>
                <a:cs typeface="Arial" pitchFamily="34" charset="0"/>
              </a:rPr>
              <a:t>ко в памяти и сознании учеников, но и в из душах и сердцах…»</a:t>
            </a:r>
          </a:p>
          <a:p>
            <a:pPr algn="r"/>
            <a:r>
              <a:rPr lang="ru-RU" sz="1800" b="1" dirty="0" smtClean="0">
                <a:solidFill>
                  <a:srgbClr val="1FE13F"/>
                </a:solidFill>
                <a:latin typeface="Constantia" panose="02030602050306030303" pitchFamily="18" charset="0"/>
                <a:ea typeface="Times New Roman" pitchFamily="18" charset="0"/>
                <a:cs typeface="Arial" pitchFamily="34" charset="0"/>
              </a:rPr>
              <a:t> Ш. </a:t>
            </a:r>
            <a:r>
              <a:rPr lang="ru-RU" sz="1800" b="1" dirty="0" err="1" smtClean="0">
                <a:solidFill>
                  <a:srgbClr val="1FE13F"/>
                </a:solidFill>
                <a:latin typeface="Constantia" panose="02030602050306030303" pitchFamily="18" charset="0"/>
                <a:ea typeface="Times New Roman" pitchFamily="18" charset="0"/>
                <a:cs typeface="Arial" pitchFamily="34" charset="0"/>
              </a:rPr>
              <a:t>Амонашвили</a:t>
            </a:r>
            <a:endParaRPr lang="ru-RU" sz="1800" b="1" dirty="0">
              <a:solidFill>
                <a:srgbClr val="1FE13F"/>
              </a:solidFill>
              <a:latin typeface="Constantia" panose="02030602050306030303" pitchFamily="18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" y="3051184"/>
            <a:ext cx="3714744" cy="387798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E6E123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Пусть трудно нам, не в этом суть,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E6E123"/>
              </a:solidFill>
              <a:effectLst/>
              <a:latin typeface="Arial" pitchFamily="34" charset="0"/>
            </a:endParaRPr>
          </a:p>
          <a:p>
            <a:pPr marL="0" marR="0" lvl="0" indent="4572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E6E123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Такая вот у нас работа: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E6E123"/>
              </a:solidFill>
              <a:effectLst/>
              <a:latin typeface="Arial" pitchFamily="34" charset="0"/>
            </a:endParaRPr>
          </a:p>
          <a:p>
            <a:pPr marL="0" marR="0" lvl="0" indent="4572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E6E123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Учить-служить, любить-дарить,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E6E123"/>
              </a:solidFill>
              <a:effectLst/>
              <a:latin typeface="Arial" pitchFamily="34" charset="0"/>
            </a:endParaRPr>
          </a:p>
          <a:p>
            <a:pPr marL="0" marR="0" lvl="0" indent="4572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E6E123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Священнодействовать, учиться</a:t>
            </a:r>
          </a:p>
          <a:p>
            <a:pPr marL="0" marR="0" lvl="0" indent="4572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800" b="1" dirty="0" err="1" smtClean="0">
                <a:solidFill>
                  <a:srgbClr val="E6E123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Демирова</a:t>
            </a:r>
            <a:r>
              <a:rPr lang="ru-RU" sz="1800" b="1" dirty="0" smtClean="0">
                <a:solidFill>
                  <a:srgbClr val="E6E123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Н.А., учитель начальных классов МОУ </a:t>
            </a:r>
            <a:r>
              <a:rPr lang="ru-RU" sz="1800" b="1" dirty="0" err="1" smtClean="0">
                <a:solidFill>
                  <a:srgbClr val="E6E123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Акчеевская</a:t>
            </a:r>
            <a:r>
              <a:rPr lang="ru-RU" sz="1800" b="1" dirty="0" smtClean="0">
                <a:solidFill>
                  <a:srgbClr val="E6E123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СОШ участница конкурса</a:t>
            </a:r>
          </a:p>
          <a:p>
            <a:pPr marL="0" marR="0" lvl="0" indent="4572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Picture 2" descr="http://kamensk24.ru/system/Cover/images/000/004/533/big/uchit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714744" cy="3143272"/>
          </a:xfrm>
          <a:prstGeom prst="rect">
            <a:avLst/>
          </a:prstGeom>
          <a:noFill/>
        </p:spPr>
      </p:pic>
      <p:sp>
        <p:nvSpPr>
          <p:cNvPr id="9" name="Содержимое 3"/>
          <p:cNvSpPr>
            <a:spLocks noGrp="1"/>
          </p:cNvSpPr>
          <p:nvPr>
            <p:ph idx="1"/>
          </p:nvPr>
        </p:nvSpPr>
        <p:spPr>
          <a:xfrm>
            <a:off x="3786182" y="0"/>
            <a:ext cx="5357818" cy="685110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175" indent="350838" algn="just">
              <a:buNone/>
            </a:pPr>
            <a:endParaRPr lang="ru-RU" sz="1800" dirty="0" smtClean="0"/>
          </a:p>
          <a:p>
            <a:pPr marL="3175" indent="350838" algn="just">
              <a:buNone/>
            </a:pPr>
            <a:r>
              <a:rPr lang="ru-RU" sz="1800" dirty="0" smtClean="0"/>
              <a:t>Эмблемой конкурс</a:t>
            </a:r>
            <a:r>
              <a:rPr lang="ru-RU" sz="1800" b="1" dirty="0" smtClean="0"/>
              <a:t>а </a:t>
            </a:r>
            <a:r>
              <a:rPr lang="ru-RU" sz="1800" dirty="0" smtClean="0"/>
              <a:t>стал образ </a:t>
            </a: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ПЕЛИКАНА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,</a:t>
            </a:r>
            <a:r>
              <a:rPr lang="ru-RU" sz="1800" dirty="0" smtClean="0">
                <a:solidFill>
                  <a:schemeClr val="bg2">
                    <a:lumMod val="90000"/>
                  </a:schemeClr>
                </a:solidFill>
              </a:rPr>
              <a:t> </a:t>
            </a:r>
            <a:r>
              <a:rPr lang="ru-RU" sz="1800" dirty="0" smtClean="0"/>
              <a:t>который спасает своих птенцов, укушенных ядовитой змеей, тем, что дает им пить свою кровь, исторгнутую из своей утробы. Пеликан — символ и эмблема  самопожертвования. Образ пеликана – символ любви родителей к детям. Число птенцов нечетное, что символизирует безраздельную любовь, сострадание, участие.  Действительно, сколько нужно вложить душевной теплоты, сострадания, участия, любви, терпения, труда, чтобы  вырастить настоящих специалистов, грамотных людей, достойных патриотов своей страны.  И это может сделать только преданный в свою профессию учитель. Этому   пример – участие  педагогов в конкурсах профессионального мастерства. Каждый, кто участвовал в конкурсе, одержал победу </a:t>
            </a:r>
            <a:r>
              <a:rPr lang="ru-RU" sz="1800" b="1" dirty="0" smtClean="0"/>
              <a:t>:</a:t>
            </a:r>
            <a:r>
              <a:rPr lang="ru-RU" sz="1800" dirty="0" smtClean="0"/>
              <a:t> кто-то одержал победу над собой, решив участвовать, кто-то преодолел преграды, стоявшие на протяжении конкурса, доказав тем самым, что с помощью упорства, приложенных усилий можно преодолеть любые трудности, любые препятствия.</a:t>
            </a:r>
          </a:p>
          <a:p>
            <a:pPr algn="just">
              <a:buNone/>
            </a:pP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0513" y="19447"/>
            <a:ext cx="9144000" cy="7632859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softRound"/>
            <a:contourClr>
              <a:schemeClr val="accent5">
                <a:shade val="60000"/>
                <a:satMod val="110000"/>
              </a:schemeClr>
            </a:contourClr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69875" algn="r"/>
            <a:r>
              <a:rPr lang="ru-RU" sz="1800" dirty="0" smtClean="0">
                <a:solidFill>
                  <a:srgbClr val="FFFF00"/>
                </a:solidFill>
                <a:latin typeface="Arial" pitchFamily="34" charset="0"/>
                <a:cs typeface="Times New Roman" pitchFamily="18" charset="0"/>
              </a:rPr>
              <a:t>Буквы в строчку складываю я,</a:t>
            </a:r>
          </a:p>
          <a:p>
            <a:pPr lvl="0" indent="269875" algn="r"/>
            <a:r>
              <a:rPr lang="ru-RU" sz="1800" dirty="0" smtClean="0">
                <a:solidFill>
                  <a:srgbClr val="FFFF00"/>
                </a:solidFill>
                <a:latin typeface="Arial" pitchFamily="34" charset="0"/>
                <a:cs typeface="Times New Roman" pitchFamily="18" charset="0"/>
              </a:rPr>
              <a:t>Сложатся они, как птицы в стаю.</a:t>
            </a:r>
          </a:p>
          <a:p>
            <a:pPr lvl="0" indent="269875" algn="r"/>
            <a:r>
              <a:rPr lang="ru-RU" sz="1800" dirty="0" smtClean="0">
                <a:solidFill>
                  <a:srgbClr val="FFFF00"/>
                </a:solidFill>
                <a:latin typeface="Arial" pitchFamily="34" charset="0"/>
                <a:cs typeface="Times New Roman" pitchFamily="18" charset="0"/>
              </a:rPr>
              <a:t>Зажигайся светом, как заря,</a:t>
            </a:r>
          </a:p>
          <a:p>
            <a:pPr lvl="0" indent="269875" algn="r"/>
            <a:r>
              <a:rPr lang="ru-RU" sz="1800" dirty="0" smtClean="0">
                <a:solidFill>
                  <a:srgbClr val="FFFF00"/>
                </a:solidFill>
                <a:latin typeface="Arial" pitchFamily="34" charset="0"/>
                <a:cs typeface="Times New Roman" pitchFamily="18" charset="0"/>
              </a:rPr>
              <a:t>Слово «конкурс», которое слагаю</a:t>
            </a:r>
          </a:p>
          <a:p>
            <a:pPr lvl="0" indent="269875" algn="r"/>
            <a:endParaRPr lang="ru-RU" sz="1600" dirty="0" smtClean="0">
              <a:solidFill>
                <a:srgbClr val="FFFF00"/>
              </a:solidFill>
              <a:latin typeface="Arial" pitchFamily="34" charset="0"/>
              <a:cs typeface="Times New Roman" pitchFamily="18" charset="0"/>
            </a:endParaRPr>
          </a:p>
          <a:p>
            <a:pPr lvl="0" indent="269875" algn="r"/>
            <a:r>
              <a:rPr lang="ru-RU" sz="1600" dirty="0" smtClean="0">
                <a:solidFill>
                  <a:srgbClr val="FFFF00"/>
                </a:solidFill>
                <a:latin typeface="Arial" pitchFamily="34" charset="0"/>
                <a:cs typeface="Times New Roman" pitchFamily="18" charset="0"/>
              </a:rPr>
              <a:t>Аверина В.И., учитель</a:t>
            </a:r>
          </a:p>
          <a:p>
            <a:pPr lvl="0" indent="269875" algn="r"/>
            <a:r>
              <a:rPr lang="ru-RU" sz="1600" dirty="0" smtClean="0">
                <a:solidFill>
                  <a:srgbClr val="FFFF00"/>
                </a:solidFill>
                <a:latin typeface="Arial" pitchFamily="34" charset="0"/>
                <a:cs typeface="Times New Roman" pitchFamily="18" charset="0"/>
              </a:rPr>
              <a:t> начальных классов</a:t>
            </a:r>
          </a:p>
          <a:p>
            <a:pPr lvl="0" indent="269875" algn="r"/>
            <a:r>
              <a:rPr lang="ru-RU" sz="1600" dirty="0" smtClean="0">
                <a:solidFill>
                  <a:srgbClr val="FFFF00"/>
                </a:solidFill>
                <a:latin typeface="Arial" pitchFamily="34" charset="0"/>
                <a:cs typeface="Times New Roman" pitchFamily="18" charset="0"/>
              </a:rPr>
              <a:t> МОУ «</a:t>
            </a:r>
            <a:r>
              <a:rPr lang="ru-RU" sz="1600" dirty="0" err="1" smtClean="0">
                <a:solidFill>
                  <a:srgbClr val="FFFF00"/>
                </a:solidFill>
                <a:latin typeface="Arial" pitchFamily="34" charset="0"/>
                <a:cs typeface="Times New Roman" pitchFamily="18" charset="0"/>
              </a:rPr>
              <a:t>Старотештелимская</a:t>
            </a:r>
            <a:r>
              <a:rPr lang="ru-RU" sz="1600" dirty="0" smtClean="0">
                <a:solidFill>
                  <a:srgbClr val="FFFF00"/>
                </a:solidFill>
                <a:latin typeface="Arial" pitchFamily="34" charset="0"/>
                <a:cs typeface="Times New Roman" pitchFamily="18" charset="0"/>
              </a:rPr>
              <a:t> ООШ», участница конкурса</a:t>
            </a:r>
          </a:p>
          <a:p>
            <a:pPr lvl="0" indent="269875" algn="r"/>
            <a:endParaRPr lang="ru-RU" sz="1800" dirty="0" smtClean="0">
              <a:solidFill>
                <a:srgbClr val="222222"/>
              </a:solidFill>
              <a:latin typeface="Arial" pitchFamily="34" charset="0"/>
              <a:cs typeface="Times New Roman" pitchFamily="18" charset="0"/>
            </a:endParaRPr>
          </a:p>
          <a:p>
            <a:pPr lvl="0" indent="269875" algn="just"/>
            <a:r>
              <a:rPr lang="ru-RU" sz="1800" dirty="0" smtClean="0">
                <a:solidFill>
                  <a:srgbClr val="0070C0"/>
                </a:solidFill>
                <a:latin typeface="Arial" pitchFamily="34" charset="0"/>
                <a:cs typeface="Times New Roman" pitchFamily="18" charset="0"/>
              </a:rPr>
              <a:t>                                                      </a:t>
            </a:r>
            <a:r>
              <a:rPr lang="ru-RU" sz="1800" dirty="0" smtClean="0">
                <a:solidFill>
                  <a:srgbClr val="002060"/>
                </a:solidFill>
                <a:latin typeface="Arial" pitchFamily="34" charset="0"/>
                <a:cs typeface="Times New Roman" pitchFamily="18" charset="0"/>
              </a:rPr>
              <a:t>В Ельниковском районе старт конкурсу был дан в 1993 году.  С 1993 года по 2008 год  ответственным за проведение была </a:t>
            </a:r>
            <a:r>
              <a:rPr lang="ru-RU" sz="1800" dirty="0" err="1" smtClean="0">
                <a:solidFill>
                  <a:srgbClr val="002060"/>
                </a:solidFill>
                <a:latin typeface="Arial" pitchFamily="34" charset="0"/>
                <a:cs typeface="Times New Roman" pitchFamily="18" charset="0"/>
              </a:rPr>
              <a:t>Балаева</a:t>
            </a:r>
            <a:r>
              <a:rPr lang="ru-RU" sz="1800" dirty="0" smtClean="0">
                <a:solidFill>
                  <a:srgbClr val="002060"/>
                </a:solidFill>
                <a:latin typeface="Arial" pitchFamily="34" charset="0"/>
                <a:cs typeface="Times New Roman" pitchFamily="18" charset="0"/>
              </a:rPr>
              <a:t> Надежда Ивановна, с 2008 года и по настоящее время ответственность за организацию и проведение данного мероприятия несет методист Сидорова Надежда Викторовна. </a:t>
            </a:r>
          </a:p>
          <a:p>
            <a:pPr lvl="0" indent="269875" algn="just"/>
            <a:r>
              <a:rPr lang="ru-RU" sz="1800" dirty="0" smtClean="0">
                <a:solidFill>
                  <a:srgbClr val="002060"/>
                </a:solidFill>
                <a:latin typeface="Arial" pitchFamily="34" charset="0"/>
                <a:cs typeface="Times New Roman" pitchFamily="18" charset="0"/>
              </a:rPr>
              <a:t>С 1995 по 1997 год конкурс в районе  не проводился, с 1998 года он проводится ежегодно. В рамках  конкурса «Учитель года» проводятся конкурсы «Воспитатель года», «Сердце отдаю детям», «Лучший учитель физической культуры», «Лучший учитель мордовского языка», «Старт в профессию». Участники – учителя общеобразовательных организаций, воспитатели дошкольных организаций, педагоги дополнительного образования. </a:t>
            </a:r>
            <a:r>
              <a:rPr lang="ru-RU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Конкурс профессионального мастерства – это прежде всего выявление и поддержка творчески работающих педагогов, стимулирование стремления учителей работать в духе творчества. Ежегодно конкурс открывает новые изюминки в работе, новые имена педагогов, которые и в дальнейшем являются мастерами педагогического труда, у которых хорошие ученики и хорошие результаты</a:t>
            </a:r>
            <a:r>
              <a:rPr lang="ru-RU" sz="1800" dirty="0" smtClean="0">
                <a:solidFill>
                  <a:srgbClr val="0070C0"/>
                </a:solidFill>
                <a:latin typeface="Arial" pitchFamily="34" charset="0"/>
                <a:cs typeface="Times New Roman" pitchFamily="18" charset="0"/>
              </a:rPr>
              <a:t>. </a:t>
            </a:r>
            <a:r>
              <a:rPr lang="ru-RU" sz="1800" dirty="0" smtClean="0">
                <a:solidFill>
                  <a:srgbClr val="002060"/>
                </a:solidFill>
                <a:latin typeface="Arial" pitchFamily="34" charset="0"/>
                <a:cs typeface="Times New Roman" pitchFamily="18" charset="0"/>
              </a:rPr>
              <a:t>За 25 лет в конкурсе принял участие  194 педагога, из них учителей – 147, воспитателей детский садов -  41, педагогов дополнительного образования -  6.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  <p:pic>
        <p:nvPicPr>
          <p:cNvPr id="4" name="Picture 2" descr="http://gimnazia1.ucoz.ru/News/uchitel_goda-log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714612" cy="3071810"/>
          </a:xfrm>
          <a:prstGeom prst="rect">
            <a:avLst/>
          </a:prstGeom>
          <a:noFill/>
        </p:spPr>
      </p:pic>
      <p:pic>
        <p:nvPicPr>
          <p:cNvPr id="5" name="Picture 2" descr="http://gimnazia1.ucoz.ru/News/uchitel_goda-log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2714612" cy="2844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/>
        </p:nvGraphicFramePr>
        <p:xfrm>
          <a:off x="301752" y="457200"/>
          <a:ext cx="8686800" cy="841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275833161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395985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9200507"/>
              </p:ext>
            </p:extLst>
          </p:nvPr>
        </p:nvGraphicFramePr>
        <p:xfrm>
          <a:off x="2896481" y="857234"/>
          <a:ext cx="6215074" cy="6000766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3175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75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/>
                        <a:t>физика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/>
                        <a:t>рус </a:t>
                      </a:r>
                      <a:r>
                        <a:rPr lang="ru-RU" sz="1800" u="none" strike="noStrike" dirty="0" smtClean="0"/>
                        <a:t>язык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19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377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биология, экология ,  химия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14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Начальные  классы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33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математика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13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/>
                        <a:t>изо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6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Иностранные языки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11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Физическая культура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14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информатика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история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география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технология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татарский язык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мордовский язык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err="1" smtClean="0"/>
                        <a:t>обж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err="1" smtClean="0"/>
                        <a:t>гпд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экономика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/>
                        <a:t>музыка</a:t>
                      </a:r>
                      <a:endParaRPr lang="ru-RU" sz="1800" b="1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Дополнительное  образование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7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93377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/>
                        <a:t>воспитатели </a:t>
                      </a:r>
                      <a:r>
                        <a:rPr lang="ru-RU" sz="1800" u="none" strike="noStrike" dirty="0"/>
                        <a:t>детских садов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41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8494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Всего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4753" name="WordArt 1"/>
          <p:cNvSpPr>
            <a:spLocks noChangeArrowheads="1" noChangeShapeType="1" noTextEdit="1"/>
          </p:cNvSpPr>
          <p:nvPr/>
        </p:nvSpPr>
        <p:spPr bwMode="auto">
          <a:xfrm>
            <a:off x="0" y="214290"/>
            <a:ext cx="9144000" cy="63817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/>
                <a:latin typeface="Arial Black"/>
              </a:rPr>
              <a:t>Участие учителей – предметников в конкурсе</a:t>
            </a:r>
            <a:endParaRPr lang="ru-RU" sz="3600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/>
              <a:latin typeface="Arial Black"/>
            </a:endParaRPr>
          </a:p>
        </p:txBody>
      </p:sp>
      <p:pic>
        <p:nvPicPr>
          <p:cNvPr id="6" name="Picture 2" descr="https://i.ytimg.com/vi/qi-_i0kp8ms/hq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000109"/>
            <a:ext cx="2857488" cy="29289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-324545" y="3929068"/>
            <a:ext cx="3182033" cy="313932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r"/>
            <a:r>
              <a:rPr lang="ru-RU" sz="1800" b="1" dirty="0" smtClean="0">
                <a:solidFill>
                  <a:srgbClr val="FFFF00"/>
                </a:solidFill>
                <a:latin typeface="Arial Narrow" pitchFamily="34" charset="0"/>
                <a:ea typeface="MS Mincho" pitchFamily="49" charset="-128"/>
                <a:cs typeface="Arial" pitchFamily="34" charset="0"/>
              </a:rPr>
              <a:t>Учитель года – это</a:t>
            </a:r>
          </a:p>
          <a:p>
            <a:pPr lvl="0" algn="r"/>
            <a:r>
              <a:rPr lang="ru-RU" sz="1800" b="1" dirty="0" smtClean="0">
                <a:solidFill>
                  <a:srgbClr val="FFFF00"/>
                </a:solidFill>
                <a:latin typeface="Arial Narrow" pitchFamily="34" charset="0"/>
                <a:ea typeface="MS Mincho" pitchFamily="49" charset="-128"/>
                <a:cs typeface="Arial" pitchFamily="34" charset="0"/>
              </a:rPr>
              <a:t> искры сердца и</a:t>
            </a:r>
          </a:p>
          <a:p>
            <a:pPr lvl="0" algn="r"/>
            <a:r>
              <a:rPr lang="ru-RU" sz="1800" b="1" dirty="0" smtClean="0">
                <a:solidFill>
                  <a:srgbClr val="FFFF00"/>
                </a:solidFill>
                <a:latin typeface="Arial Narrow" pitchFamily="34" charset="0"/>
                <a:ea typeface="MS Mincho" pitchFamily="49" charset="-128"/>
                <a:cs typeface="Arial" pitchFamily="34" charset="0"/>
              </a:rPr>
              <a:t> ум детей зажечь</a:t>
            </a:r>
            <a:endParaRPr lang="ru-RU" sz="1100" b="1" dirty="0" smtClean="0">
              <a:solidFill>
                <a:srgbClr val="FFFF00"/>
              </a:solidFill>
              <a:latin typeface="Arial" pitchFamily="34" charset="0"/>
            </a:endParaRPr>
          </a:p>
          <a:p>
            <a:pPr lvl="0" algn="r" eaLnBrk="0" hangingPunct="0"/>
            <a:r>
              <a:rPr lang="ru-RU" sz="1800" b="1" dirty="0" smtClean="0">
                <a:solidFill>
                  <a:srgbClr val="FFFF00"/>
                </a:solidFill>
                <a:latin typeface="Arial Narrow" pitchFamily="34" charset="0"/>
                <a:ea typeface="MS Mincho" pitchFamily="49" charset="-128"/>
                <a:cs typeface="Arial" pitchFamily="34" charset="0"/>
              </a:rPr>
              <a:t>Крылатым чувством вдохновенья,</a:t>
            </a:r>
            <a:endParaRPr lang="ru-RU" sz="1100" b="1" dirty="0" smtClean="0">
              <a:solidFill>
                <a:srgbClr val="FFFF00"/>
              </a:solidFill>
              <a:latin typeface="Arial" pitchFamily="34" charset="0"/>
            </a:endParaRPr>
          </a:p>
          <a:p>
            <a:pPr algn="r" eaLnBrk="0" hangingPunct="0"/>
            <a:r>
              <a:rPr lang="ru-RU" sz="1800" b="1" dirty="0" smtClean="0">
                <a:solidFill>
                  <a:srgbClr val="FFFF00"/>
                </a:solidFill>
                <a:latin typeface="Arial Narrow" pitchFamily="34" charset="0"/>
                <a:ea typeface="MS Mincho" pitchFamily="49" charset="-128"/>
                <a:cs typeface="Arial" pitchFamily="34" charset="0"/>
              </a:rPr>
              <a:t>Желанием открытия невиданных планет</a:t>
            </a:r>
          </a:p>
          <a:p>
            <a:pPr algn="r" eaLnBrk="0" hangingPunct="0"/>
            <a:r>
              <a:rPr lang="ru-RU" sz="1800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Бертякова</a:t>
            </a:r>
            <a:r>
              <a:rPr lang="ru-RU" sz="18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 С.П, учитель истории МОУ </a:t>
            </a:r>
            <a:r>
              <a:rPr lang="ru-RU" sz="1800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Новоямская</a:t>
            </a:r>
            <a:r>
              <a:rPr lang="ru-RU" sz="18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  <a:ea typeface="MS Mincho" pitchFamily="49" charset="-128"/>
                <a:cs typeface="Arial" pitchFamily="34" charset="0"/>
              </a:rPr>
              <a:t> СОШ, участница конкурса</a:t>
            </a:r>
          </a:p>
          <a:p>
            <a:pPr algn="r" eaLnBrk="0" hangingPunct="0"/>
            <a:endParaRPr lang="ru-RU" sz="1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1"/>
          <p:cNvSpPr>
            <a:spLocks noChangeArrowheads="1" noChangeShapeType="1" noTextEdit="1"/>
          </p:cNvSpPr>
          <p:nvPr/>
        </p:nvSpPr>
        <p:spPr bwMode="auto">
          <a:xfrm>
            <a:off x="0" y="214290"/>
            <a:ext cx="9144000" cy="6381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Количество у</a:t>
            </a:r>
            <a:r>
              <a:rPr lang="ru-RU" sz="36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/>
                <a:latin typeface="Arial Black"/>
              </a:rPr>
              <a:t>частников </a:t>
            </a:r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по школам и по годам</a:t>
            </a:r>
            <a:endParaRPr lang="ru-RU" sz="3600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/>
              <a:latin typeface="Arial Black"/>
            </a:endParaRP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0" y="1142984"/>
            <a:ext cx="9144000" cy="557216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215765"/>
              </p:ext>
            </p:extLst>
          </p:nvPr>
        </p:nvGraphicFramePr>
        <p:xfrm>
          <a:off x="-5" y="1142984"/>
          <a:ext cx="9144005" cy="5649209"/>
        </p:xfrm>
        <a:graphic>
          <a:graphicData uri="http://schemas.openxmlformats.org/drawingml/2006/table">
            <a:tbl>
              <a:tblPr/>
              <a:tblGrid>
                <a:gridCol w="8165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0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23"/>
                    </a:ext>
                  </a:extLst>
                </a:gridCol>
                <a:gridCol w="432053">
                  <a:extLst>
                    <a:ext uri="{9D8B030D-6E8A-4147-A177-3AD203B41FA5}">
                      <a16:colId xmlns:a16="http://schemas.microsoft.com/office/drawing/2014/main" val="20024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1671833512"/>
                    </a:ext>
                  </a:extLst>
                </a:gridCol>
                <a:gridCol w="539552">
                  <a:extLst>
                    <a:ext uri="{9D8B030D-6E8A-4147-A177-3AD203B41FA5}">
                      <a16:colId xmlns:a16="http://schemas.microsoft.com/office/drawing/2014/main" val="4177423880"/>
                    </a:ext>
                  </a:extLst>
                </a:gridCol>
              </a:tblGrid>
              <a:tr h="43169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1993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1994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1998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1999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2000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2001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2002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2003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2004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2005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2006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2007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2008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2009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2010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2011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2012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2013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7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700" b="1" dirty="0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2020</a:t>
                      </a:r>
                      <a:endParaRPr lang="ru-RU" sz="7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Итого 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Лицей с. </a:t>
                      </a:r>
                      <a:r>
                        <a:rPr lang="ru-RU" sz="1200" b="1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Елники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7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Ст.Девичье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Н.Ямская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Пошаты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Акчеево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Н.Девичье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Каньгуши</a:t>
                      </a:r>
                      <a:endParaRPr lang="ru-RU" sz="12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17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Ст.Тештелим</a:t>
                      </a:r>
                      <a:endParaRPr lang="ru-RU" sz="12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965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Надеждино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39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Софьино</a:t>
                      </a:r>
                      <a:endParaRPr lang="ru-RU" sz="12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Мельсяны</a:t>
                      </a:r>
                      <a:endParaRPr lang="ru-RU" sz="12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93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1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2</a:t>
                      </a:r>
                      <a:endParaRPr lang="ru-RU" sz="12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Теремок</a:t>
                      </a:r>
                      <a:endParaRPr lang="ru-RU" sz="12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№3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ДДТ</a:t>
                      </a:r>
                      <a:endParaRPr lang="ru-RU" sz="12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4317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Н.Пичингуши</a:t>
                      </a:r>
                      <a:endParaRPr lang="ru-RU" sz="12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Уркат</a:t>
                      </a:r>
                      <a:endParaRPr lang="ru-RU" sz="12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Никольск</a:t>
                      </a:r>
                      <a:endParaRPr lang="ru-RU" sz="12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158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175" marR="3817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194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WordArt 1"/>
          <p:cNvSpPr>
            <a:spLocks noChangeArrowheads="1" noChangeShapeType="1" noTextEdit="1"/>
          </p:cNvSpPr>
          <p:nvPr/>
        </p:nvSpPr>
        <p:spPr bwMode="auto">
          <a:xfrm>
            <a:off x="0" y="214290"/>
            <a:ext cx="9144000" cy="6381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Всего у</a:t>
            </a:r>
            <a:r>
              <a:rPr lang="ru-RU" sz="36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/>
                <a:latin typeface="Arial Black"/>
              </a:rPr>
              <a:t>частников </a:t>
            </a:r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по школам за 25 лет</a:t>
            </a:r>
            <a:endParaRPr lang="ru-RU" sz="3600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/>
              <a:latin typeface="Arial Black"/>
            </a:endParaRPr>
          </a:p>
        </p:txBody>
      </p:sp>
      <p:pic>
        <p:nvPicPr>
          <p:cNvPr id="7" name="Picture 2" descr="http://st-staritca.ucoz.ru/foto16/information_items_124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2984"/>
            <a:ext cx="2357422" cy="4714908"/>
          </a:xfrm>
          <a:prstGeom prst="rect">
            <a:avLst/>
          </a:prstGeom>
          <a:noFill/>
        </p:spPr>
      </p:pic>
      <p:sp>
        <p:nvSpPr>
          <p:cNvPr id="9" name="Скругленный прямоугольник 8"/>
          <p:cNvSpPr/>
          <p:nvPr/>
        </p:nvSpPr>
        <p:spPr>
          <a:xfrm>
            <a:off x="2428860" y="1000084"/>
            <a:ext cx="6429420" cy="58579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261089"/>
              </p:ext>
            </p:extLst>
          </p:nvPr>
        </p:nvGraphicFramePr>
        <p:xfrm>
          <a:off x="2643174" y="1142984"/>
          <a:ext cx="5929354" cy="5420788"/>
        </p:xfrm>
        <a:graphic>
          <a:graphicData uri="http://schemas.openxmlformats.org/drawingml/2006/table">
            <a:tbl>
              <a:tblPr/>
              <a:tblGrid>
                <a:gridCol w="27044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4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014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"Лицей"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51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30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"Стародевиченская СОШ"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6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Новоямская СОШ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56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Каньгушанская СОШ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7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30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Новодевиченская СОШ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17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Мордовскопошатская СОШ </a:t>
                      </a:r>
                      <a:r>
                        <a:rPr lang="ru-RU" sz="1600" b="1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им.В.В.Кирдяшкина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21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59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«Акчеевская СОШ»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22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23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</a:t>
                      </a:r>
                      <a:r>
                        <a:rPr lang="ru-RU" sz="1600" b="1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Новоникольская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69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</a:t>
                      </a:r>
                      <a:r>
                        <a:rPr lang="ru-RU" sz="1600" b="1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Старотештелимская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 ООШ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93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</a:t>
                      </a:r>
                      <a:r>
                        <a:rPr lang="ru-RU" sz="1600" b="1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Мельсянская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 НОШ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498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</a:t>
                      </a:r>
                      <a:r>
                        <a:rPr lang="ru-RU" sz="1600" b="1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Софьинская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 ООШ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962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Надеждинская ООШ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617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Новопичингушанская  ООШ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498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МОУ </a:t>
                      </a:r>
                      <a:r>
                        <a:rPr lang="ru-RU" sz="1600" b="1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Большеуркатская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  ООШ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69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ДДТ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6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69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Д/сад №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6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69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Д/сад №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69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№ сад №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69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Д/</a:t>
                      </a:r>
                      <a:r>
                        <a:rPr lang="ru-RU" sz="1600" b="1" dirty="0" err="1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садТеремок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23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2694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  <a:cs typeface="Times New Roman"/>
                        </a:rPr>
                        <a:t>194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63" marR="4576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1"/>
          <p:cNvSpPr>
            <a:spLocks noChangeArrowheads="1" noChangeShapeType="1" noTextEdit="1"/>
          </p:cNvSpPr>
          <p:nvPr/>
        </p:nvSpPr>
        <p:spPr bwMode="auto">
          <a:xfrm>
            <a:off x="251520" y="188640"/>
            <a:ext cx="889248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У</a:t>
            </a:r>
            <a:r>
              <a:rPr lang="ru-RU" sz="36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/>
                <a:latin typeface="Arial Black"/>
              </a:rPr>
              <a:t>частники </a:t>
            </a:r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по предметам за 25 лет</a:t>
            </a:r>
            <a:endParaRPr lang="ru-RU" sz="3600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/>
              <a:latin typeface="Arial Black"/>
            </a:endParaRP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218557"/>
              </p:ext>
            </p:extLst>
          </p:nvPr>
        </p:nvGraphicFramePr>
        <p:xfrm>
          <a:off x="395536" y="1052736"/>
          <a:ext cx="8235942" cy="5493972"/>
        </p:xfrm>
        <a:graphic>
          <a:graphicData uri="http://schemas.openxmlformats.org/drawingml/2006/table">
            <a:tbl>
              <a:tblPr/>
              <a:tblGrid>
                <a:gridCol w="374361">
                  <a:extLst>
                    <a:ext uri="{9D8B030D-6E8A-4147-A177-3AD203B41FA5}">
                      <a16:colId xmlns:a16="http://schemas.microsoft.com/office/drawing/2014/main" val="3121548805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320549379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3092744504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3103321585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1816440613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1883352601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952539170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2936605754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951813973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396544206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2750666982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3758251792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2143724849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3458914090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190914430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657790186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2876204843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1952631812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2381890216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2817365301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301053183"/>
                    </a:ext>
                  </a:extLst>
                </a:gridCol>
                <a:gridCol w="374361">
                  <a:extLst>
                    <a:ext uri="{9D8B030D-6E8A-4147-A177-3AD203B41FA5}">
                      <a16:colId xmlns:a16="http://schemas.microsoft.com/office/drawing/2014/main" val="2311582947"/>
                    </a:ext>
                  </a:extLst>
                </a:gridCol>
              </a:tblGrid>
              <a:tr h="51316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ГОД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физика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рус </a:t>
                      </a:r>
                      <a:r>
                        <a:rPr lang="ru-RU" sz="9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яз</a:t>
                      </a:r>
                      <a:endParaRPr lang="ru-RU" sz="9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биол</a:t>
                      </a:r>
                      <a:r>
                        <a:rPr lang="ru-RU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9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экол</a:t>
                      </a:r>
                      <a:r>
                        <a:rPr lang="ru-RU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  </a:t>
                      </a:r>
                      <a:r>
                        <a:rPr lang="ru-RU" sz="9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хим</a:t>
                      </a:r>
                      <a:endParaRPr lang="ru-RU" sz="9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нач кл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матем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изо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иностр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физкуль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информ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истор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геогр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технол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тат яз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морд яз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обж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гпд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экон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музыка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УЧИТ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доп образ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восп д/с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7632092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1993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4842894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1994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423583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1998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4912553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1999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9983762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2000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5472317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2001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5066672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2002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2784773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2003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5511700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2004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6968347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2005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0026270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2006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3252285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2007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5553952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2008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8878628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2009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5463231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2010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2443135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4335712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4078404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001793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2014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6092150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2015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8620268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2016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0321771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2017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1514124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341065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7871641"/>
                  </a:ext>
                </a:extLst>
              </a:tr>
              <a:tr h="19115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7641281"/>
                  </a:ext>
                </a:extLst>
              </a:tr>
              <a:tr h="20187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Итого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19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14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33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13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11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14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8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7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147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863" marR="5863" marT="586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41</a:t>
                      </a:r>
                    </a:p>
                  </a:txBody>
                  <a:tcPr marL="5863" marR="5863" marT="58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941578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081326" y="-531440"/>
            <a:ext cx="6603242" cy="1460110"/>
          </a:xfr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Перелистаем страницы конкурса. Его значение для самих участников. 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071802" y="1000108"/>
            <a:ext cx="6612766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 algn="just">
              <a:buNone/>
              <a:defRPr/>
            </a:pPr>
            <a:r>
              <a:rPr lang="ru-RU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1993 год </a:t>
            </a:r>
            <a:r>
              <a:rPr lang="ru-RU" sz="2000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Победитель – Рябинина Наталья Петровна, учитель русского языка и литературы МОУ Стародевиченская СОШ</a:t>
            </a:r>
            <a:endParaRPr lang="ru-RU" sz="54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pic>
        <p:nvPicPr>
          <p:cNvPr id="9" name="Picture 2" descr="http://shkola113.ucoz.ru/_pu/3/s661625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719" y="-534911"/>
            <a:ext cx="3000396" cy="2820903"/>
          </a:xfrm>
          <a:prstGeom prst="rect">
            <a:avLst/>
          </a:prstGeom>
          <a:noFill/>
        </p:spPr>
      </p:pic>
      <p:sp>
        <p:nvSpPr>
          <p:cNvPr id="11" name="Прямоугольник с одним скругленным углом 10"/>
          <p:cNvSpPr/>
          <p:nvPr/>
        </p:nvSpPr>
        <p:spPr>
          <a:xfrm>
            <a:off x="5786414" y="4357694"/>
            <a:ext cx="3357586" cy="2500306"/>
          </a:xfrm>
          <a:prstGeom prst="round1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dirty="0" smtClean="0">
                <a:solidFill>
                  <a:srgbClr val="002060"/>
                </a:solidFill>
              </a:rPr>
              <a:t>Конкурс дал мне заряд работоспособности, умение рассчитывать свои силы, адекватно оценивать свои возможности. Научил достойно проигрывать и достигать лучших результатов.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12" name="Picture 20" descr="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3571876"/>
            <a:ext cx="2500298" cy="32861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Содержимое 6"/>
          <p:cNvSpPr txBox="1">
            <a:spLocks/>
          </p:cNvSpPr>
          <p:nvPr/>
        </p:nvSpPr>
        <p:spPr>
          <a:xfrm>
            <a:off x="0" y="2285993"/>
            <a:ext cx="4500562" cy="150810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1" i="1" u="none" strike="noStrike" kern="10" cap="none" spc="0" normalizeH="0" baseline="0" noProof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1994 год </a:t>
            </a:r>
            <a:r>
              <a:rPr kumimoji="0" lang="ru-RU" sz="2000" b="1" i="1" u="none" strike="noStrike" kern="10" cap="none" spc="0" normalizeH="0" baseline="0" noProof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Победитель – </a:t>
            </a:r>
            <a:r>
              <a:rPr kumimoji="0" lang="ru-RU" sz="2000" b="1" i="1" u="none" strike="noStrike" kern="10" cap="none" spc="0" normalizeH="0" baseline="0" noProof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Букатова</a:t>
            </a:r>
            <a:r>
              <a:rPr kumimoji="0" lang="ru-RU" sz="2000" b="1" i="1" u="none" strike="noStrike" kern="10" cap="none" spc="0" normalizeH="0" baseline="0" noProof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Лидия Сергеевна, учитель химии </a:t>
            </a:r>
            <a:r>
              <a:rPr kumimoji="0" lang="ru-RU" sz="2000" b="1" i="1" u="none" strike="noStrike" kern="10" cap="none" spc="0" normalizeH="0" baseline="0" noProof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Мордкоринской</a:t>
            </a:r>
            <a:r>
              <a:rPr kumimoji="0" lang="ru-RU" sz="2000" b="1" i="1" u="none" strike="noStrike" kern="10" cap="none" spc="0" normalizeH="0" baseline="0" noProof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неполной средней школы</a:t>
            </a:r>
            <a:endParaRPr kumimoji="0" lang="ru-RU" sz="5400" b="1" i="1" u="none" strike="noStrike" kern="10" cap="none" spc="0" normalizeH="0" baseline="0" noProof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0" y="3714752"/>
            <a:ext cx="3428992" cy="329320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Конкурс стал для меня замечательной педагогической мастерской. Это уверенность в себе, в своей профессиональной компетентности. Конечно, признательность педагогического сообщества тоже немаловажна. Считаю, что конкурс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мощный стимул для продолжения самообразования, к самоанализу, возможность оторваться от привычного течения жизни, проверить себя на прочность.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10800000">
            <a:off x="2928926" y="5214950"/>
            <a:ext cx="978408" cy="484632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2214554"/>
            <a:ext cx="292895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Стрелка вправо 13"/>
          <p:cNvSpPr/>
          <p:nvPr/>
        </p:nvSpPr>
        <p:spPr>
          <a:xfrm rot="3473155">
            <a:off x="7119867" y="3872729"/>
            <a:ext cx="978408" cy="484632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Содержимое 6"/>
          <p:cNvSpPr txBox="1">
            <a:spLocks/>
          </p:cNvSpPr>
          <p:nvPr/>
        </p:nvSpPr>
        <p:spPr>
          <a:xfrm>
            <a:off x="5786446" y="0"/>
            <a:ext cx="3357554" cy="181588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1" i="1" u="none" strike="noStrike" kern="10" cap="none" spc="0" normalizeH="0" baseline="0" noProof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1998 год </a:t>
            </a:r>
            <a:r>
              <a:rPr kumimoji="0" lang="ru-RU" sz="2000" b="1" i="1" u="none" strike="noStrike" kern="10" cap="none" spc="0" normalizeH="0" baseline="0" noProof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Победитель – </a:t>
            </a:r>
            <a:r>
              <a:rPr kumimoji="0" lang="ru-RU" sz="2000" b="1" i="1" u="none" strike="noStrike" kern="10" cap="none" spc="0" normalizeH="0" baseline="0" noProof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Минькина</a:t>
            </a:r>
            <a:r>
              <a:rPr kumimoji="0" lang="ru-RU" sz="2000" b="1" i="1" u="none" strike="noStrike" kern="10" cap="none" spc="0" normalizeH="0" baseline="0" noProof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Ольга Александровна, учитель начальных классов МОУ «Лицей»</a:t>
            </a:r>
            <a:endParaRPr kumimoji="0" lang="ru-RU" sz="5400" b="1" i="1" u="none" strike="noStrike" kern="10" cap="none" spc="0" normalizeH="0" baseline="0" noProof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2D05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5" name="Picture 9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1785926"/>
            <a:ext cx="3286116" cy="2500330"/>
          </a:xfrm>
          <a:prstGeom prst="rect">
            <a:avLst/>
          </a:prstGeom>
          <a:noFill/>
          <a:ln w="38100" cmpd="dbl">
            <a:solidFill>
              <a:srgbClr val="A50021"/>
            </a:solidFill>
            <a:miter lim="800000"/>
            <a:headEnd/>
            <a:tailEnd/>
          </a:ln>
        </p:spPr>
      </p:pic>
      <p:sp>
        <p:nvSpPr>
          <p:cNvPr id="7" name="Содержимое 6"/>
          <p:cNvSpPr txBox="1">
            <a:spLocks/>
          </p:cNvSpPr>
          <p:nvPr/>
        </p:nvSpPr>
        <p:spPr>
          <a:xfrm>
            <a:off x="2357422" y="1500175"/>
            <a:ext cx="3500462" cy="211134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1" i="1" u="none" strike="noStrike" kern="10" cap="none" spc="0" normalizeH="0" baseline="0" noProof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1999 год </a:t>
            </a:r>
            <a:r>
              <a:rPr kumimoji="0" lang="ru-RU" sz="2000" b="1" i="1" u="none" strike="noStrike" kern="10" cap="none" spc="0" normalizeH="0" baseline="0" noProof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Победитель – Елисеева Ольга Николаевна, учитель английского языка МОУ «Лицей»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1600" b="1" i="1" u="none" strike="noStrike" kern="10" cap="none" spc="0" normalizeH="0" baseline="0" noProof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2D05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00174"/>
            <a:ext cx="254159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857356" y="3441680"/>
            <a:ext cx="4071966" cy="3416320"/>
          </a:xfrm>
          <a:prstGeom prst="rect">
            <a:avLst/>
          </a:prstGeom>
          <a:solidFill>
            <a:schemeClr val="accent1"/>
          </a:solidFill>
          <a:ln>
            <a:solidFill>
              <a:schemeClr val="tx2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Конкурс 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года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ступенька вверх в профессиональном развитии педагога. Он дает шанс оценить свои возможности, почерпнуть новые идеи, и, главное, это стимул вновь учиться и учиться непростому учительскому ремеслу. Конкурс важен и для самоутверждения 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когда достойно пройдены все испытания, позади сомнения и волнение, понимаешь: 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смогла, у меня получилось!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857884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3811012"/>
            <a:ext cx="1928794" cy="295465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ourier New" pitchFamily="49" charset="0"/>
              </a:rPr>
              <a:t>На удивленье собранны Вы были,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ourier New" pitchFamily="49" charset="0"/>
              </a:rPr>
              <a:t>Когда показывали Вы урок.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ourier New" pitchFamily="49" charset="0"/>
              </a:rPr>
              <a:t>С ребятами Вы правильно раскрыли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algn="ctr" eaLnBrk="0" hangingPunct="0"/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ourier New" pitchFamily="49" charset="0"/>
              </a:rPr>
              <a:t>задачи, тему,</a:t>
            </a:r>
          </a:p>
          <a:p>
            <a:pPr algn="ctr" eaLnBrk="0" hangingPunct="0"/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ourier New" pitchFamily="49" charset="0"/>
              </a:rPr>
              <a:t> Подвели итог. </a:t>
            </a:r>
            <a:r>
              <a:rPr lang="ru-RU" sz="1200" b="1" dirty="0">
                <a:solidFill>
                  <a:schemeClr val="tx1"/>
                </a:solidFill>
                <a:latin typeface="Franklin Gothic Demi Cond" panose="020B0706030402020204" pitchFamily="34" charset="0"/>
                <a:ea typeface="Calibri" pitchFamily="34" charset="0"/>
                <a:cs typeface="Courier New" pitchFamily="49" charset="0"/>
              </a:rPr>
              <a:t>(</a:t>
            </a:r>
            <a:r>
              <a:rPr lang="ru-RU" sz="1200" b="1" dirty="0" err="1">
                <a:solidFill>
                  <a:schemeClr val="tx1"/>
                </a:solidFill>
                <a:latin typeface="Franklin Gothic Demi Cond" panose="020B0706030402020204" pitchFamily="34" charset="0"/>
                <a:ea typeface="Calibri" pitchFamily="34" charset="0"/>
                <a:cs typeface="Courier New" pitchFamily="49" charset="0"/>
              </a:rPr>
              <a:t>Сабаева</a:t>
            </a:r>
            <a:r>
              <a:rPr lang="ru-RU" sz="1200" b="1" dirty="0">
                <a:solidFill>
                  <a:schemeClr val="tx1"/>
                </a:solidFill>
                <a:latin typeface="Franklin Gothic Demi Cond" panose="020B0706030402020204" pitchFamily="34" charset="0"/>
                <a:ea typeface="Calibri" pitchFamily="34" charset="0"/>
                <a:cs typeface="Courier New" pitchFamily="49" charset="0"/>
              </a:rPr>
              <a:t> Е.Н., член жюри)</a:t>
            </a:r>
            <a:endParaRPr lang="ru-RU" sz="1200" dirty="0">
              <a:solidFill>
                <a:schemeClr val="tx1"/>
              </a:solidFill>
              <a:latin typeface="Franklin Gothic Demi Cond" panose="020B0706030402020204" pitchFamily="34" charset="0"/>
            </a:endParaRPr>
          </a:p>
          <a:p>
            <a:pPr algn="ctr" eaLnBrk="0" hangingPunct="0"/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anklin Gothic Demi" panose="020B0703020102020204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929322" y="4429132"/>
            <a:ext cx="3214678" cy="163121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Чтобы быть хорошим учителем, надо любить то, что преподаешь и тех, кому преподаешь.                                </a:t>
            </a:r>
          </a:p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solidFill>
                  <a:srgbClr val="FFFF00"/>
                </a:solidFill>
                <a:latin typeface="+mj-lt"/>
                <a:ea typeface="Calibri" pitchFamily="34" charset="0"/>
                <a:cs typeface="Times New Roman" pitchFamily="18" charset="0"/>
              </a:rPr>
              <a:t>               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В.Ключевский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j-lt"/>
            </a:endParaRPr>
          </a:p>
        </p:txBody>
      </p:sp>
      <p:sp>
        <p:nvSpPr>
          <p:cNvPr id="12" name="Диагональная полоса 11"/>
          <p:cNvSpPr/>
          <p:nvPr/>
        </p:nvSpPr>
        <p:spPr>
          <a:xfrm rot="1758370">
            <a:off x="968553" y="3254578"/>
            <a:ext cx="914400" cy="914400"/>
          </a:xfrm>
          <a:prstGeom prst="diagStripe">
            <a:avLst>
              <a:gd name="adj" fmla="val 4196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29058" cy="214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WordArt 8"/>
          <p:cNvSpPr>
            <a:spLocks noChangeArrowheads="1" noChangeShapeType="1" noTextEdit="1"/>
          </p:cNvSpPr>
          <p:nvPr/>
        </p:nvSpPr>
        <p:spPr bwMode="auto">
          <a:xfrm>
            <a:off x="4857752" y="0"/>
            <a:ext cx="3468688" cy="57465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6B19C"/>
                    </a:gs>
                    <a:gs pos="14999">
                      <a:srgbClr val="D49E6C"/>
                    </a:gs>
                    <a:gs pos="35001">
                      <a:srgbClr val="A65528"/>
                    </a:gs>
                    <a:gs pos="50000">
                      <a:srgbClr val="663012"/>
                    </a:gs>
                    <a:gs pos="64999">
                      <a:srgbClr val="A65528"/>
                    </a:gs>
                    <a:gs pos="85001">
                      <a:srgbClr val="D49E6C"/>
                    </a:gs>
                    <a:gs pos="100000">
                      <a:srgbClr val="D6B19C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2000 год</a:t>
            </a:r>
          </a:p>
        </p:txBody>
      </p:sp>
      <p:pic>
        <p:nvPicPr>
          <p:cNvPr id="4" name="Picture 10" descr="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7051" y="3730991"/>
            <a:ext cx="2643174" cy="35719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929058" y="1071547"/>
            <a:ext cx="2714644" cy="369331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Конкурс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года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для меня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незабываемые переживания и опыт, который остаётся на всю жизнь. Каждый учитель, так или иначе, ждет подтверждения своего профессионализма, своей значимости, полезности. Очень важно, что по итогам конкурса меня высоко оценили как профессионала.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sp>
        <p:nvSpPr>
          <p:cNvPr id="8" name="WordArt 13"/>
          <p:cNvSpPr>
            <a:spLocks noChangeArrowheads="1" noChangeShapeType="1" noTextEdit="1"/>
          </p:cNvSpPr>
          <p:nvPr/>
        </p:nvSpPr>
        <p:spPr bwMode="auto">
          <a:xfrm>
            <a:off x="285720" y="2071678"/>
            <a:ext cx="3468688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9966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2001 год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143372" y="500043"/>
            <a:ext cx="50006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800" b="1" i="1" dirty="0">
                <a:solidFill>
                  <a:srgbClr val="000099"/>
                </a:solidFill>
              </a:rPr>
              <a:t>Победитель </a:t>
            </a:r>
            <a:r>
              <a:rPr lang="ru-RU" sz="1800" b="1" i="1" dirty="0" smtClean="0">
                <a:solidFill>
                  <a:srgbClr val="000099"/>
                </a:solidFill>
              </a:rPr>
              <a:t>–Фадеева Т.Н., учитель английского языка МОУ «Лицей»</a:t>
            </a:r>
            <a:endParaRPr lang="ru-RU" b="1" dirty="0">
              <a:solidFill>
                <a:srgbClr val="000099"/>
              </a:solidFill>
            </a:endParaRPr>
          </a:p>
        </p:txBody>
      </p:sp>
      <p:pic>
        <p:nvPicPr>
          <p:cNvPr id="10" name="Picture 12" descr="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357562"/>
            <a:ext cx="2571736" cy="3500438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-142908" y="2500306"/>
            <a:ext cx="435768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 i="1" dirty="0">
                <a:solidFill>
                  <a:srgbClr val="006600"/>
                </a:solidFill>
                <a:latin typeface="Georgia" pitchFamily="18" charset="0"/>
              </a:rPr>
              <a:t>Победитель - Тараканова Л.Н</a:t>
            </a:r>
            <a:r>
              <a:rPr lang="ru-RU" sz="1800" b="1" i="1" dirty="0" smtClean="0">
                <a:solidFill>
                  <a:srgbClr val="006600"/>
                </a:solidFill>
                <a:latin typeface="Georgia" pitchFamily="18" charset="0"/>
              </a:rPr>
              <a:t>., учитель географии МОУ «Стародевиченская СОШ»</a:t>
            </a:r>
            <a:endParaRPr lang="ru-RU" sz="1800" b="1" i="1" dirty="0">
              <a:solidFill>
                <a:srgbClr val="006600"/>
              </a:solidFill>
              <a:latin typeface="Georgia" pitchFamily="18" charset="0"/>
            </a:endParaRPr>
          </a:p>
        </p:txBody>
      </p:sp>
      <p:sp>
        <p:nvSpPr>
          <p:cNvPr id="12" name="Блок-схема: память с посл. доступом 11"/>
          <p:cNvSpPr/>
          <p:nvPr/>
        </p:nvSpPr>
        <p:spPr>
          <a:xfrm rot="11402433">
            <a:off x="2223064" y="4860820"/>
            <a:ext cx="4206634" cy="2232481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 rot="693858">
            <a:off x="2318614" y="4791363"/>
            <a:ext cx="38966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Участвовать в конкурсе сложно и интересно. Подобные конкурсы – это </a:t>
            </a:r>
            <a:r>
              <a:rPr lang="ru-RU" sz="1600" dirty="0" err="1"/>
              <a:t>возможностказать</a:t>
            </a:r>
            <a:r>
              <a:rPr lang="ru-RU" sz="1600" dirty="0"/>
              <a:t> себя, свой </a:t>
            </a:r>
            <a:r>
              <a:rPr lang="ru-RU" sz="1600" dirty="0" err="1"/>
              <a:t>профессионализмь</a:t>
            </a:r>
            <a:r>
              <a:rPr lang="ru-RU" sz="1600" dirty="0"/>
              <a:t> по, </a:t>
            </a:r>
            <a:r>
              <a:rPr lang="ru-RU" sz="1600" dirty="0" smtClean="0"/>
              <a:t>возможность получить признание, почувствовать радость от новых побед. Для меня это еще и возможность обмена опытом с коллегами, знакомства, впечатления. </a:t>
            </a:r>
          </a:p>
          <a:p>
            <a:endParaRPr lang="ru-RU" sz="1600" dirty="0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6948264" y="1099570"/>
            <a:ext cx="2500298" cy="258532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На уроке создала приятный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климат для общения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И ученики продемонстрировали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algn="ctr" eaLnBrk="0" hangingPunct="0"/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 ярко все свои умения.</a:t>
            </a:r>
          </a:p>
          <a:p>
            <a:pPr algn="ctr" eaLnBrk="0" hangingPunct="0"/>
            <a:r>
              <a:rPr lang="ru-RU" sz="1800" b="1" dirty="0" smtClean="0">
                <a:solidFill>
                  <a:schemeClr val="tx1"/>
                </a:solidFill>
                <a:latin typeface="Franklin Gothic Demi Cond" panose="020B0706030402020204" pitchFamily="34" charset="0"/>
                <a:ea typeface="Calibri" pitchFamily="34" charset="0"/>
                <a:cs typeface="Courier New" pitchFamily="49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Franklin Gothic Demi Cond" panose="020B0706030402020204" pitchFamily="34" charset="0"/>
                <a:ea typeface="Calibri" pitchFamily="34" charset="0"/>
                <a:cs typeface="Courier New" pitchFamily="49" charset="0"/>
              </a:rPr>
              <a:t>(</a:t>
            </a:r>
            <a:r>
              <a:rPr lang="ru-RU" sz="1600" b="1" dirty="0" err="1">
                <a:solidFill>
                  <a:schemeClr val="tx1"/>
                </a:solidFill>
                <a:latin typeface="Franklin Gothic Demi Cond" panose="020B0706030402020204" pitchFamily="34" charset="0"/>
                <a:ea typeface="Calibri" pitchFamily="34" charset="0"/>
                <a:cs typeface="Courier New" pitchFamily="49" charset="0"/>
              </a:rPr>
              <a:t>Сабаева</a:t>
            </a:r>
            <a:r>
              <a:rPr lang="ru-RU" sz="1600" b="1" dirty="0">
                <a:solidFill>
                  <a:schemeClr val="tx1"/>
                </a:solidFill>
                <a:latin typeface="Franklin Gothic Demi Cond" panose="020B0706030402020204" pitchFamily="34" charset="0"/>
                <a:ea typeface="Calibri" pitchFamily="34" charset="0"/>
                <a:cs typeface="Courier New" pitchFamily="49" charset="0"/>
              </a:rPr>
              <a:t> Е.Н., член жюри)</a:t>
            </a:r>
            <a:endParaRPr lang="ru-RU" sz="1600" dirty="0">
              <a:solidFill>
                <a:schemeClr val="tx1"/>
              </a:solidFill>
              <a:latin typeface="Franklin Gothic Demi Cond" panose="020B07060304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6" name="Равнобедренный треугольник 5"/>
          <p:cNvSpPr/>
          <p:nvPr/>
        </p:nvSpPr>
        <p:spPr>
          <a:xfrm rot="18097572">
            <a:off x="6308305" y="3509544"/>
            <a:ext cx="1060704" cy="1128983"/>
          </a:xfrm>
          <a:prstGeom prst="triangle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3286116" cy="1643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WordArt 14"/>
          <p:cNvSpPr>
            <a:spLocks noChangeArrowheads="1" noChangeShapeType="1" noTextEdit="1"/>
          </p:cNvSpPr>
          <p:nvPr/>
        </p:nvSpPr>
        <p:spPr bwMode="auto">
          <a:xfrm>
            <a:off x="3643306" y="0"/>
            <a:ext cx="4857784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6B19C"/>
                    </a:gs>
                    <a:gs pos="14999">
                      <a:srgbClr val="D49E6C"/>
                    </a:gs>
                    <a:gs pos="35001">
                      <a:srgbClr val="A65528"/>
                    </a:gs>
                    <a:gs pos="50000">
                      <a:srgbClr val="663012"/>
                    </a:gs>
                    <a:gs pos="64999">
                      <a:srgbClr val="A65528"/>
                    </a:gs>
                    <a:gs pos="85001">
                      <a:srgbClr val="D49E6C"/>
                    </a:gs>
                    <a:gs pos="100000">
                      <a:srgbClr val="D6B19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2002 год</a:t>
            </a:r>
          </a:p>
        </p:txBody>
      </p:sp>
      <p:sp>
        <p:nvSpPr>
          <p:cNvPr id="4" name="Text Box 15"/>
          <p:cNvSpPr txBox="1">
            <a:spLocks noChangeArrowheads="1"/>
          </p:cNvSpPr>
          <p:nvPr/>
        </p:nvSpPr>
        <p:spPr bwMode="auto">
          <a:xfrm>
            <a:off x="3357554" y="500043"/>
            <a:ext cx="57864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 i="1" dirty="0">
                <a:solidFill>
                  <a:srgbClr val="800000"/>
                </a:solidFill>
                <a:latin typeface="Georgia" pitchFamily="18" charset="0"/>
              </a:rPr>
              <a:t>Победитель- </a:t>
            </a:r>
            <a:r>
              <a:rPr lang="ru-RU" sz="1800" b="1" i="1" dirty="0" err="1">
                <a:solidFill>
                  <a:srgbClr val="800000"/>
                </a:solidFill>
                <a:latin typeface="Georgia" pitchFamily="18" charset="0"/>
              </a:rPr>
              <a:t>Мещерова</a:t>
            </a:r>
            <a:r>
              <a:rPr lang="ru-RU" sz="1800" b="1" i="1" dirty="0">
                <a:solidFill>
                  <a:srgbClr val="800000"/>
                </a:solidFill>
                <a:latin typeface="Georgia" pitchFamily="18" charset="0"/>
              </a:rPr>
              <a:t> С.В</a:t>
            </a:r>
            <a:r>
              <a:rPr lang="ru-RU" sz="1800" b="1" i="1" dirty="0" smtClean="0">
                <a:solidFill>
                  <a:srgbClr val="800000"/>
                </a:solidFill>
                <a:latin typeface="Georgia" pitchFamily="18" charset="0"/>
              </a:rPr>
              <a:t>., учитель немецкого языка МОУ  «Акчеевская СОШ»</a:t>
            </a:r>
            <a:endParaRPr lang="ru-RU" b="1" dirty="0">
              <a:solidFill>
                <a:srgbClr val="800000"/>
              </a:solidFill>
              <a:latin typeface="Georgia" pitchFamily="18" charset="0"/>
            </a:endParaRPr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3643306" y="1348800"/>
            <a:ext cx="3786214" cy="5355312"/>
          </a:xfrm>
          <a:prstGeom prst="rect">
            <a:avLst/>
          </a:prstGeom>
          <a:solidFill>
            <a:schemeClr val="accent1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Мне дважды посчастливилось принять участие в конкурсе педагогического мастерства: «Учитель года - 1998» и «Учитель года - 2002». Помню, как дрожали коленки, горели щёки от волнения. Сколько было внутренней энергии, стремлений  и амбиций, творческих идей. Главное в том, что  всё это было полезно для меня и просто необходимо. Я взглянула на себя со стороны, проанализировала  свою работу, себя как педагога, и однозначно для себя решила, что если я хочу добиться чего-то в жизни, быть маяком для моих учеников, я должна уметь работать в унисон с детьми, находиться в постоянном поиске новых идей, интересных решений, быть на одной волне со временем и моими учениками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  <p:pic>
        <p:nvPicPr>
          <p:cNvPr id="8" name="Picture 13" descr="6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46430" y="2749920"/>
            <a:ext cx="2357422" cy="1571636"/>
          </a:xfrm>
          <a:prstGeom prst="rect">
            <a:avLst/>
          </a:prstGeom>
          <a:noFill/>
          <a:ln w="38100" cmpd="dbl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-357222" y="2071678"/>
            <a:ext cx="37147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i="1" dirty="0">
                <a:solidFill>
                  <a:srgbClr val="800000"/>
                </a:solidFill>
                <a:latin typeface="Georgia" pitchFamily="18" charset="0"/>
              </a:rPr>
              <a:t>Победитель- Демина В.И</a:t>
            </a:r>
            <a:r>
              <a:rPr lang="ru-RU" sz="1600" b="1" i="1" dirty="0" smtClean="0">
                <a:solidFill>
                  <a:srgbClr val="800000"/>
                </a:solidFill>
                <a:latin typeface="Georgia" pitchFamily="18" charset="0"/>
              </a:rPr>
              <a:t>., учитель начальных классов МОУ «Новодевиченская СОШ»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1" name="Блок-схема: дисплей 10"/>
          <p:cNvSpPr/>
          <p:nvPr/>
        </p:nvSpPr>
        <p:spPr>
          <a:xfrm rot="4884135">
            <a:off x="-458648" y="3733932"/>
            <a:ext cx="3533045" cy="3711043"/>
          </a:xfrm>
          <a:prstGeom prst="flowChartDisp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1071546"/>
            <a:ext cx="178591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WordArt 8"/>
          <p:cNvSpPr>
            <a:spLocks noChangeArrowheads="1" noChangeShapeType="1" noTextEdit="1"/>
          </p:cNvSpPr>
          <p:nvPr/>
        </p:nvSpPr>
        <p:spPr bwMode="auto">
          <a:xfrm>
            <a:off x="0" y="1571612"/>
            <a:ext cx="3000396" cy="57465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6B19C"/>
                    </a:gs>
                    <a:gs pos="14999">
                      <a:srgbClr val="D49E6C"/>
                    </a:gs>
                    <a:gs pos="35001">
                      <a:srgbClr val="A65528"/>
                    </a:gs>
                    <a:gs pos="50000">
                      <a:srgbClr val="663012"/>
                    </a:gs>
                    <a:gs pos="64999">
                      <a:srgbClr val="A65528"/>
                    </a:gs>
                    <a:gs pos="85001">
                      <a:srgbClr val="D49E6C"/>
                    </a:gs>
                    <a:gs pos="100000">
                      <a:srgbClr val="D6B19C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2003 </a:t>
            </a:r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6B19C"/>
                    </a:gs>
                    <a:gs pos="14999">
                      <a:srgbClr val="D49E6C"/>
                    </a:gs>
                    <a:gs pos="35001">
                      <a:srgbClr val="A65528"/>
                    </a:gs>
                    <a:gs pos="50000">
                      <a:srgbClr val="663012"/>
                    </a:gs>
                    <a:gs pos="64999">
                      <a:srgbClr val="A65528"/>
                    </a:gs>
                    <a:gs pos="85001">
                      <a:srgbClr val="D49E6C"/>
                    </a:gs>
                    <a:gs pos="100000">
                      <a:srgbClr val="D6B19C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год</a:t>
            </a: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 rot="21297493">
            <a:off x="-417118" y="3990872"/>
            <a:ext cx="391174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</a:rPr>
              <a:t>Конкурс стал для меня важным шагом в развитии педагогической деятельности. Участие в конкурсе способствовало собственному самоопределению не только с точки зрения профессиональной деятельности, но и оценки личностных качеств. Я осознала, что любой труд приносит плоды. А усердный труд – бесценные плоды: положительные эмоции, радость близких, признание руководства, саморазвитие.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7858148" y="2857496"/>
            <a:ext cx="914400" cy="1898532"/>
          </a:xfrm>
          <a:prstGeom prst="wedgeEllipseCallout">
            <a:avLst>
              <a:gd name="adj1" fmla="val -457040"/>
              <a:gd name="adj2" fmla="val -115207"/>
            </a:avLst>
          </a:prstGeom>
          <a:solidFill>
            <a:srgbClr val="23D8E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3071786"/>
            <a:ext cx="2857488" cy="378621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WordArt 10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3286116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6B19C"/>
                    </a:gs>
                    <a:gs pos="14999">
                      <a:srgbClr val="D49E6C"/>
                    </a:gs>
                    <a:gs pos="35001">
                      <a:srgbClr val="A65528"/>
                    </a:gs>
                    <a:gs pos="50000">
                      <a:srgbClr val="663012"/>
                    </a:gs>
                    <a:gs pos="64999">
                      <a:srgbClr val="A65528"/>
                    </a:gs>
                    <a:gs pos="85001">
                      <a:srgbClr val="D49E6C"/>
                    </a:gs>
                    <a:gs pos="100000">
                      <a:srgbClr val="D6B19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2004 год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5786446" y="428604"/>
            <a:ext cx="335755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 i="1" dirty="0">
                <a:latin typeface="Georgia" pitchFamily="18" charset="0"/>
              </a:rPr>
              <a:t>Победитель </a:t>
            </a:r>
            <a:r>
              <a:rPr lang="ru-RU" sz="1800" b="1" i="1" dirty="0" smtClean="0">
                <a:latin typeface="Georgia" pitchFamily="18" charset="0"/>
              </a:rPr>
              <a:t>–</a:t>
            </a:r>
            <a:r>
              <a:rPr lang="ru-RU" sz="1800" b="1" i="1" dirty="0" err="1" smtClean="0">
                <a:latin typeface="Georgia" pitchFamily="18" charset="0"/>
              </a:rPr>
              <a:t>Немова</a:t>
            </a:r>
            <a:r>
              <a:rPr lang="ru-RU" sz="1800" b="1" i="1" dirty="0" smtClean="0">
                <a:latin typeface="Georgia" pitchFamily="18" charset="0"/>
              </a:rPr>
              <a:t> </a:t>
            </a:r>
            <a:r>
              <a:rPr lang="ru-RU" sz="1800" b="1" i="1" dirty="0">
                <a:latin typeface="Georgia" pitchFamily="18" charset="0"/>
              </a:rPr>
              <a:t>И.В</a:t>
            </a:r>
            <a:r>
              <a:rPr lang="ru-RU" sz="1800" b="1" i="1" dirty="0" smtClean="0">
                <a:latin typeface="Georgia" pitchFamily="18" charset="0"/>
              </a:rPr>
              <a:t>., учитель русского  языка и литературы МОУ «Стародевиченская СОШ» ,  </a:t>
            </a:r>
            <a:r>
              <a:rPr lang="ru-RU" sz="1800" b="1" i="1" dirty="0" err="1" smtClean="0">
                <a:solidFill>
                  <a:srgbClr val="FF0000"/>
                </a:solidFill>
                <a:latin typeface="Georgia" pitchFamily="18" charset="0"/>
              </a:rPr>
              <a:t>суперфиналист</a:t>
            </a:r>
            <a:r>
              <a:rPr lang="ru-RU" sz="1800" b="1" i="1" dirty="0" smtClean="0">
                <a:solidFill>
                  <a:srgbClr val="FF0000"/>
                </a:solidFill>
                <a:latin typeface="Georgia" pitchFamily="18" charset="0"/>
              </a:rPr>
              <a:t> республиканского конкурса</a:t>
            </a:r>
            <a:endParaRPr lang="ru-RU" sz="18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9" name="WordArt 10"/>
          <p:cNvSpPr>
            <a:spLocks noChangeArrowheads="1" noChangeShapeType="1" noTextEdit="1"/>
          </p:cNvSpPr>
          <p:nvPr/>
        </p:nvSpPr>
        <p:spPr bwMode="auto">
          <a:xfrm>
            <a:off x="5857884" y="0"/>
            <a:ext cx="3286116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6B19C"/>
                    </a:gs>
                    <a:gs pos="14999">
                      <a:srgbClr val="D49E6C"/>
                    </a:gs>
                    <a:gs pos="35001">
                      <a:srgbClr val="A65528"/>
                    </a:gs>
                    <a:gs pos="50000">
                      <a:srgbClr val="663012"/>
                    </a:gs>
                    <a:gs pos="64999">
                      <a:srgbClr val="A65528"/>
                    </a:gs>
                    <a:gs pos="85001">
                      <a:srgbClr val="D49E6C"/>
                    </a:gs>
                    <a:gs pos="100000">
                      <a:srgbClr val="D6B19C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2005 год</a:t>
            </a:r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357298"/>
            <a:ext cx="2428892" cy="2000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0" y="500042"/>
            <a:ext cx="321471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 i="1" dirty="0">
                <a:solidFill>
                  <a:srgbClr val="990000"/>
                </a:solidFill>
                <a:latin typeface="Georgia" pitchFamily="18" charset="0"/>
              </a:rPr>
              <a:t>Победитель – </a:t>
            </a:r>
            <a:r>
              <a:rPr lang="ru-RU" sz="1800" b="1" dirty="0">
                <a:solidFill>
                  <a:srgbClr val="990000"/>
                </a:solidFill>
                <a:latin typeface="Georgia" pitchFamily="18" charset="0"/>
              </a:rPr>
              <a:t>Шкаева</a:t>
            </a:r>
            <a:r>
              <a:rPr lang="ru-RU" sz="1800" b="1" i="1" dirty="0">
                <a:solidFill>
                  <a:srgbClr val="990000"/>
                </a:solidFill>
                <a:latin typeface="Georgia" pitchFamily="18" charset="0"/>
              </a:rPr>
              <a:t> О.И</a:t>
            </a:r>
            <a:r>
              <a:rPr lang="ru-RU" sz="1800" b="1" i="1" dirty="0" smtClean="0">
                <a:solidFill>
                  <a:srgbClr val="990000"/>
                </a:solidFill>
                <a:latin typeface="Georgia" pitchFamily="18" charset="0"/>
              </a:rPr>
              <a:t>., учитель начальных классов МОУ «Лицей»</a:t>
            </a:r>
            <a:endParaRPr lang="ru-RU" sz="1800" b="1" i="1" dirty="0">
              <a:solidFill>
                <a:srgbClr val="990000"/>
              </a:solidFill>
              <a:latin typeface="Georgia" pitchFamily="18" charset="0"/>
            </a:endParaRPr>
          </a:p>
        </p:txBody>
      </p:sp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0"/>
            <a:ext cx="2643206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3318570"/>
            <a:ext cx="5929322" cy="353943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  Участвовать в конкурсе сложно и интересно. На конкурсе я познакомилась с очень интересными людьми, с различными методиками, смогла поделиться своим  опытом работы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 Что дала мне победа в конкурсе  «Учитель года-2005» ?  Это  возможность показать себя, свой профессионализм, возможность получить признание.   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  После участия в конкурсе у меня остались положительные впечатления и стремление работать над собой и совершенствовать свои знания.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Спасибо тем, кто верил в меня!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</p:txBody>
      </p:sp>
      <p:sp>
        <p:nvSpPr>
          <p:cNvPr id="15" name="Месяц 14"/>
          <p:cNvSpPr/>
          <p:nvPr/>
        </p:nvSpPr>
        <p:spPr>
          <a:xfrm rot="9648459">
            <a:off x="1818385" y="2249238"/>
            <a:ext cx="1669467" cy="91440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3.bp.blogspot.com/-s3RkpRvukKc/WJATa0MB7pI/AAAAAAAAKXw/UoYFXj4TKcsCodZR9oLcaVJrer5OqHoVgCK4B/s1024/pelica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3714752"/>
            <a:ext cx="3071834" cy="3643338"/>
          </a:xfrm>
          <a:prstGeom prst="rect">
            <a:avLst/>
          </a:prstGeom>
          <a:noFill/>
        </p:spPr>
      </p:pic>
      <p:sp>
        <p:nvSpPr>
          <p:cNvPr id="6" name="WordArt 10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3468688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2006 год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0" y="428604"/>
            <a:ext cx="392905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 i="1" dirty="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Победитель -</a:t>
            </a:r>
            <a:r>
              <a:rPr lang="ru-RU" sz="1800" b="1" i="1" dirty="0" err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Кяшкина</a:t>
            </a:r>
            <a:r>
              <a:rPr lang="ru-RU" sz="1800" b="1" i="1" dirty="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 Е.В., учитель биологии и экологии МОУ «Стародевиченская СОШ», </a:t>
            </a:r>
            <a:r>
              <a:rPr lang="ru-RU" sz="1800" b="1" i="1" dirty="0" err="1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суперфиналист</a:t>
            </a:r>
            <a:r>
              <a:rPr lang="ru-RU" sz="18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 республиканского конкурса</a:t>
            </a:r>
            <a:endParaRPr lang="ru-RU" sz="1800" b="1" i="1" dirty="0">
              <a:solidFill>
                <a:srgbClr val="FF000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9" name="WordArt 12"/>
          <p:cNvSpPr>
            <a:spLocks noChangeArrowheads="1" noChangeShapeType="1" noTextEdit="1"/>
          </p:cNvSpPr>
          <p:nvPr/>
        </p:nvSpPr>
        <p:spPr bwMode="auto">
          <a:xfrm>
            <a:off x="5857884" y="0"/>
            <a:ext cx="346868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8200"/>
                    </a:gs>
                    <a:gs pos="10001">
                      <a:srgbClr val="FF0000"/>
                    </a:gs>
                    <a:gs pos="35001">
                      <a:srgbClr val="BA0066"/>
                    </a:gs>
                    <a:gs pos="70000">
                      <a:srgbClr val="66008F"/>
                    </a:gs>
                    <a:gs pos="100000">
                      <a:srgbClr val="00008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2007 год</a:t>
            </a: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5786446" y="500042"/>
            <a:ext cx="335755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 i="1" dirty="0">
                <a:latin typeface="Georgia" pitchFamily="18" charset="0"/>
              </a:rPr>
              <a:t>Победитель – Беляева Е.В</a:t>
            </a:r>
            <a:r>
              <a:rPr lang="ru-RU" sz="1800" b="1" i="1" dirty="0" smtClean="0">
                <a:latin typeface="Georgia" pitchFamily="18" charset="0"/>
              </a:rPr>
              <a:t>., учитель начальных классов МОУ «Лицей»</a:t>
            </a:r>
            <a:endParaRPr lang="ru-RU" sz="1800" b="1" i="1" dirty="0">
              <a:latin typeface="Georgia" pitchFamily="18" charset="0"/>
            </a:endParaRPr>
          </a:p>
        </p:txBody>
      </p:sp>
      <p:pic>
        <p:nvPicPr>
          <p:cNvPr id="14" name="Picture 13" descr="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1643050"/>
            <a:ext cx="2285984" cy="2500330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15361" name="Picture 1" descr="C:\Рабочий стол\Фото для дневника\для ДНЕВН Школы\Стародевич. сош\Кяшкина Е.В.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1"/>
            <a:ext cx="2119316" cy="200024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13" name="Прямоугольник с одним скругленным углом 12"/>
          <p:cNvSpPr/>
          <p:nvPr/>
        </p:nvSpPr>
        <p:spPr>
          <a:xfrm>
            <a:off x="285720" y="2214554"/>
            <a:ext cx="6572296" cy="442915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FFFF00"/>
                </a:solidFill>
              </a:rPr>
              <a:t>Участвовать в конкурсе трудно, но интересно. Конкурс занимал всё моё свободное время. Это такой конкурс, когда каждое задание надо продумать до мелочей. Став победителем районного конкурса, мне пришлось участвовать в республиканском конкурсе. Школьники на уроке работали хорошо, активно отвечали на вопросы, с удовольствием работали в тетрадях, заполняя страницы рубрики «Биологическая копилка». Особенно сложным было проведение мини-урока по заданной теме. Это задание было для </a:t>
            </a:r>
            <a:r>
              <a:rPr lang="ru-RU" sz="1600" dirty="0" err="1" smtClean="0">
                <a:solidFill>
                  <a:srgbClr val="FFFF00"/>
                </a:solidFill>
              </a:rPr>
              <a:t>суперфиналистов</a:t>
            </a:r>
            <a:r>
              <a:rPr lang="ru-RU" sz="1600" dirty="0" smtClean="0">
                <a:solidFill>
                  <a:srgbClr val="FFFF00"/>
                </a:solidFill>
              </a:rPr>
              <a:t> республиканского конкурса, для тех, кто вышел в пятёрку лучших учителей, набрав наибольшее количество баллов. Я оказалась в пятёрке лучших. И было ещё одно задание для </a:t>
            </a:r>
            <a:r>
              <a:rPr lang="ru-RU" sz="1600" dirty="0" err="1" smtClean="0">
                <a:solidFill>
                  <a:srgbClr val="FFFF00"/>
                </a:solidFill>
              </a:rPr>
              <a:t>суперфиналистов</a:t>
            </a:r>
            <a:r>
              <a:rPr lang="ru-RU" sz="1600" dirty="0" smtClean="0">
                <a:solidFill>
                  <a:srgbClr val="FFFF00"/>
                </a:solidFill>
              </a:rPr>
              <a:t>, пресс-конференция, где мы отвечали на все вопросы, касающиеся педагогики, обучения и воспитания подрастающего поколения. Тут надо было показать свои знания, эрудицию, умение убеждать и отстаивать свою точку зрения.</a:t>
            </a:r>
          </a:p>
          <a:p>
            <a:pPr lvl="0"/>
            <a:r>
              <a:rPr lang="ru-RU" sz="1600" dirty="0" smtClean="0">
                <a:solidFill>
                  <a:srgbClr val="FFFF00"/>
                </a:solidFill>
              </a:rPr>
              <a:t>После подведения итогов я стала Лауреатом конкурса «Учитель года Республики Мордовия – 2006»</a:t>
            </a:r>
            <a:endParaRPr lang="ru-RU" sz="1600" dirty="0">
              <a:solidFill>
                <a:srgbClr val="FFFF00"/>
              </a:solidFill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3857620" y="1285860"/>
            <a:ext cx="484632" cy="1049846"/>
          </a:xfrm>
          <a:prstGeom prst="downArrow">
            <a:avLst>
              <a:gd name="adj1" fmla="val 43494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победитель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714488"/>
            <a:ext cx="2286016" cy="2571768"/>
          </a:xfrm>
          <a:prstGeom prst="rect">
            <a:avLst/>
          </a:prstGeom>
          <a:noFill/>
          <a:ln w="38100" cmpd="dbl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3000364" cy="6937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2008 год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-214346" y="714356"/>
            <a:ext cx="328614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Победитель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Толшев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В.И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., учитель географии МОУ «Лицей»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school67.net/uploads/posts/2017-01/1483726459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4750" y="-78936"/>
            <a:ext cx="2928958" cy="2143116"/>
          </a:xfrm>
          <a:prstGeom prst="rect">
            <a:avLst/>
          </a:prstGeom>
          <a:noFill/>
        </p:spPr>
      </p:pic>
      <p:sp>
        <p:nvSpPr>
          <p:cNvPr id="8" name="WordArt 4"/>
          <p:cNvSpPr>
            <a:spLocks noChangeArrowheads="1" noChangeShapeType="1" noTextEdit="1"/>
          </p:cNvSpPr>
          <p:nvPr/>
        </p:nvSpPr>
        <p:spPr bwMode="auto">
          <a:xfrm>
            <a:off x="6000760" y="0"/>
            <a:ext cx="3000364" cy="6937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2009 </a:t>
            </a:r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год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857541" y="714356"/>
            <a:ext cx="32864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Победитель – </a:t>
            </a:r>
            <a:r>
              <a:rPr lang="ru-RU" sz="18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Бертякова</a:t>
            </a:r>
            <a:r>
              <a:rPr lang="ru-RU" sz="1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С.П., учитель истории МОУ «Новоямская СОШ»</a:t>
            </a:r>
            <a:endParaRPr lang="ru-RU" sz="18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pic>
        <p:nvPicPr>
          <p:cNvPr id="99331" name="Picture 3" descr="C:\Рабочий стол\Фото разное\Директора\Бертяков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1571612"/>
            <a:ext cx="2571768" cy="1785950"/>
          </a:xfrm>
          <a:prstGeom prst="rect">
            <a:avLst/>
          </a:prstGeom>
          <a:noFill/>
        </p:spPr>
      </p:pic>
      <p:sp>
        <p:nvSpPr>
          <p:cNvPr id="99332" name="Rectangle 4"/>
          <p:cNvSpPr>
            <a:spLocks noChangeArrowheads="1"/>
          </p:cNvSpPr>
          <p:nvPr/>
        </p:nvSpPr>
        <p:spPr bwMode="auto">
          <a:xfrm>
            <a:off x="3286116" y="3318570"/>
            <a:ext cx="5857884" cy="34778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Конкурс «Учитель года» - это не просто конкурс, это стимул к тому, чтобы стать лучше во всём. Лучше как учитель - практик, лучше как учитель-теоретик. Учитель года - возможность найти новые методики в преподавании предмета, найти новые подходы к  нежным  тонким струнам детской души.  Учитель  года для меня это школа новых изысканий и поисков, возможность раскрыть свой скрытый потенциал. Поставить цель и достигнуть ее, применяя при этом средства передовой педагогической науки.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4786322"/>
            <a:ext cx="3286116" cy="163121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Плохой учитель преподносит истину, хороший учит её находить.</a:t>
            </a:r>
          </a:p>
          <a:p>
            <a:pPr marL="0" marR="0" lvl="0" indent="180975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(Адольф Вильгельм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Дистерверг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2" name="Месяц 11"/>
          <p:cNvSpPr/>
          <p:nvPr/>
        </p:nvSpPr>
        <p:spPr>
          <a:xfrm rot="1614245">
            <a:off x="5946431" y="2061840"/>
            <a:ext cx="883211" cy="1234123"/>
          </a:xfrm>
          <a:prstGeom prst="moon">
            <a:avLst>
              <a:gd name="adj" fmla="val 299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630226" y="1944533"/>
            <a:ext cx="3429024" cy="14465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Неординарность поощрений,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Проблемный поиск всех решений…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По этим веским вот причинам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  <a:p>
            <a:pPr algn="just" eaLnBrk="0" hangingPunct="0"/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Светлана Петровна отличилась.</a:t>
            </a:r>
            <a:r>
              <a:rPr lang="ru-RU" sz="1800" b="1" dirty="0">
                <a:solidFill>
                  <a:schemeClr val="tx1"/>
                </a:solidFill>
                <a:latin typeface="Franklin Gothic Demi Cond" panose="020B0706030402020204" pitchFamily="34" charset="0"/>
                <a:ea typeface="Calibri" pitchFamily="34" charset="0"/>
                <a:cs typeface="Courier New" pitchFamily="49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(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Сабаева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Е.Н., член жюри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)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13"/>
          <p:cNvSpPr>
            <a:spLocks noChangeArrowheads="1" noChangeShapeType="1" noTextEdit="1"/>
          </p:cNvSpPr>
          <p:nvPr/>
        </p:nvSpPr>
        <p:spPr bwMode="auto">
          <a:xfrm>
            <a:off x="5857884" y="0"/>
            <a:ext cx="314324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9966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2011 </a:t>
            </a:r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9966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год</a:t>
            </a:r>
          </a:p>
        </p:txBody>
      </p:sp>
      <p:pic>
        <p:nvPicPr>
          <p:cNvPr id="67585" name="Picture 1" descr="C:\Documents and Settings\Admin\Рабочий стол\Пеликан\1111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0"/>
            <a:ext cx="2571768" cy="3000372"/>
          </a:xfrm>
          <a:prstGeom prst="rect">
            <a:avLst/>
          </a:prstGeom>
          <a:noFill/>
        </p:spPr>
      </p:pic>
      <p:sp>
        <p:nvSpPr>
          <p:cNvPr id="5" name="WordArt 13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314324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9966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2010 </a:t>
            </a:r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9966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год</a:t>
            </a:r>
          </a:p>
        </p:txBody>
      </p:sp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4143380"/>
            <a:ext cx="257176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3643314"/>
            <a:ext cx="250033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5857541" y="714356"/>
            <a:ext cx="32864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Победитель – </a:t>
            </a:r>
            <a:r>
              <a:rPr lang="ru-RU" sz="18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Келин</a:t>
            </a:r>
            <a:r>
              <a:rPr lang="ru-RU" sz="1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Е.А., учитель биологии, экологии МОУ «Новоямская СОШ»</a:t>
            </a:r>
            <a:endParaRPr lang="ru-RU" sz="18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428604"/>
            <a:ext cx="32864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Победитель – Кремчеева Г.Р., учитель русского языка и литературы МОУ «Лицей»</a:t>
            </a:r>
            <a:endParaRPr lang="ru-RU" sz="18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357298"/>
            <a:ext cx="3000396" cy="4071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/>
              <a:t>Я рада, что принимала участие в конкурсе. Поначалу были сомнения, но затем я поняла необходимость участия с целью самоутверждения. Пришлось проанализировать весь арсенал своего педагогического опыта, методов и приемов работы. Он стал вехой на моем педагогическом пути, который укрепил желание трудиться с еще большей отдачей, во имя будущих поколений</a:t>
            </a:r>
            <a:r>
              <a:rPr lang="ru-RU" sz="1600" b="1" dirty="0" smtClean="0"/>
              <a:t>.</a:t>
            </a:r>
            <a:endParaRPr lang="ru-RU" sz="1600" dirty="0"/>
          </a:p>
        </p:txBody>
      </p:sp>
      <p:sp>
        <p:nvSpPr>
          <p:cNvPr id="17" name="Молния 16"/>
          <p:cNvSpPr/>
          <p:nvPr/>
        </p:nvSpPr>
        <p:spPr>
          <a:xfrm rot="10548762">
            <a:off x="2818213" y="4175543"/>
            <a:ext cx="914400" cy="914400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5786446" y="1575989"/>
            <a:ext cx="3357554" cy="20313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И пусть Вам всего двадцать пять.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Творенью это не помеха.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Исследовать и сердце отдавать – Слагаемые Вашего успеха.</a:t>
            </a:r>
          </a:p>
          <a:p>
            <a:pPr algn="ctr" eaLnBrk="0" hangingPunct="0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(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Сабаева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Е.Н., член жюри)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2982676" y="2481225"/>
            <a:ext cx="2892896" cy="181588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Учительство – Ваше призвание,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Врожденная тяга души.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Отмечено Ваше старание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«множеством» баллов жюри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  <a:p>
            <a:pPr eaLnBrk="0" hangingPunct="0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(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Сабаева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Е.Н., член жюри)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214282" y="0"/>
            <a:ext cx="3000364" cy="6937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2012 </a:t>
            </a:r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год</a:t>
            </a:r>
          </a:p>
        </p:txBody>
      </p:sp>
      <p:sp>
        <p:nvSpPr>
          <p:cNvPr id="7" name="WordArt 4"/>
          <p:cNvSpPr>
            <a:spLocks noChangeArrowheads="1" noChangeShapeType="1" noTextEdit="1"/>
          </p:cNvSpPr>
          <p:nvPr/>
        </p:nvSpPr>
        <p:spPr bwMode="auto">
          <a:xfrm>
            <a:off x="5929322" y="0"/>
            <a:ext cx="3000364" cy="6937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2013 </a:t>
            </a:r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год</a:t>
            </a:r>
          </a:p>
        </p:txBody>
      </p:sp>
      <p:pic>
        <p:nvPicPr>
          <p:cNvPr id="9" name="Picture 6" descr="C:\Documents and Settings\Юзер\Рабочий стол\Новая папка\Побожьев_70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00306"/>
            <a:ext cx="2643206" cy="2928958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 prst="artDeco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pic>
        <p:nvPicPr>
          <p:cNvPr id="10035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-714404"/>
            <a:ext cx="4000529" cy="5815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5857541" y="714356"/>
            <a:ext cx="32864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+mj-lt"/>
                <a:cs typeface="Times New Roman"/>
              </a:rPr>
              <a:t>Победитель – Маслова О.В., учитель биологии МОУ «Лицей»</a:t>
            </a:r>
            <a:endParaRPr lang="ru-RU" sz="20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5400000" scaled="1"/>
              </a:gradFill>
              <a:latin typeface="+mj-lt"/>
              <a:cs typeface="Times New Roman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785794"/>
            <a:ext cx="3500430" cy="181588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+mj-lt"/>
                <a:cs typeface="Times New Roman"/>
              </a:rPr>
              <a:t>Победитель – </a:t>
            </a:r>
            <a:r>
              <a:rPr lang="ru-RU" sz="20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+mj-lt"/>
                <a:cs typeface="Times New Roman"/>
              </a:rPr>
              <a:t>Побожьев</a:t>
            </a:r>
            <a:r>
              <a:rPr lang="ru-RU" sz="2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+mj-lt"/>
                <a:cs typeface="Times New Roman"/>
              </a:rPr>
              <a:t> С.К., учитель информатики МОУ «Лицей», </a:t>
            </a:r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Century" panose="02040604050505020304" pitchFamily="18" charset="0"/>
                <a:cs typeface="Times New Roman"/>
              </a:rPr>
              <a:t>Победитель республиканского конкурса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Century" panose="02040604050505020304" pitchFamily="18" charset="0"/>
              <a:cs typeface="Times New Roman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1214414" y="5429264"/>
            <a:ext cx="7929586" cy="1200329"/>
          </a:xfrm>
          <a:prstGeom prst="rect">
            <a:avLst/>
          </a:prstGeom>
          <a:solidFill>
            <a:srgbClr val="1FE13F"/>
          </a:solidFill>
          <a:ln>
            <a:solidFill>
              <a:schemeClr val="tx2">
                <a:lumMod val="75000"/>
              </a:schemeClr>
            </a:solidFill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Истинный предмет учения состоит в приготовлении быть человеком. </a:t>
            </a:r>
          </a:p>
          <a:p>
            <a:pPr marL="0" marR="0" lvl="0" indent="180975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Н. Пирогов.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+mj-lt"/>
            </a:endParaRPr>
          </a:p>
        </p:txBody>
      </p:sp>
      <p:pic>
        <p:nvPicPr>
          <p:cNvPr id="11" name="Picture 12" descr="G:\Новая папка\Маслова Ольга Владимировна Ельники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42" y="1837410"/>
            <a:ext cx="2736304" cy="35080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AutoShape 2" descr="Тимчук Наталья Леонидовна Достучаться до каждого сердца тех,  Кого ты решился учить,  И откроется тайная дверца  К душам тех, кого смог полюбить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6804" name="AutoShape 4" descr="Тимчук Наталья Леонидовна Достучаться до каждого сердца тех,  Кого ты решился учить,  И откроется тайная дверца  К душам тех, кого смог полюбить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6806" name="AutoShape 6" descr="Тимчук Наталья Леонидовна Достучаться до каждого сердца тех,  Кого ты решился учить,  И откроется тайная дверца  К душам тех, кого смог полюбить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WordArt 4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3000364" cy="6937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2014 </a:t>
            </a:r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год</a:t>
            </a:r>
          </a:p>
        </p:txBody>
      </p:sp>
      <p:sp>
        <p:nvSpPr>
          <p:cNvPr id="8" name="WordArt 4"/>
          <p:cNvSpPr>
            <a:spLocks noChangeArrowheads="1" noChangeShapeType="1" noTextEdit="1"/>
          </p:cNvSpPr>
          <p:nvPr/>
        </p:nvSpPr>
        <p:spPr bwMode="auto">
          <a:xfrm>
            <a:off x="6143636" y="0"/>
            <a:ext cx="3000364" cy="6937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2015 </a:t>
            </a:r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год</a:t>
            </a:r>
          </a:p>
        </p:txBody>
      </p:sp>
      <p:pic>
        <p:nvPicPr>
          <p:cNvPr id="9" name="Picture 2" descr="C:\Documents and Settings\Юзер\Рабочий стол\АкчеевскШкола\DSC_04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1785926"/>
            <a:ext cx="2643206" cy="20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0" y="714356"/>
            <a:ext cx="1857356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700" b="1" dirty="0" smtClean="0">
                <a:solidFill>
                  <a:srgbClr val="002060"/>
                </a:solidFill>
              </a:rPr>
              <a:t>Победитель – </a:t>
            </a:r>
            <a:r>
              <a:rPr lang="ru-RU" sz="1700" b="1" dirty="0" err="1" smtClean="0">
                <a:solidFill>
                  <a:srgbClr val="002060"/>
                </a:solidFill>
              </a:rPr>
              <a:t>Келин</a:t>
            </a:r>
            <a:r>
              <a:rPr lang="ru-RU" sz="1700" b="1" dirty="0" smtClean="0">
                <a:solidFill>
                  <a:srgbClr val="002060"/>
                </a:solidFill>
              </a:rPr>
              <a:t> Е.А., учитель биологии и экологии МОУ «Новоямская СОШ», </a:t>
            </a:r>
            <a:r>
              <a:rPr lang="ru-RU" sz="1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победитель республиканского конкурса</a:t>
            </a:r>
            <a:r>
              <a:rPr lang="ru-RU" sz="1700" b="1" dirty="0" smtClean="0">
                <a:solidFill>
                  <a:srgbClr val="002060"/>
                </a:solidFill>
              </a:rPr>
              <a:t> </a:t>
            </a:r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1071546"/>
            <a:ext cx="164307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Прямоугольник 12"/>
          <p:cNvSpPr/>
          <p:nvPr/>
        </p:nvSpPr>
        <p:spPr>
          <a:xfrm>
            <a:off x="5715008" y="3718679"/>
            <a:ext cx="3428992" cy="3139321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800" b="1" i="1" dirty="0" smtClean="0">
                <a:solidFill>
                  <a:srgbClr val="FF0000"/>
                </a:solidFill>
              </a:rPr>
              <a:t>Участие в конкурсе «Учитель года»  дало мне возможность поделиться с коллегами своими творческими находками и достижениями в преподавательской деятельности, увидеть оригинальные  нетрадиционные подходы к обучению детей своих коллег.  Придало мне уверенности в своих силах.</a:t>
            </a:r>
            <a:endParaRPr lang="ru-RU" sz="1800" b="1" i="1" dirty="0">
              <a:solidFill>
                <a:srgbClr val="FF0000"/>
              </a:solidFill>
            </a:endParaRPr>
          </a:p>
        </p:txBody>
      </p:sp>
      <p:pic>
        <p:nvPicPr>
          <p:cNvPr id="14" name="Picture 2" descr="http://kovalev-volgograd.ru/wp-content/uploads/2017/02/TGwr6uIWr9Q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1"/>
            <a:ext cx="2857520" cy="3714752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5929322" y="642918"/>
            <a:ext cx="32146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002060"/>
                </a:solidFill>
              </a:rPr>
              <a:t>Победитель </a:t>
            </a:r>
            <a:r>
              <a:rPr lang="ru-RU" sz="1800" b="1" dirty="0" err="1" smtClean="0">
                <a:solidFill>
                  <a:srgbClr val="002060"/>
                </a:solidFill>
              </a:rPr>
              <a:t>Марфилова</a:t>
            </a:r>
            <a:r>
              <a:rPr lang="ru-RU" sz="1800" b="1" dirty="0" smtClean="0">
                <a:solidFill>
                  <a:srgbClr val="002060"/>
                </a:solidFill>
              </a:rPr>
              <a:t> Т.В., учитель русского языка и литературы МОУ «Стародевиченская СОШ»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-285784" y="3500438"/>
            <a:ext cx="32146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err="1" smtClean="0">
                <a:solidFill>
                  <a:srgbClr val="002060"/>
                </a:solidFill>
              </a:rPr>
              <a:t>Немова</a:t>
            </a:r>
            <a:r>
              <a:rPr lang="ru-RU" sz="1600" b="1" dirty="0" smtClean="0">
                <a:solidFill>
                  <a:srgbClr val="002060"/>
                </a:solidFill>
              </a:rPr>
              <a:t> Н.П., учитель математики МОУ «Стародевиченская СОШ», участник 2015 </a:t>
            </a:r>
          </a:p>
        </p:txBody>
      </p:sp>
      <p:sp>
        <p:nvSpPr>
          <p:cNvPr id="23" name="Блок-схема: перфолента 22"/>
          <p:cNvSpPr/>
          <p:nvPr/>
        </p:nvSpPr>
        <p:spPr>
          <a:xfrm>
            <a:off x="2857488" y="2928934"/>
            <a:ext cx="2928958" cy="428625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600" dirty="0" smtClean="0">
              <a:solidFill>
                <a:srgbClr val="FFFF00"/>
              </a:solidFill>
            </a:endParaRPr>
          </a:p>
          <a:p>
            <a:r>
              <a:rPr lang="ru-RU" sz="1600" dirty="0" smtClean="0">
                <a:solidFill>
                  <a:srgbClr val="FFFF00"/>
                </a:solidFill>
              </a:rPr>
              <a:t>Конкурс «Учитель года» стал для меня важным шагом в развитии педагогической деятельности. Участие в конкурсе способствовало собственному самоопределению.  Я осознала, что любой труд приносит плоды. А конкурс «Учитель года» положительные эмоции, признание руководства и саморазвитие.</a:t>
            </a:r>
            <a:endParaRPr lang="ru-RU" sz="1600" dirty="0">
              <a:solidFill>
                <a:srgbClr val="FFFF00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500570"/>
            <a:ext cx="2857488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Двойная стрелка влево/вправо 25"/>
          <p:cNvSpPr/>
          <p:nvPr/>
        </p:nvSpPr>
        <p:spPr>
          <a:xfrm rot="18637102">
            <a:off x="1900519" y="4163193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Молния 26"/>
          <p:cNvSpPr/>
          <p:nvPr/>
        </p:nvSpPr>
        <p:spPr>
          <a:xfrm rot="3926904">
            <a:off x="7511846" y="2254019"/>
            <a:ext cx="1033648" cy="1473537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12"/>
          <p:cNvSpPr>
            <a:spLocks noChangeArrowheads="1" noChangeShapeType="1" noTextEdit="1"/>
          </p:cNvSpPr>
          <p:nvPr/>
        </p:nvSpPr>
        <p:spPr bwMode="auto">
          <a:xfrm>
            <a:off x="5675313" y="0"/>
            <a:ext cx="346868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8200"/>
                    </a:gs>
                    <a:gs pos="10001">
                      <a:srgbClr val="FF0000"/>
                    </a:gs>
                    <a:gs pos="35001">
                      <a:srgbClr val="BA0066"/>
                    </a:gs>
                    <a:gs pos="70000">
                      <a:srgbClr val="66008F"/>
                    </a:gs>
                    <a:gs pos="100000">
                      <a:srgbClr val="00008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2017 </a:t>
            </a:r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8200"/>
                    </a:gs>
                    <a:gs pos="10001">
                      <a:srgbClr val="FF0000"/>
                    </a:gs>
                    <a:gs pos="35001">
                      <a:srgbClr val="BA0066"/>
                    </a:gs>
                    <a:gs pos="70000">
                      <a:srgbClr val="66008F"/>
                    </a:gs>
                    <a:gs pos="100000">
                      <a:srgbClr val="00008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год</a:t>
            </a:r>
          </a:p>
        </p:txBody>
      </p:sp>
      <p:sp>
        <p:nvSpPr>
          <p:cNvPr id="4" name="WordArt 12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346868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8200"/>
                    </a:gs>
                    <a:gs pos="10001">
                      <a:srgbClr val="FF0000"/>
                    </a:gs>
                    <a:gs pos="35001">
                      <a:srgbClr val="BA0066"/>
                    </a:gs>
                    <a:gs pos="70000">
                      <a:srgbClr val="66008F"/>
                    </a:gs>
                    <a:gs pos="100000">
                      <a:srgbClr val="00008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2016 </a:t>
            </a:r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8200"/>
                    </a:gs>
                    <a:gs pos="10001">
                      <a:srgbClr val="FF0000"/>
                    </a:gs>
                    <a:gs pos="35001">
                      <a:srgbClr val="BA0066"/>
                    </a:gs>
                    <a:gs pos="70000">
                      <a:srgbClr val="66008F"/>
                    </a:gs>
                    <a:gs pos="100000">
                      <a:srgbClr val="00008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год</a:t>
            </a:r>
          </a:p>
        </p:txBody>
      </p:sp>
      <p:pic>
        <p:nvPicPr>
          <p:cNvPr id="10240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714488"/>
            <a:ext cx="2857520" cy="28575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02" name="Picture 2" descr="C:\Рабочий стол\Фото разное\Директора\Тар-нова 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643050"/>
            <a:ext cx="2928958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5572132" y="357166"/>
            <a:ext cx="328645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+mj-lt"/>
                <a:cs typeface="Times New Roman"/>
              </a:rPr>
              <a:t>Победитель – Тараканова Л.Н., учитель географии МОУ «Стародевиченская СОШ»</a:t>
            </a:r>
            <a:endParaRPr lang="ru-RU" sz="20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5400000" scaled="1"/>
              </a:gradFill>
              <a:latin typeface="+mj-lt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571480"/>
            <a:ext cx="32864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+mn-lt"/>
                <a:cs typeface="Times New Roman"/>
              </a:rPr>
              <a:t>Победитель – Асташкина Н.В., учитель математики МОУ «Лицей»</a:t>
            </a:r>
            <a:endParaRPr lang="ru-RU" sz="20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5400000" scaled="1"/>
              </a:gradFill>
              <a:latin typeface="+mn-lt"/>
              <a:cs typeface="Times New Roman"/>
            </a:endParaRPr>
          </a:p>
        </p:txBody>
      </p:sp>
      <p:pic>
        <p:nvPicPr>
          <p:cNvPr id="8" name="Picture 8" descr="http://adminkgo.ru/kyshtym/news/%D1%83%D1%87%D0%B8%D1%82%D0%B5%D0%BB%D1%8C%20%D0%B3%D0%BE%D0%B4%D0%B0%20%D1%8D%D0%BC%D0%B1%D0%BB%D0%B5%D0%BC%D0%B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-214338"/>
            <a:ext cx="2643206" cy="4143380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500034" y="4786322"/>
            <a:ext cx="8143932" cy="1815882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Не золотом, не серебром прославлен человек, своим талантом, мастерством прославлен человек.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(Персидская пословица)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xn--80aagaigohogs2a7dvj.xn--p1ai/images/%D0%BF%D0%B5%D0%B4%D0%B0%D0%B3%D0%BE%D0%B3_%D0%B3%D0%BE%D0%B4%D0%B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142984"/>
            <a:ext cx="3143272" cy="2357454"/>
          </a:xfrm>
          <a:prstGeom prst="rect">
            <a:avLst/>
          </a:prstGeom>
          <a:noFill/>
        </p:spPr>
      </p:pic>
      <p:pic>
        <p:nvPicPr>
          <p:cNvPr id="8" name="Picture 2" descr="C:\Documents and Settings\Admin\Рабочий стол\DSC_03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00438"/>
            <a:ext cx="314327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500430" y="1071546"/>
            <a:ext cx="5500726" cy="57864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Чувства, которые возникли в момент объявления результатов, описать сложно. Радость победы сменилась огромной ответственностью за прохождение следующего этапа конкурса. Победа дала мне ответ на вопрос: «Могу или не могу?» С уверенностью теперь  отвечаю: «Оказывается, могу!» Эта победа дала мне вдохновение для дальнейшего творчества, творчества моего, как учителя, и, несомненно, совместного творчества с моими воспитанниками! Как они были рады моей победе! Изменилось моё отношение  к профессии и  к  себе в ней, конкурс стал для меня педагогической мастерской.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В адрес будущих участников конкурса хочется обратиться  словами известной песни, немного их перефразировав: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Вновь я зажгу сердца детей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Сердцем своим горячим.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Всё я сумею, всё смогу,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Ведь я не могу иначе…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1071602" y="214290"/>
            <a:ext cx="621510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Учитель года - 2018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Молния 5"/>
          <p:cNvSpPr/>
          <p:nvPr/>
        </p:nvSpPr>
        <p:spPr>
          <a:xfrm rot="14355077">
            <a:off x="2236038" y="1839099"/>
            <a:ext cx="1906375" cy="1965353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877824"/>
            <a:ext cx="3744416" cy="156966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Победитель – </a:t>
            </a:r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Нелина Ю.В., </a:t>
            </a:r>
            <a:r>
              <a:rPr lang="ru-RU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учитель </a:t>
            </a:r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английского языка МОУ </a:t>
            </a:r>
            <a:r>
              <a:rPr lang="ru-RU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«Лицей»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01752" y="457200"/>
            <a:ext cx="2470048" cy="841248"/>
          </a:xfrm>
        </p:spPr>
        <p:txBody>
          <a:bodyPr>
            <a:normAutofit fontScale="90000"/>
          </a:bodyPr>
          <a:lstStyle/>
          <a:p>
            <a:r>
              <a:rPr lang="ru-RU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8200"/>
                    </a:gs>
                    <a:gs pos="10001">
                      <a:srgbClr val="FF0000"/>
                    </a:gs>
                    <a:gs pos="35001">
                      <a:srgbClr val="BA0066"/>
                    </a:gs>
                    <a:gs pos="70000">
                      <a:srgbClr val="66008F"/>
                    </a:gs>
                    <a:gs pos="100000">
                      <a:srgbClr val="00008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2019 </a:t>
            </a:r>
            <a:r>
              <a:rPr lang="ru-RU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8200"/>
                    </a:gs>
                    <a:gs pos="10001">
                      <a:srgbClr val="FF0000"/>
                    </a:gs>
                    <a:gs pos="35001">
                      <a:srgbClr val="BA0066"/>
                    </a:gs>
                    <a:gs pos="70000">
                      <a:srgbClr val="66008F"/>
                    </a:gs>
                    <a:gs pos="100000">
                      <a:srgbClr val="00008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год</a:t>
            </a:r>
            <a:br>
              <a:rPr lang="ru-RU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8200"/>
                    </a:gs>
                    <a:gs pos="10001">
                      <a:srgbClr val="FF0000"/>
                    </a:gs>
                    <a:gs pos="35001">
                      <a:srgbClr val="BA0066"/>
                    </a:gs>
                    <a:gs pos="70000">
                      <a:srgbClr val="66008F"/>
                    </a:gs>
                    <a:gs pos="100000">
                      <a:srgbClr val="00008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</a:br>
            <a:endParaRPr lang="ru-RU" dirty="0"/>
          </a:p>
        </p:txBody>
      </p:sp>
      <p:pic>
        <p:nvPicPr>
          <p:cNvPr id="10" name="Picture 2" descr="http://kovalev-volgograd.ru/wp-content/uploads/2017/02/TGwr6uIWr9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5248" y="239476"/>
            <a:ext cx="2857520" cy="4773700"/>
          </a:xfrm>
          <a:prstGeom prst="rect">
            <a:avLst/>
          </a:prstGeom>
          <a:noFill/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21" y="2277649"/>
            <a:ext cx="2182016" cy="26334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611560" y="4931719"/>
            <a:ext cx="8208912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RelaxedModerately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Всему, что необходимо знать, научится нельзя, учителю можно </a:t>
            </a:r>
            <a:r>
              <a:rPr lang="ru-RU" sz="28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сделатъ</a:t>
            </a:r>
            <a:r>
              <a:rPr lang="ru-RU" sz="2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 </a:t>
            </a:r>
            <a:r>
              <a:rPr lang="ru-RU" sz="28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толъко</a:t>
            </a:r>
            <a:r>
              <a:rPr lang="ru-RU" sz="2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 одно – </a:t>
            </a:r>
            <a:r>
              <a:rPr lang="ru-RU" sz="28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указатъ</a:t>
            </a:r>
            <a:r>
              <a:rPr lang="ru-RU" sz="2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 дорогу…»  </a:t>
            </a:r>
            <a:endParaRPr lang="ru-RU" sz="28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5400000" scaled="1"/>
              </a:gradFill>
              <a:cs typeface="Times New Roman"/>
            </a:endParaRPr>
          </a:p>
          <a:p>
            <a:pPr algn="r">
              <a:defRPr/>
            </a:pPr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Р. Олдингтон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510833" y="239476"/>
            <a:ext cx="2016224" cy="830213"/>
          </a:xfrm>
          <a:prstGeom prst="rect">
            <a:avLst/>
          </a:prstGeom>
        </p:spPr>
        <p:txBody>
          <a:bodyPr vert="horz" anchor="ctr">
            <a:normAutofit fontScale="82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ru-RU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8200"/>
                    </a:gs>
                    <a:gs pos="10001">
                      <a:srgbClr val="FF0000"/>
                    </a:gs>
                    <a:gs pos="35001">
                      <a:srgbClr val="BA0066"/>
                    </a:gs>
                    <a:gs pos="70000">
                      <a:srgbClr val="66008F"/>
                    </a:gs>
                    <a:gs pos="100000">
                      <a:srgbClr val="00008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2020 год</a:t>
            </a:r>
            <a:br>
              <a:rPr lang="ru-RU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8200"/>
                    </a:gs>
                    <a:gs pos="10001">
                      <a:srgbClr val="FF0000"/>
                    </a:gs>
                    <a:gs pos="35001">
                      <a:srgbClr val="BA0066"/>
                    </a:gs>
                    <a:gs pos="70000">
                      <a:srgbClr val="66008F"/>
                    </a:gs>
                    <a:gs pos="100000">
                      <a:srgbClr val="00008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</a:br>
            <a:endParaRPr lang="ru-RU" dirty="0"/>
          </a:p>
        </p:txBody>
      </p:sp>
      <p:pic>
        <p:nvPicPr>
          <p:cNvPr id="14" name="Объект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9238" y="2478157"/>
            <a:ext cx="2094209" cy="5070037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987048" y="887870"/>
            <a:ext cx="3134454" cy="1569660"/>
          </a:xfrm>
          <a:prstGeom prst="rect">
            <a:avLst/>
          </a:prstGeom>
          <a:ln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Победитель – </a:t>
            </a:r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Куликова Н.И., </a:t>
            </a:r>
            <a:r>
              <a:rPr lang="ru-RU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учитель </a:t>
            </a:r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ИЗО и МХК МОУ «Лицей»</a:t>
            </a:r>
            <a:endParaRPr lang="ru-RU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5400000" scaled="1"/>
              </a:gradFill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021485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240" y="1037611"/>
            <a:ext cx="2645893" cy="414563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3568" y="5603685"/>
            <a:ext cx="8272785" cy="12003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defRPr/>
            </a:pPr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Посредственный учитель излагает. </a:t>
            </a:r>
            <a:r>
              <a:rPr lang="ru-RU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Хорощий</a:t>
            </a:r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 </a:t>
            </a:r>
            <a:r>
              <a:rPr lang="ru-RU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учителъ</a:t>
            </a:r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 объясняет. Выдающийся учитель показывает. Великий </a:t>
            </a:r>
            <a:r>
              <a:rPr lang="ru-RU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учителъ</a:t>
            </a:r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cs typeface="Times New Roman"/>
              </a:rPr>
              <a:t> вдохновляет.                                                У. Уорд</a:t>
            </a:r>
            <a:endParaRPr lang="ru-RU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5400000" scaled="1"/>
              </a:gradFill>
              <a:cs typeface="Times New Roman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69553" y="113569"/>
            <a:ext cx="8686800" cy="841248"/>
          </a:xfrm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/>
          <a:lstStyle/>
          <a:p>
            <a:pPr algn="ctr"/>
            <a:r>
              <a:rPr lang="ru-RU" dirty="0" err="1" smtClean="0"/>
              <a:t>Дополнителное</a:t>
            </a:r>
            <a:r>
              <a:rPr lang="ru-RU" dirty="0" smtClean="0"/>
              <a:t> образование</a:t>
            </a:r>
            <a:endParaRPr lang="ru-RU" dirty="0"/>
          </a:p>
        </p:txBody>
      </p:sp>
      <p:pic>
        <p:nvPicPr>
          <p:cNvPr id="9" name="Picture 2" descr="C:\Documents and Settings\Юзер\Рабочий стол\Фото Данилина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41868" y="1193122"/>
            <a:ext cx="3238500" cy="42449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-12717" y="1170013"/>
            <a:ext cx="4248472" cy="3046988"/>
          </a:xfrm>
          <a:prstGeom prst="rect">
            <a:avLst/>
          </a:prstGeom>
          <a:ln/>
          <a:scene3d>
            <a:camera prst="perspectiveHeroicExtremeRightFacing"/>
            <a:lightRig rig="threePt" dir="t"/>
          </a:scene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altLang="ru-RU" b="1" dirty="0"/>
              <a:t>Данилина Л.Н. – педагог дополнительного образования, заместитель директора </a:t>
            </a:r>
            <a:r>
              <a:rPr lang="ru-RU" altLang="ru-RU" b="1" dirty="0" err="1"/>
              <a:t>Ельниковского</a:t>
            </a:r>
            <a:r>
              <a:rPr lang="ru-RU" altLang="ru-RU" b="1" dirty="0"/>
              <a:t>  Дома детского творчества – победитель республиканского этапа конкурса </a:t>
            </a:r>
          </a:p>
          <a:p>
            <a:r>
              <a:rPr lang="ru-RU" altLang="ru-RU" b="1" dirty="0"/>
              <a:t>«Сердце отдаю детям – 2010»</a:t>
            </a:r>
          </a:p>
        </p:txBody>
      </p:sp>
    </p:spTree>
    <p:extLst>
      <p:ext uri="{BB962C8B-B14F-4D97-AF65-F5344CB8AC3E}">
        <p14:creationId xmlns:p14="http://schemas.microsoft.com/office/powerpoint/2010/main" val="284067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429124" y="214290"/>
            <a:ext cx="49291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Участники –  о конкурсе</a:t>
            </a:r>
            <a:endParaRPr lang="ru-RU" sz="3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pic>
        <p:nvPicPr>
          <p:cNvPr id="9830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714356"/>
            <a:ext cx="1928826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38576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i="1" dirty="0" err="1" smtClean="0">
                <a:solidFill>
                  <a:srgbClr val="006600"/>
                </a:solidFill>
                <a:latin typeface="Georgia" pitchFamily="18" charset="0"/>
              </a:rPr>
              <a:t>Долотина</a:t>
            </a:r>
            <a:r>
              <a:rPr lang="ru-RU" sz="1800" b="1" i="1" dirty="0" smtClean="0">
                <a:solidFill>
                  <a:srgbClr val="006600"/>
                </a:solidFill>
                <a:latin typeface="Georgia" pitchFamily="18" charset="0"/>
              </a:rPr>
              <a:t> Т.Д., участница конкурса  2001 года </a:t>
            </a:r>
            <a:endParaRPr lang="ru-RU" sz="1800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7" name="Picture 4" descr="демирова"/>
          <p:cNvPicPr>
            <a:picLocks noChangeAspect="1" noChangeArrowheads="1"/>
          </p:cNvPicPr>
          <p:nvPr/>
        </p:nvPicPr>
        <p:blipFill>
          <a:blip r:embed="rId3"/>
          <a:srcRect l="35704" r="32870" b="60118"/>
          <a:stretch>
            <a:fillRect/>
          </a:stretch>
        </p:blipFill>
        <p:spPr bwMode="auto">
          <a:xfrm>
            <a:off x="3357554" y="3714752"/>
            <a:ext cx="2071702" cy="2643206"/>
          </a:xfrm>
          <a:prstGeom prst="rect">
            <a:avLst/>
          </a:prstGeom>
          <a:noFill/>
          <a:ln w="38100" cmpd="dbl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357554" y="2285992"/>
            <a:ext cx="26432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i="1" dirty="0" err="1" smtClean="0">
                <a:solidFill>
                  <a:srgbClr val="006600"/>
                </a:solidFill>
                <a:latin typeface="Georgia" pitchFamily="18" charset="0"/>
              </a:rPr>
              <a:t>Демирова</a:t>
            </a:r>
            <a:r>
              <a:rPr lang="ru-RU" sz="1800" b="1" i="1" dirty="0" smtClean="0">
                <a:solidFill>
                  <a:srgbClr val="006600"/>
                </a:solidFill>
                <a:latin typeface="Georgia" pitchFamily="18" charset="0"/>
              </a:rPr>
              <a:t> Н.А.,  участница конкурса  2009 года </a:t>
            </a:r>
            <a:endParaRPr lang="ru-RU" sz="1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929290" y="2056686"/>
            <a:ext cx="3214710" cy="480131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800" dirty="0" smtClean="0">
                <a:solidFill>
                  <a:srgbClr val="002060"/>
                </a:solidFill>
              </a:rPr>
              <a:t>Основа успеха школы, работающей в режиме развития – это грамотные и творчески работающие учителя. Я не первый раз участвую, но одно я поняла точно. Подготовка к такому конкурсу позволяет каждому из нас неоднократно проанализировать свою работу, понять, чего мы стоим. Вместе с тем – это прекрасная возможность научиться у своих коллег. Конкурс еще более подвиг на то, чтобы творить, дерзать, учиться.  </a:t>
            </a:r>
            <a:endParaRPr lang="ru-RU" sz="1800" dirty="0">
              <a:solidFill>
                <a:srgbClr val="002060"/>
              </a:solidFill>
            </a:endParaRPr>
          </a:p>
        </p:txBody>
      </p:sp>
      <p:sp>
        <p:nvSpPr>
          <p:cNvPr id="12" name="Овальная выноска 11"/>
          <p:cNvSpPr/>
          <p:nvPr/>
        </p:nvSpPr>
        <p:spPr>
          <a:xfrm rot="1248174">
            <a:off x="4943970" y="3877925"/>
            <a:ext cx="914400" cy="612648"/>
          </a:xfrm>
          <a:prstGeom prst="wedgeEllipseCallout">
            <a:avLst>
              <a:gd name="adj1" fmla="val 19465"/>
              <a:gd name="adj2" fmla="val -365212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714356"/>
            <a:ext cx="3714776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214282" y="3143248"/>
            <a:ext cx="2714612" cy="3416320"/>
          </a:xfrm>
          <a:prstGeom prst="rect">
            <a:avLst/>
          </a:prstGeom>
          <a:ln>
            <a:solidFill>
              <a:schemeClr val="tx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Конкурс был для меня очень волнительным – на что ты, как учитель, способен. Много было подготовки. Участие в конкурсе прибавило мне уверенности, оптимизма. Это своеобразная ступенька оттачивания педагогического мастерства.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Comic Sans MS" pitchFamily="66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4885754">
            <a:off x="1701577" y="2361714"/>
            <a:ext cx="1216152" cy="731520"/>
          </a:xfrm>
          <a:prstGeom prst="curved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214290"/>
            <a:ext cx="3357554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169" name="Picture 4" descr="аверина1"/>
          <p:cNvPicPr>
            <a:picLocks noChangeAspect="1" noChangeArrowheads="1"/>
          </p:cNvPicPr>
          <p:nvPr/>
        </p:nvPicPr>
        <p:blipFill>
          <a:blip r:embed="rId3"/>
          <a:srcRect l="33643" t="11490" r="21750" b="53241"/>
          <a:stretch>
            <a:fillRect/>
          </a:stretch>
        </p:blipFill>
        <p:spPr bwMode="auto">
          <a:xfrm rot="21274771">
            <a:off x="2846882" y="121670"/>
            <a:ext cx="2714644" cy="29289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5500694" y="0"/>
            <a:ext cx="38576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i="1" dirty="0" err="1" smtClean="0">
                <a:solidFill>
                  <a:srgbClr val="006600"/>
                </a:solidFill>
                <a:latin typeface="Georgia" pitchFamily="18" charset="0"/>
              </a:rPr>
              <a:t>Аверина</a:t>
            </a:r>
            <a:r>
              <a:rPr lang="ru-RU" sz="1800" b="1" i="1" dirty="0" smtClean="0">
                <a:solidFill>
                  <a:srgbClr val="006600"/>
                </a:solidFill>
                <a:latin typeface="Georgia" pitchFamily="18" charset="0"/>
              </a:rPr>
              <a:t> В.И.,  участница конкурса  2009 года </a:t>
            </a:r>
            <a:endParaRPr lang="ru-RU" sz="1800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857884" y="642918"/>
            <a:ext cx="2928926" cy="2031325"/>
          </a:xfrm>
          <a:prstGeom prst="rect">
            <a:avLst/>
          </a:prstGeom>
          <a:solidFill>
            <a:schemeClr val="tx2"/>
          </a:solidFill>
          <a:ln>
            <a:solidFill>
              <a:srgbClr val="1C86CE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Arial Unicode MS" pitchFamily="34" charset="-128"/>
                <a:cs typeface="Arial Unicode MS" pitchFamily="34" charset="-128"/>
              </a:rPr>
              <a:t>Для меня «Учитель года» стал победой над собой. Участвуя в нем, я проверила свои силы, познакомилась с талантливыми, милыми женщинами – педагогами.</a:t>
            </a:r>
          </a:p>
        </p:txBody>
      </p:sp>
      <p:sp>
        <p:nvSpPr>
          <p:cNvPr id="7" name="Выгнутая вверх стрелка 6"/>
          <p:cNvSpPr/>
          <p:nvPr/>
        </p:nvSpPr>
        <p:spPr>
          <a:xfrm rot="16200000">
            <a:off x="4903247" y="981573"/>
            <a:ext cx="1216152" cy="731520"/>
          </a:xfrm>
          <a:prstGeom prst="curvedDownArrow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000364" y="2887682"/>
            <a:ext cx="6143636" cy="397031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</a:rPr>
              <a:t>    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</a:rPr>
              <a:t>Я участвовала  в конкурсе как воспитатель группы продленного дня.  Что было самым сложным для меня? Пережить ту огромную ответственность, которую я чувствовала перед своей школой и районом. 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</a:rPr>
              <a:t>Каждый этап конкурса требовал усиленной подготовки, огромного вложения сил. 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</a:rPr>
              <a:t>Я победила в номинации «Мастер своего дела». Теперь передо мной стоит задача не останавливаться в своем развитии, а продолжать работать над собой. Каждый учитель, так или иначе, ждет подтверждения своего профессионализма, своей значимости, полезности. Очень важно, что меня оценили не только как хорошего человека, но и как профессионала. Этот конкурс позволил мне поверить в свои силы.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2143116"/>
            <a:ext cx="32861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i="1" dirty="0" smtClean="0">
                <a:solidFill>
                  <a:srgbClr val="006600"/>
                </a:solidFill>
                <a:latin typeface="Georgia" pitchFamily="18" charset="0"/>
              </a:rPr>
              <a:t>Мишина Е.А.,  победитель в номинации «Мастер своего дела»2018 </a:t>
            </a:r>
            <a:endParaRPr lang="ru-RU" sz="1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57158" y="0"/>
            <a:ext cx="49291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Участники –  о конкурсе</a:t>
            </a:r>
            <a:endParaRPr lang="ru-RU" sz="3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357562"/>
            <a:ext cx="2786050" cy="328612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Двойная стрелка влево/вправо 14"/>
          <p:cNvSpPr/>
          <p:nvPr/>
        </p:nvSpPr>
        <p:spPr>
          <a:xfrm rot="20002262">
            <a:off x="1972904" y="3104340"/>
            <a:ext cx="1216152" cy="484632"/>
          </a:xfrm>
          <a:prstGeom prst="left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2" name="Прямоугольник 9"/>
          <p:cNvSpPr>
            <a:spLocks noChangeArrowheads="1"/>
          </p:cNvSpPr>
          <p:nvPr/>
        </p:nvSpPr>
        <p:spPr bwMode="auto">
          <a:xfrm>
            <a:off x="-324545" y="1052736"/>
            <a:ext cx="3571875" cy="1938338"/>
          </a:xfrm>
          <a:prstGeom prst="rect">
            <a:avLst/>
          </a:prstGeom>
          <a:ln/>
          <a:scene3d>
            <a:camera prst="perspectiveContrastingRightFacing"/>
            <a:lightRig rig="balanced" dir="t">
              <a:rot lat="0" lon="0" rev="19200000"/>
            </a:lightRig>
          </a:scene3d>
          <a:sp3d contourW="12700" prstMaterial="matte">
            <a:bevelT w="60000" h="50800" prst="slope"/>
            <a:contourClr>
              <a:schemeClr val="accent4">
                <a:shade val="60000"/>
                <a:satMod val="110000"/>
              </a:schemeClr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 dirty="0"/>
              <a:t>Победитель конкурса в номинации «Лучший учитель родного языка» </a:t>
            </a:r>
            <a:r>
              <a:rPr lang="ru-RU" altLang="ru-RU" b="1" dirty="0" smtClean="0"/>
              <a:t>-2010 </a:t>
            </a:r>
            <a:r>
              <a:rPr lang="ru-RU" altLang="ru-RU" b="1" dirty="0" err="1" smtClean="0"/>
              <a:t>Сабаева</a:t>
            </a:r>
            <a:r>
              <a:rPr lang="ru-RU" altLang="ru-RU" b="1" dirty="0" smtClean="0"/>
              <a:t> </a:t>
            </a:r>
            <a:r>
              <a:rPr lang="ru-RU" altLang="ru-RU" b="1" dirty="0"/>
              <a:t>В.Ф.  </a:t>
            </a:r>
          </a:p>
        </p:txBody>
      </p:sp>
      <p:pic>
        <p:nvPicPr>
          <p:cNvPr id="21513" name="Picture 4" descr="C:\Documents and Settings\Юзер\Рабочий стол\учителя\DSC016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99" y="3592879"/>
            <a:ext cx="2643188" cy="2500313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5579" y="1124744"/>
            <a:ext cx="2928118" cy="4998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WordArt 4"/>
          <p:cNvSpPr>
            <a:spLocks noChangeArrowheads="1" noChangeShapeType="1" noTextEdit="1"/>
          </p:cNvSpPr>
          <p:nvPr/>
        </p:nvSpPr>
        <p:spPr bwMode="auto">
          <a:xfrm>
            <a:off x="1331640" y="188640"/>
            <a:ext cx="7058025" cy="7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35"/>
              </a:avLst>
            </a:prstTxWarp>
          </a:bodyPr>
          <a:lstStyle/>
          <a:p>
            <a:pPr algn="ctr"/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0000"/>
                    </a:gs>
                    <a:gs pos="50000">
                      <a:srgbClr val="6600FF"/>
                    </a:gs>
                    <a:gs pos="100000">
                      <a:srgbClr val="CC00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Победители </a:t>
            </a:r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0000"/>
                    </a:gs>
                    <a:gs pos="50000">
                      <a:srgbClr val="6600FF"/>
                    </a:gs>
                    <a:gs pos="100000">
                      <a:srgbClr val="CC00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в номинации-</a:t>
            </a:r>
            <a:endParaRPr lang="ru-RU" sz="36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CC0000"/>
                  </a:gs>
                  <a:gs pos="50000">
                    <a:srgbClr val="6600FF"/>
                  </a:gs>
                  <a:gs pos="100000">
                    <a:srgbClr val="CC0000"/>
                  </a:gs>
                </a:gsLst>
                <a:lin ang="27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cs typeface="Arial" panose="020B0604020202020204" pitchFamily="34" charset="0"/>
            </a:endParaRPr>
          </a:p>
          <a:p>
            <a:pPr algn="ctr"/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0000"/>
                    </a:gs>
                    <a:gs pos="50000">
                      <a:srgbClr val="6600FF"/>
                    </a:gs>
                    <a:gs pos="100000">
                      <a:srgbClr val="CC00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«Лучший </a:t>
            </a:r>
            <a:r>
              <a:rPr lang="ru-RU" sz="3600" i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0000"/>
                    </a:gs>
                    <a:gs pos="50000">
                      <a:srgbClr val="6600FF"/>
                    </a:gs>
                    <a:gs pos="100000">
                      <a:srgbClr val="CC00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учителъ </a:t>
            </a:r>
            <a:r>
              <a:rPr lang="ru-RU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0000"/>
                    </a:gs>
                    <a:gs pos="50000">
                      <a:srgbClr val="6600FF"/>
                    </a:gs>
                    <a:gs pos="100000">
                      <a:srgbClr val="CC00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родного языка"</a:t>
            </a:r>
            <a:endParaRPr lang="ru-RU" sz="36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CC0000"/>
                  </a:gs>
                  <a:gs pos="50000">
                    <a:srgbClr val="6600FF"/>
                  </a:gs>
                  <a:gs pos="100000">
                    <a:srgbClr val="CC0000"/>
                  </a:gs>
                </a:gsLst>
                <a:lin ang="27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46007" y="6195685"/>
            <a:ext cx="3586033" cy="617691"/>
          </a:xfrm>
        </p:spPr>
        <p:txBody>
          <a:bodyPr>
            <a:normAutofit/>
          </a:bodyPr>
          <a:lstStyle/>
          <a:p>
            <a:r>
              <a:rPr lang="ru-RU" sz="1800" dirty="0" smtClean="0"/>
              <a:t>2018 год – </a:t>
            </a:r>
            <a:r>
              <a:rPr lang="ru-RU" sz="1800" dirty="0" err="1" smtClean="0"/>
              <a:t>Велъмискина</a:t>
            </a:r>
            <a:r>
              <a:rPr lang="ru-RU" sz="1800" dirty="0" smtClean="0"/>
              <a:t> С.В.</a:t>
            </a:r>
            <a:endParaRPr lang="ru-RU" sz="1800" dirty="0"/>
          </a:p>
        </p:txBody>
      </p:sp>
      <p:pic>
        <p:nvPicPr>
          <p:cNvPr id="15" name="Picture 13" descr="G:\Новая папка\Кяшкина Т.В. 20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13970"/>
            <a:ext cx="1956356" cy="29542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</p:pic>
      <p:sp>
        <p:nvSpPr>
          <p:cNvPr id="5" name="Прямоугольник 4"/>
          <p:cNvSpPr/>
          <p:nvPr/>
        </p:nvSpPr>
        <p:spPr>
          <a:xfrm>
            <a:off x="5928012" y="1003198"/>
            <a:ext cx="3203849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dirty="0"/>
              <a:t>2011 год – </a:t>
            </a:r>
            <a:r>
              <a:rPr lang="ru-RU" sz="2000" dirty="0" err="1"/>
              <a:t>Кяшкина</a:t>
            </a:r>
            <a:r>
              <a:rPr lang="ru-RU" sz="2000" dirty="0"/>
              <a:t> Т.В</a:t>
            </a:r>
          </a:p>
        </p:txBody>
      </p:sp>
      <p:pic>
        <p:nvPicPr>
          <p:cNvPr id="17" name="Рисунок 16" descr="C:\Users\Delta\Desktop\Информация Мастер-классы\Мелешкина А.А\IMG_6359.JPG"/>
          <p:cNvPicPr/>
          <p:nvPr/>
        </p:nvPicPr>
        <p:blipFill rotWithShape="1">
          <a:blip r:embed="rId5" cstate="print"/>
          <a:srcRect l="21296" t="24629" r="35418" b="22595"/>
          <a:stretch/>
        </p:blipFill>
        <p:spPr bwMode="auto">
          <a:xfrm>
            <a:off x="6444208" y="4842213"/>
            <a:ext cx="1812340" cy="19711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6" name="Прямоугольник 5"/>
          <p:cNvSpPr/>
          <p:nvPr/>
        </p:nvSpPr>
        <p:spPr>
          <a:xfrm>
            <a:off x="5772257" y="4347625"/>
            <a:ext cx="3443945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dirty="0"/>
              <a:t>2017 год – Мелешкина А.А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2401701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4"/>
          <p:cNvSpPr>
            <a:spLocks noChangeArrowheads="1" noChangeShapeType="1" noTextEdit="1"/>
          </p:cNvSpPr>
          <p:nvPr/>
        </p:nvSpPr>
        <p:spPr bwMode="auto">
          <a:xfrm>
            <a:off x="1331640" y="188640"/>
            <a:ext cx="7058025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0000"/>
                    </a:gs>
                    <a:gs pos="50000">
                      <a:srgbClr val="6600FF"/>
                    </a:gs>
                    <a:gs pos="100000">
                      <a:srgbClr val="CC00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Победители конкурса-</a:t>
            </a:r>
          </a:p>
          <a:p>
            <a:pPr algn="ctr"/>
            <a:r>
              <a:rPr lang="ru-RU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0000"/>
                    </a:gs>
                    <a:gs pos="50000">
                      <a:srgbClr val="6600FF"/>
                    </a:gs>
                    <a:gs pos="100000">
                      <a:srgbClr val="CC00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"Воспитатель года"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59832" y="1772816"/>
            <a:ext cx="5544616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altLang="ru-RU" sz="2000" b="1" i="1" dirty="0">
                <a:solidFill>
                  <a:srgbClr val="990000"/>
                </a:solidFill>
                <a:latin typeface="Monotype Corsiva" panose="03010101010201010101" pitchFamily="66" charset="0"/>
              </a:rPr>
              <a:t>Алешкина В.И.    2001 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год    Якушкина </a:t>
            </a:r>
            <a:r>
              <a:rPr lang="ru-RU" altLang="ru-RU" sz="2000" b="1" i="1" dirty="0">
                <a:solidFill>
                  <a:srgbClr val="990000"/>
                </a:solidFill>
                <a:latin typeface="Monotype Corsiva" panose="03010101010201010101" pitchFamily="66" charset="0"/>
              </a:rPr>
              <a:t>Г.В.    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 </a:t>
            </a:r>
            <a:r>
              <a:rPr lang="ru-RU" altLang="ru-RU" sz="2000" b="1" i="1" dirty="0">
                <a:solidFill>
                  <a:srgbClr val="990000"/>
                </a:solidFill>
                <a:latin typeface="Monotype Corsiva" panose="03010101010201010101" pitchFamily="66" charset="0"/>
              </a:rPr>
              <a:t>2004 год</a:t>
            </a:r>
          </a:p>
          <a:p>
            <a:pPr eaLnBrk="1" hangingPunct="1">
              <a:spcBef>
                <a:spcPct val="50000"/>
              </a:spcBef>
            </a:pPr>
            <a:r>
              <a:rPr lang="ru-RU" altLang="ru-RU" sz="2000" b="1" i="1" dirty="0" err="1">
                <a:solidFill>
                  <a:srgbClr val="990000"/>
                </a:solidFill>
                <a:latin typeface="Monotype Corsiva" panose="03010101010201010101" pitchFamily="66" charset="0"/>
              </a:rPr>
              <a:t>Вятлева</a:t>
            </a:r>
            <a:r>
              <a:rPr lang="ru-RU" altLang="ru-RU" sz="2000" b="1" i="1" dirty="0">
                <a:solidFill>
                  <a:srgbClr val="990000"/>
                </a:solidFill>
                <a:latin typeface="Monotype Corsiva" panose="03010101010201010101" pitchFamily="66" charset="0"/>
              </a:rPr>
              <a:t> Е.Н.      2007 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год    Алешкина </a:t>
            </a:r>
            <a:r>
              <a:rPr lang="ru-RU" altLang="ru-RU" sz="2000" b="1" i="1" dirty="0">
                <a:solidFill>
                  <a:srgbClr val="990000"/>
                </a:solidFill>
                <a:latin typeface="Monotype Corsiva" panose="03010101010201010101" pitchFamily="66" charset="0"/>
              </a:rPr>
              <a:t>В.И.    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2008 год</a:t>
            </a:r>
          </a:p>
          <a:p>
            <a:pPr>
              <a:spcBef>
                <a:spcPct val="50000"/>
              </a:spcBef>
            </a:pPr>
            <a:r>
              <a:rPr lang="ru-RU" altLang="ru-RU" sz="2000" b="1" i="1" dirty="0">
                <a:solidFill>
                  <a:srgbClr val="990000"/>
                </a:solidFill>
                <a:latin typeface="Monotype Corsiva" panose="03010101010201010101" pitchFamily="66" charset="0"/>
              </a:rPr>
              <a:t>Маслова С.И. 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   2009 год     </a:t>
            </a:r>
            <a:r>
              <a:rPr lang="ru-RU" altLang="ru-RU" sz="2000" b="1" i="1" dirty="0" err="1" smtClean="0">
                <a:solidFill>
                  <a:srgbClr val="990000"/>
                </a:solidFill>
                <a:latin typeface="Monotype Corsiva" panose="03010101010201010101" pitchFamily="66" charset="0"/>
              </a:rPr>
              <a:t>Чекмарева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Т.П.  2010 </a:t>
            </a:r>
            <a:r>
              <a:rPr lang="ru-RU" altLang="ru-RU" sz="2000" b="1" i="1" dirty="0">
                <a:solidFill>
                  <a:srgbClr val="990000"/>
                </a:solidFill>
                <a:latin typeface="Monotype Corsiva" panose="03010101010201010101" pitchFamily="66" charset="0"/>
              </a:rPr>
              <a:t>год</a:t>
            </a:r>
          </a:p>
          <a:p>
            <a:pPr eaLnBrk="1" hangingPunct="1">
              <a:spcBef>
                <a:spcPct val="50000"/>
              </a:spcBef>
            </a:pP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Харитонова О.С.  2011 год    Ермакова А.И      2012 год</a:t>
            </a:r>
          </a:p>
          <a:p>
            <a:pPr>
              <a:spcBef>
                <a:spcPct val="50000"/>
              </a:spcBef>
            </a:pPr>
            <a:r>
              <a:rPr lang="ru-RU" altLang="ru-RU" sz="2000" b="1" i="1" dirty="0" err="1" smtClean="0">
                <a:solidFill>
                  <a:srgbClr val="990000"/>
                </a:solidFill>
                <a:latin typeface="Monotype Corsiva" panose="03010101010201010101" pitchFamily="66" charset="0"/>
              </a:rPr>
              <a:t>Турлаева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С.Н.    2013 год     </a:t>
            </a:r>
            <a:r>
              <a:rPr lang="ru-RU" altLang="ru-RU" sz="2000" b="1" i="1" dirty="0" err="1" smtClean="0">
                <a:solidFill>
                  <a:srgbClr val="990000"/>
                </a:solidFill>
                <a:latin typeface="Monotype Corsiva" panose="03010101010201010101" pitchFamily="66" charset="0"/>
              </a:rPr>
              <a:t>Вятлева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Е.Н</a:t>
            </a:r>
            <a:r>
              <a:rPr lang="ru-RU" altLang="ru-RU" sz="2000" b="1" i="1" dirty="0">
                <a:solidFill>
                  <a:srgbClr val="990000"/>
                </a:solidFill>
                <a:latin typeface="Monotype Corsiva" panose="03010101010201010101" pitchFamily="66" charset="0"/>
              </a:rPr>
              <a:t>. 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    2014 год</a:t>
            </a:r>
          </a:p>
          <a:p>
            <a:pPr>
              <a:spcBef>
                <a:spcPct val="50000"/>
              </a:spcBef>
            </a:pPr>
            <a:r>
              <a:rPr lang="ru-RU" altLang="ru-RU" sz="2000" b="1" i="1" dirty="0" err="1" smtClean="0">
                <a:solidFill>
                  <a:srgbClr val="990000"/>
                </a:solidFill>
                <a:latin typeface="Monotype Corsiva" panose="03010101010201010101" pitchFamily="66" charset="0"/>
              </a:rPr>
              <a:t>Журавлена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Н.В.  2015 год     Сидорова В.Н.    2016 год</a:t>
            </a:r>
          </a:p>
          <a:p>
            <a:pPr>
              <a:spcBef>
                <a:spcPct val="50000"/>
              </a:spcBef>
            </a:pPr>
            <a:r>
              <a:rPr lang="ru-RU" altLang="ru-RU" sz="2000" b="1" i="1" dirty="0" err="1" smtClean="0">
                <a:solidFill>
                  <a:srgbClr val="990000"/>
                </a:solidFill>
                <a:latin typeface="Monotype Corsiva" panose="03010101010201010101" pitchFamily="66" charset="0"/>
              </a:rPr>
              <a:t>Гнилова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Л.И.     2017 год       Суханова В.И.   2018 год</a:t>
            </a:r>
          </a:p>
          <a:p>
            <a:pPr>
              <a:spcBef>
                <a:spcPct val="50000"/>
              </a:spcBef>
            </a:pPr>
            <a:r>
              <a:rPr lang="ru-RU" altLang="ru-RU" sz="2000" b="1" i="1" dirty="0" err="1" smtClean="0">
                <a:solidFill>
                  <a:srgbClr val="990000"/>
                </a:solidFill>
                <a:latin typeface="Monotype Corsiva" panose="03010101010201010101" pitchFamily="66" charset="0"/>
              </a:rPr>
              <a:t>Турлаева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С.Н.  2019 год        </a:t>
            </a:r>
            <a:r>
              <a:rPr lang="ru-RU" altLang="ru-RU" sz="2000" b="1" i="1" dirty="0" err="1" smtClean="0">
                <a:solidFill>
                  <a:srgbClr val="990000"/>
                </a:solidFill>
                <a:latin typeface="Monotype Corsiva" panose="03010101010201010101" pitchFamily="66" charset="0"/>
              </a:rPr>
              <a:t>Варжина</a:t>
            </a: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Н.В.  2020 год </a:t>
            </a:r>
            <a:endParaRPr lang="ru-RU" altLang="ru-RU" sz="2000" b="1" i="1" dirty="0">
              <a:solidFill>
                <a:srgbClr val="990000"/>
              </a:solidFill>
              <a:latin typeface="Monotype Corsiva" panose="03010101010201010101" pitchFamily="66" charset="0"/>
            </a:endParaRPr>
          </a:p>
          <a:p>
            <a:pPr>
              <a:spcBef>
                <a:spcPct val="50000"/>
              </a:spcBef>
            </a:pPr>
            <a:endParaRPr lang="ru-RU" altLang="ru-RU" sz="2000" b="1" i="1" dirty="0">
              <a:solidFill>
                <a:srgbClr val="990000"/>
              </a:solidFill>
              <a:latin typeface="Monotype Corsiva" panose="03010101010201010101" pitchFamily="66" charset="0"/>
            </a:endParaRPr>
          </a:p>
          <a:p>
            <a:pPr>
              <a:spcBef>
                <a:spcPct val="50000"/>
              </a:spcBef>
            </a:pPr>
            <a:endParaRPr lang="ru-RU" altLang="ru-RU" sz="2000" b="1" i="1" dirty="0">
              <a:solidFill>
                <a:srgbClr val="990000"/>
              </a:solidFill>
              <a:latin typeface="Monotype Corsiva" panose="03010101010201010101" pitchFamily="66" charset="0"/>
            </a:endParaRPr>
          </a:p>
          <a:p>
            <a:pPr>
              <a:spcBef>
                <a:spcPct val="50000"/>
              </a:spcBef>
            </a:pPr>
            <a:endParaRPr lang="ru-RU" altLang="ru-RU" sz="2000" b="1" i="1" dirty="0">
              <a:solidFill>
                <a:srgbClr val="990000"/>
              </a:solidFill>
              <a:latin typeface="Monotype Corsiva" panose="03010101010201010101" pitchFamily="66" charset="0"/>
            </a:endParaRPr>
          </a:p>
          <a:p>
            <a:pPr>
              <a:spcBef>
                <a:spcPct val="50000"/>
              </a:spcBef>
            </a:pPr>
            <a:endParaRPr lang="ru-RU" altLang="ru-RU" sz="2000" b="1" i="1" dirty="0">
              <a:solidFill>
                <a:srgbClr val="990000"/>
              </a:solidFill>
              <a:latin typeface="Monotype Corsiva" panose="03010101010201010101" pitchFamily="66" charset="0"/>
            </a:endParaRPr>
          </a:p>
          <a:p>
            <a:pPr>
              <a:spcBef>
                <a:spcPct val="50000"/>
              </a:spcBef>
            </a:pPr>
            <a:endParaRPr lang="ru-RU" altLang="ru-RU" sz="2000" b="1" i="1" dirty="0">
              <a:solidFill>
                <a:srgbClr val="990000"/>
              </a:solidFill>
              <a:latin typeface="Monotype Corsiva" panose="03010101010201010101" pitchFamily="66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ru-RU" altLang="ru-RU" sz="2000" b="1" i="1" dirty="0" smtClean="0">
                <a:solidFill>
                  <a:srgbClr val="990000"/>
                </a:solidFill>
                <a:latin typeface="Monotype Corsiva" panose="03010101010201010101" pitchFamily="66" charset="0"/>
              </a:rPr>
              <a:t> </a:t>
            </a:r>
            <a:endParaRPr lang="ru-RU" altLang="ru-RU" sz="2000" b="1" i="1" dirty="0">
              <a:solidFill>
                <a:srgbClr val="99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008" y="1772816"/>
            <a:ext cx="2317263" cy="42058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7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428860" y="-20807"/>
            <a:ext cx="6715140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В рамках проведения данного конкурса было открыто много имен прекрасных   педагогов, являющихся мастерами педагогического труда.</a:t>
            </a:r>
          </a:p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Участие в конкурсе выявляет не только лучших, но и определяет самое инновационное в сфере образования, как особой отрасли развития района и страны.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Образованию всегда нужны были яркие идеи и талантливые педагоги, которые способствовали бы опережающему развитию, повышению качества образования, обогащению творческой и самостоятельной активности детей. Эти и другие важные задачи призван решать конкурс профессионального мастерства.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Приняв участие в конкурсе, многие доказали свою способность нетрадиционно мыслить, продемонстрировали активную жизненную позицию, профессионализм, яркую творческую неповторимость, свое лицо, свое своеобразие, сопряженное индивидуальным стилем и личностным своеобразием воспитанников.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Хочется надеяться, что и победителей, и участников никогда не оставит стремление работать в духе творчества, поиска и созидания, всестороннего обогащения положительного опыта!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5002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0" y="1643050"/>
            <a:ext cx="9144000" cy="521495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2285992"/>
            <a:ext cx="7786742" cy="38164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457200" algn="just"/>
            <a:r>
              <a:rPr lang="ru-RU" sz="2200" dirty="0" smtClean="0">
                <a:solidFill>
                  <a:prstClr val="black"/>
                </a:solidFill>
                <a:latin typeface="Comic Sans MS" pitchFamily="66" charset="0"/>
                <a:ea typeface="MS Mincho" pitchFamily="49" charset="-128"/>
                <a:cs typeface="Times New Roman" pitchFamily="18" charset="0"/>
              </a:rPr>
              <a:t>Перефразировав следующее высказывание, можно сказать, что для тех учителей, что прошли через конкурс,  профессия учителя является не только профессией, но и состоянием души, в которой отражается блеск солнечных лучей, чарующие краски радуги, легкая задумчивость луны, мудрость совы, понимание друга, неистовая фантазия волшебника, притягательная сила магнита, невесомая легкость стрекозы, и эти качества помогают вкладывать в каждого воспитанника частичку своего сердца и добиваться хороших результатов и новых побед. </a:t>
            </a:r>
            <a:endParaRPr lang="ru-RU" sz="2200" dirty="0" smtClean="0">
              <a:solidFill>
                <a:prstClr val="black"/>
              </a:solidFill>
              <a:latin typeface="Comic Sans MS" pitchFamily="66" charset="0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0"/>
            <a:ext cx="2643174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571736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http://school67.net/uploads/posts/2017-01/1483726459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83171" y="0"/>
            <a:ext cx="3917655" cy="21328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1983"/>
            <a:ext cx="8827009" cy="84124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Альта-виста («взгляд сверху») </a:t>
            </a:r>
            <a:br>
              <a:rPr lang="ru-RU" dirty="0" smtClean="0"/>
            </a:br>
            <a:r>
              <a:rPr lang="ru-RU" dirty="0" smtClean="0"/>
              <a:t>лучши</a:t>
            </a:r>
            <a:r>
              <a:rPr lang="ru-RU" dirty="0"/>
              <a:t>й</a:t>
            </a:r>
            <a:r>
              <a:rPr lang="ru-RU" dirty="0" smtClean="0"/>
              <a:t> из лучших</a:t>
            </a:r>
            <a:endParaRPr lang="ru-RU" dirty="0"/>
          </a:p>
        </p:txBody>
      </p:sp>
      <p:pic>
        <p:nvPicPr>
          <p:cNvPr id="1026" name="Picture 2" descr="C:\Documents and Settings\Admin\Рабочий стол\Сидоров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142984"/>
            <a:ext cx="3428992" cy="30003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3857620" y="980728"/>
            <a:ext cx="5328592" cy="3785652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FFFF00"/>
                </a:solidFill>
                <a:latin typeface="Arial Narrow" pitchFamily="34" charset="0"/>
              </a:rPr>
              <a:t>Нерегулярный первое время, но постоянный и массовый в последние годы, таким стал конкурс прежде всего благодаря стараниям и неравнодушию методиста Надежды Викторовны Сидоровой. Без внушительной силы убеждения Надежды Викторовны было бы невозможно участие многих педагогов в конкурсе. Это она помогала им выйти на такой уровень, чтобы преодолеть возникающие препятствия и барьеры, продемонстрировать степень мастерства и педагогического таланта, творческого потенциала. </a:t>
            </a:r>
            <a:endParaRPr lang="ru-RU" sz="2000" b="1" dirty="0">
              <a:solidFill>
                <a:srgbClr val="FFFF00"/>
              </a:solidFill>
              <a:latin typeface="Arial Narrow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4303455"/>
            <a:ext cx="3857620" cy="2554545"/>
          </a:xfrm>
          <a:prstGeom prst="rect">
            <a:avLst/>
          </a:prstGeom>
          <a:solidFill>
            <a:srgbClr val="1C86CE"/>
          </a:solidFill>
          <a:ln>
            <a:solidFill>
              <a:schemeClr val="accent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Учителя! Ваша  сегодня удача!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</a:endParaRPr>
          </a:p>
          <a:p>
            <a:pPr lvl="0" eaLnBrk="0" hangingPunct="0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Не важно, кто - первый, а кто </a:t>
            </a:r>
            <a:r>
              <a:rPr lang="ru-RU" sz="1600" b="1" dirty="0" smtClean="0">
                <a:solidFill>
                  <a:srgbClr val="00206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второй.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</a:endParaRPr>
          </a:p>
          <a:p>
            <a:pPr lvl="0" eaLnBrk="0" hangingPunct="0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Важно, Вы это СДЕЛАЛИ!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</a:endParaRPr>
          </a:p>
          <a:p>
            <a:pPr lvl="0" eaLnBrk="0" hangingPunct="0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Прочь тревоги, волненье порой.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</a:endParaRPr>
          </a:p>
          <a:p>
            <a:pPr lvl="0" eaLnBrk="0" hangingPunct="0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Вы ВСЕ сегодня ПЕРВЫЕ!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</a:endParaRPr>
          </a:p>
          <a:p>
            <a:pPr lvl="0" eaLnBrk="0" hangingPunct="0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Главное </a:t>
            </a:r>
            <a:r>
              <a:rPr lang="ru-RU" sz="1600" b="1" dirty="0" smtClean="0">
                <a:solidFill>
                  <a:srgbClr val="00206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Дети и ваша Любовь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</a:endParaRPr>
          </a:p>
          <a:p>
            <a:pPr lvl="0" eaLnBrk="0" hangingPunct="0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К ним бесконечно  чистая!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</a:endParaRPr>
          </a:p>
          <a:p>
            <a:pPr lvl="0" eaLnBrk="0" hangingPunct="0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В небе Пеликанов зажглась вновь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</a:endParaRPr>
          </a:p>
          <a:p>
            <a:pPr lvl="0" eaLnBrk="0" hangingPunct="0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Ваша ЗВЕЗДА  лучистая!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8" name="Круговая стрелка 7"/>
          <p:cNvSpPr/>
          <p:nvPr/>
        </p:nvSpPr>
        <p:spPr>
          <a:xfrm rot="4832010">
            <a:off x="2145467" y="3431360"/>
            <a:ext cx="978408" cy="978408"/>
          </a:xfrm>
          <a:prstGeom prst="circularArrow">
            <a:avLst/>
          </a:prstGeom>
          <a:solidFill>
            <a:srgbClr val="E86A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Picture 22" descr="animirovannyj-cvetok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4658883"/>
            <a:ext cx="4324704" cy="2199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5720" y="357166"/>
            <a:ext cx="8505398" cy="639762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Использованная литература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500298" y="1142984"/>
            <a:ext cx="4290556" cy="4470417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19050">
              <a:buFont typeface="Wingdings" pitchFamily="2" charset="2"/>
              <a:buChar char="v"/>
            </a:pPr>
            <a:r>
              <a:rPr lang="ru-RU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Материалы презентации Сидоровой Н.В., методиста управления образования;</a:t>
            </a:r>
          </a:p>
          <a:p>
            <a:pPr marL="0" indent="19050">
              <a:buFont typeface="Wingdings" pitchFamily="2" charset="2"/>
              <a:buChar char="v"/>
            </a:pPr>
            <a:r>
              <a:rPr lang="ru-RU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Газета «Ельниковская трибуна» №22-23 от 27 марта 2009 года</a:t>
            </a:r>
          </a:p>
          <a:p>
            <a:pPr marL="0" indent="19050">
              <a:buFont typeface="Wingdings" pitchFamily="2" charset="2"/>
              <a:buChar char="v"/>
            </a:pPr>
            <a:r>
              <a:rPr lang="ru-RU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Интернет-ресурсы:</a:t>
            </a:r>
          </a:p>
          <a:p>
            <a:pPr marL="0" indent="19050">
              <a:buFont typeface="Wingdings" pitchFamily="2" charset="2"/>
              <a:buChar char="v"/>
            </a:pPr>
            <a:r>
              <a:rPr lang="ru-RU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Сайт учителей немецкого языка</a:t>
            </a:r>
            <a:r>
              <a:rPr lang="en-US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uchitel76.ru, </a:t>
            </a:r>
          </a:p>
          <a:p>
            <a:pPr marL="0" indent="19050">
              <a:buFont typeface="Wingdings" pitchFamily="2" charset="2"/>
              <a:buChar char="v"/>
            </a:pPr>
            <a:r>
              <a:rPr lang="en-US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vsezdorovo.com</a:t>
            </a:r>
          </a:p>
          <a:p>
            <a:pPr marL="0" indent="19050">
              <a:buFont typeface="Wingdings" pitchFamily="2" charset="2"/>
              <a:buChar char="v"/>
            </a:pPr>
            <a:r>
              <a:rPr lang="en-US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Виртуальная экскурсия «Директор школы №*», «Учитель школы №8»</a:t>
            </a:r>
          </a:p>
          <a:p>
            <a:pPr marL="0" indent="19050">
              <a:buFont typeface="Wingdings" pitchFamily="2" charset="2"/>
              <a:buChar char="v"/>
            </a:pPr>
            <a:r>
              <a:rPr lang="en-US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sites.google.com</a:t>
            </a:r>
            <a:endParaRPr lang="ru-RU" sz="18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0" indent="19050">
              <a:buFont typeface="Wingdings" pitchFamily="2" charset="2"/>
              <a:buChar char="v"/>
            </a:pPr>
            <a:r>
              <a:rPr lang="ru-RU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frasy.su</a:t>
            </a:r>
            <a:endParaRPr lang="ru-RU" sz="18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0" indent="361950"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3360</TotalTime>
  <Words>3628</Words>
  <Application>Microsoft Office PowerPoint</Application>
  <PresentationFormat>Экран (4:3)</PresentationFormat>
  <Paragraphs>1485</Paragraphs>
  <Slides>31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51" baseType="lpstr">
      <vt:lpstr>MS Mincho</vt:lpstr>
      <vt:lpstr>Arial</vt:lpstr>
      <vt:lpstr>Arial Black</vt:lpstr>
      <vt:lpstr>Arial Narrow</vt:lpstr>
      <vt:lpstr>Arial Unicode MS</vt:lpstr>
      <vt:lpstr>Calibri</vt:lpstr>
      <vt:lpstr>Century</vt:lpstr>
      <vt:lpstr>Comic Sans MS</vt:lpstr>
      <vt:lpstr>Constantia</vt:lpstr>
      <vt:lpstr>Courier New</vt:lpstr>
      <vt:lpstr>Franklin Gothic Book</vt:lpstr>
      <vt:lpstr>Franklin Gothic Demi</vt:lpstr>
      <vt:lpstr>Franklin Gothic Demi Cond</vt:lpstr>
      <vt:lpstr>Franklin Gothic Medium</vt:lpstr>
      <vt:lpstr>Georgia</vt:lpstr>
      <vt:lpstr>Monotype Corsiva</vt:lpstr>
      <vt:lpstr>Times New Roman</vt:lpstr>
      <vt:lpstr>Wingdings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Перелистаем страницы конкурса. Его значение для самих участников.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2019 год </vt:lpstr>
      <vt:lpstr>Дополнителное образование</vt:lpstr>
      <vt:lpstr>Презентация PowerPoint</vt:lpstr>
      <vt:lpstr>Презентация PowerPoint</vt:lpstr>
      <vt:lpstr>2018 год – Велъмискина С.В.</vt:lpstr>
      <vt:lpstr>Презентация PowerPoint</vt:lpstr>
      <vt:lpstr>Презентация PowerPoint</vt:lpstr>
      <vt:lpstr>Презентация PowerPoint</vt:lpstr>
      <vt:lpstr>Альта-виста («взгляд сверху»)  лучший из лучших</vt:lpstr>
      <vt:lpstr>Презентация PowerPoint</vt:lpstr>
    </vt:vector>
  </TitlesOfParts>
  <Company>Дом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Elena</cp:lastModifiedBy>
  <cp:revision>315</cp:revision>
  <dcterms:created xsi:type="dcterms:W3CDTF">2008-03-02T12:36:08Z</dcterms:created>
  <dcterms:modified xsi:type="dcterms:W3CDTF">2021-02-03T09:18:07Z</dcterms:modified>
</cp:coreProperties>
</file>