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autoCompressPictures="0">
  <p:sldMasterIdLst>
    <p:sldMasterId id="2147483660" r:id="rId1"/>
    <p:sldMasterId id="2147483684" r:id="rId2"/>
    <p:sldMasterId id="2147483696" r:id="rId3"/>
  </p:sldMasterIdLst>
  <p:notesMasterIdLst>
    <p:notesMasterId r:id="rId35"/>
  </p:notesMasterIdLst>
  <p:sldIdLst>
    <p:sldId id="256" r:id="rId4"/>
    <p:sldId id="258" r:id="rId5"/>
    <p:sldId id="4978" r:id="rId6"/>
    <p:sldId id="5008" r:id="rId7"/>
    <p:sldId id="5009" r:id="rId8"/>
    <p:sldId id="4979" r:id="rId9"/>
    <p:sldId id="4980" r:id="rId10"/>
    <p:sldId id="4996" r:id="rId11"/>
    <p:sldId id="4997" r:id="rId12"/>
    <p:sldId id="4981" r:id="rId13"/>
    <p:sldId id="4982" r:id="rId14"/>
    <p:sldId id="4985" r:id="rId15"/>
    <p:sldId id="4986" r:id="rId16"/>
    <p:sldId id="4991" r:id="rId17"/>
    <p:sldId id="4975" r:id="rId18"/>
    <p:sldId id="4992" r:id="rId19"/>
    <p:sldId id="4993" r:id="rId20"/>
    <p:sldId id="4994" r:id="rId21"/>
    <p:sldId id="4995" r:id="rId22"/>
    <p:sldId id="4998" r:id="rId23"/>
    <p:sldId id="4999" r:id="rId24"/>
    <p:sldId id="4989" r:id="rId25"/>
    <p:sldId id="4990" r:id="rId26"/>
    <p:sldId id="5000" r:id="rId27"/>
    <p:sldId id="5001" r:id="rId28"/>
    <p:sldId id="4983" r:id="rId29"/>
    <p:sldId id="4984" r:id="rId30"/>
    <p:sldId id="5002" r:id="rId31"/>
    <p:sldId id="5003" r:id="rId32"/>
    <p:sldId id="5004" r:id="rId33"/>
    <p:sldId id="5005" r:id="rId3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Open Sans" panose="020B0606030504020204" pitchFamily="34" charset="0"/>
      <p:regular r:id="rId40"/>
      <p:bold r:id="rId41"/>
      <p:italic r:id="rId42"/>
      <p:boldItalic r:id="rId43"/>
    </p:embeddedFont>
    <p:embeddedFont>
      <p:font typeface="Roboto Slab" panose="020B0604020202020204" charset="0"/>
      <p:regular r:id="rId44"/>
      <p:bold r:id="rId45"/>
    </p:embeddedFont>
  </p:embeddedFontLst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" userDrawn="1">
          <p15:clr>
            <a:srgbClr val="A4A3A4"/>
          </p15:clr>
        </p15:guide>
        <p15:guide id="2" pos="226" userDrawn="1">
          <p15:clr>
            <a:srgbClr val="A4A3A4"/>
          </p15:clr>
        </p15:guide>
        <p15:guide id="3" pos="5534" userDrawn="1">
          <p15:clr>
            <a:srgbClr val="A4A3A4"/>
          </p15:clr>
        </p15:guide>
        <p15:guide id="4" orient="horz" pos="3026" userDrawn="1">
          <p15:clr>
            <a:srgbClr val="A4A3A4"/>
          </p15:clr>
        </p15:guide>
        <p15:guide id="5" pos="2993" userDrawn="1">
          <p15:clr>
            <a:srgbClr val="A4A3A4"/>
          </p15:clr>
        </p15:guide>
        <p15:guide id="6" pos="2767" userDrawn="1">
          <p15:clr>
            <a:srgbClr val="A4A3A4"/>
          </p15:clr>
        </p15:guide>
        <p15:guide id="7" pos="1859" userDrawn="1">
          <p15:clr>
            <a:srgbClr val="A4A3A4"/>
          </p15:clr>
        </p15:guide>
        <p15:guide id="8" pos="3923" userDrawn="1">
          <p15:clr>
            <a:srgbClr val="A4A3A4"/>
          </p15:clr>
        </p15:guide>
        <p15:guide id="9" pos="2064" userDrawn="1">
          <p15:clr>
            <a:srgbClr val="A4A3A4"/>
          </p15:clr>
        </p15:guide>
        <p15:guide id="10" pos="3674" userDrawn="1">
          <p15:clr>
            <a:srgbClr val="A4A3A4"/>
          </p15:clr>
        </p15:guide>
        <p15:guide id="12" pos="2404" userDrawn="1">
          <p15:clr>
            <a:srgbClr val="A4A3A4"/>
          </p15:clr>
        </p15:guide>
        <p15:guide id="13" orient="horz" pos="84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0A1E80"/>
    <a:srgbClr val="DDD0BB"/>
    <a:srgbClr val="00FFFF"/>
    <a:srgbClr val="990033"/>
    <a:srgbClr val="39B800"/>
    <a:srgbClr val="00A3B4"/>
    <a:srgbClr val="069BA6"/>
    <a:srgbClr val="81D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01" autoAdjust="0"/>
    <p:restoredTop sz="94692" autoAdjust="0"/>
  </p:normalViewPr>
  <p:slideViewPr>
    <p:cSldViewPr snapToGrid="0">
      <p:cViewPr varScale="1">
        <p:scale>
          <a:sx n="138" d="100"/>
          <a:sy n="138" d="100"/>
        </p:scale>
        <p:origin x="714" y="120"/>
      </p:cViewPr>
      <p:guideLst>
        <p:guide orient="horz" pos="214"/>
        <p:guide pos="226"/>
        <p:guide pos="5534"/>
        <p:guide orient="horz" pos="3026"/>
        <p:guide pos="2993"/>
        <p:guide pos="2767"/>
        <p:guide pos="1859"/>
        <p:guide pos="3923"/>
        <p:guide pos="2064"/>
        <p:guide pos="3674"/>
        <p:guide pos="2404"/>
        <p:guide orient="horz" pos="8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1" d="100"/>
        <a:sy n="8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4.fntdata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7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1.fntdata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3.fntdata"/><Relationship Id="rId46" Type="http://schemas.openxmlformats.org/officeDocument/2006/relationships/commentAuthors" Target="commentAuthors.xml"/><Relationship Id="rId20" Type="http://schemas.openxmlformats.org/officeDocument/2006/relationships/slide" Target="slides/slide1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9A490-CB89-4D2C-B982-479FA65C4ECB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04C04-3007-4876-9D2E-96E86BA92F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256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04C04-3007-4876-9D2E-96E86BA92F7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566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7059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4919C7-5C86-4768-BF85-36C3B0C1875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290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2637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4919C7-5C86-4768-BF85-36C3B0C1875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5839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4919C7-5C86-4768-BF85-36C3B0C1875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29170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8735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0801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63243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4460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4919C7-5C86-4768-BF85-36C3B0C1875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4070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54192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4919C7-5C86-4768-BF85-36C3B0C1875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878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972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5EEFEF-EBE4-4BC2-8A93-A6A328C0D09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8754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590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6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77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63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83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60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06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51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55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22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43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089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258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461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601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168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2338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83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4144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949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7963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5887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135068"/>
      </p:ext>
    </p:extLst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204740"/>
      </p:ext>
    </p:extLst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381206"/>
      </p:ext>
    </p:extLst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982127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981094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645202"/>
      </p:ext>
    </p:extLst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063317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039152"/>
      </p:ext>
    </p:extLst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145191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257986"/>
      </p:ext>
    </p:extLst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11218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7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E679-DC75-4745-852D-F583D5FA2C9D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A449-B48E-44C3-9B97-79103993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75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25E6C-12BA-4A09-854E-C40DA5D39B41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73917-4B76-4376-82A0-0FCB42BC1E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47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12.xml"/><Relationship Id="rId18" Type="http://schemas.openxmlformats.org/officeDocument/2006/relationships/slide" Target="slide18.xml"/><Relationship Id="rId26" Type="http://schemas.openxmlformats.org/officeDocument/2006/relationships/image" Target="../media/image13.png"/><Relationship Id="rId3" Type="http://schemas.openxmlformats.org/officeDocument/2006/relationships/image" Target="../media/image3.png"/><Relationship Id="rId21" Type="http://schemas.openxmlformats.org/officeDocument/2006/relationships/image" Target="../media/image11.png"/><Relationship Id="rId7" Type="http://schemas.openxmlformats.org/officeDocument/2006/relationships/slide" Target="slide6.xml"/><Relationship Id="rId12" Type="http://schemas.openxmlformats.org/officeDocument/2006/relationships/image" Target="../media/image7.png"/><Relationship Id="rId17" Type="http://schemas.openxmlformats.org/officeDocument/2006/relationships/slide" Target="slide16.xml"/><Relationship Id="rId25" Type="http://schemas.openxmlformats.org/officeDocument/2006/relationships/slide" Target="slide28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png"/><Relationship Id="rId20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slide" Target="slide10.xml"/><Relationship Id="rId24" Type="http://schemas.openxmlformats.org/officeDocument/2006/relationships/image" Target="../media/image12.png"/><Relationship Id="rId5" Type="http://schemas.openxmlformats.org/officeDocument/2006/relationships/image" Target="../media/image4.png"/><Relationship Id="rId15" Type="http://schemas.openxmlformats.org/officeDocument/2006/relationships/slide" Target="slide14.xml"/><Relationship Id="rId23" Type="http://schemas.openxmlformats.org/officeDocument/2006/relationships/slide" Target="slide26.xml"/><Relationship Id="rId10" Type="http://schemas.openxmlformats.org/officeDocument/2006/relationships/image" Target="../media/image6.png"/><Relationship Id="rId19" Type="http://schemas.openxmlformats.org/officeDocument/2006/relationships/image" Target="../media/image10.png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image" Target="../media/image8.png"/><Relationship Id="rId22" Type="http://schemas.openxmlformats.org/officeDocument/2006/relationships/slide" Target="slide22.xml"/><Relationship Id="rId27" Type="http://schemas.openxmlformats.org/officeDocument/2006/relationships/slide" Target="slide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jp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5" Type="http://schemas.microsoft.com/office/2007/relationships/hdphoto" Target="../media/hdphoto3.wdp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g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7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jp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0C47E0-7275-43D9-B0F5-5D29C0A3A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7860"/>
            <a:ext cx="9144000" cy="5143500"/>
          </a:xfrm>
          <a:prstGeom prst="rect">
            <a:avLst/>
          </a:prstGeom>
          <a:solidFill>
            <a:srgbClr val="CD5773"/>
          </a:solidFill>
        </p:spPr>
      </p:pic>
      <p:sp>
        <p:nvSpPr>
          <p:cNvPr id="10" name="TextBox 9"/>
          <p:cNvSpPr txBox="1"/>
          <p:nvPr/>
        </p:nvSpPr>
        <p:spPr>
          <a:xfrm>
            <a:off x="719421" y="198017"/>
            <a:ext cx="381086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377"/>
            <a:r>
              <a:rPr lang="ru-RU" sz="3600" dirty="0">
                <a:latin typeface="+mj-lt"/>
              </a:rPr>
              <a:t>Правда</a:t>
            </a:r>
            <a:endParaRPr lang="en-US" sz="3600" dirty="0">
              <a:latin typeface="+mj-lt"/>
            </a:endParaRPr>
          </a:p>
          <a:p>
            <a:pPr algn="ctr" defTabSz="914377"/>
            <a:r>
              <a:rPr lang="ru-RU" sz="3600" dirty="0">
                <a:latin typeface="+mj-lt"/>
              </a:rPr>
              <a:t>или вымысел</a:t>
            </a:r>
            <a:r>
              <a:rPr lang="be-BY" sz="3600" dirty="0">
                <a:latin typeface="+mj-lt"/>
              </a:rPr>
              <a:t>?</a:t>
            </a:r>
            <a:endParaRPr lang="ru-RU" sz="3600" dirty="0">
              <a:latin typeface="+mj-lt"/>
            </a:endParaRPr>
          </a:p>
        </p:txBody>
      </p:sp>
      <p:sp>
        <p:nvSpPr>
          <p:cNvPr id="19" name="Скругленный прямоугольник 18">
            <a:hlinkClick r:id="rId4" action="ppaction://hlinksldjump"/>
          </p:cNvPr>
          <p:cNvSpPr/>
          <p:nvPr/>
        </p:nvSpPr>
        <p:spPr>
          <a:xfrm>
            <a:off x="134986" y="1791166"/>
            <a:ext cx="2574926" cy="674603"/>
          </a:xfrm>
          <a:prstGeom prst="roundRect">
            <a:avLst/>
          </a:prstGeom>
          <a:solidFill>
            <a:srgbClr val="4ABC67"/>
          </a:solidFill>
          <a:ln>
            <a:noFill/>
          </a:ln>
          <a:effectLst>
            <a:outerShdw blurRad="368300" dist="190500" dir="5400000" sx="90000" sy="90000" algn="t" rotWithShape="0">
              <a:schemeClr val="accent2">
                <a:lumMod val="50000"/>
                <a:alpha val="4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+mj-lt"/>
              </a:rPr>
              <a:t>Начать игру</a:t>
            </a: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134986" y="2873525"/>
            <a:ext cx="2574926" cy="674603"/>
          </a:xfrm>
          <a:prstGeom prst="roundRect">
            <a:avLst/>
          </a:prstGeom>
          <a:solidFill>
            <a:srgbClr val="4ABC67"/>
          </a:solidFill>
          <a:ln>
            <a:noFill/>
          </a:ln>
          <a:effectLst>
            <a:outerShdw blurRad="368300" dist="190500" dir="5400000" sx="90000" sy="90000" algn="t" rotWithShape="0">
              <a:schemeClr val="accent2">
                <a:lumMod val="50000"/>
                <a:alpha val="4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+mj-lt"/>
              </a:rPr>
              <a:t>Правила игры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87230" y="3942776"/>
            <a:ext cx="33185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Хохрина О.В, старший воспитатель филиала МАДОУ «Детский сад № 3» – «Детский сад № 50» МО Первоуральск</a:t>
            </a:r>
          </a:p>
        </p:txBody>
      </p:sp>
    </p:spTree>
    <p:extLst>
      <p:ext uri="{BB962C8B-B14F-4D97-AF65-F5344CB8AC3E}">
        <p14:creationId xmlns:p14="http://schemas.microsoft.com/office/powerpoint/2010/main" val="2164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0DA776-E822-44AC-8542-1A5B18B0A7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594C4C"/>
          </a:solidFill>
        </p:spPr>
      </p:pic>
      <p:sp>
        <p:nvSpPr>
          <p:cNvPr id="11" name="TextBox 10"/>
          <p:cNvSpPr txBox="1"/>
          <p:nvPr/>
        </p:nvSpPr>
        <p:spPr>
          <a:xfrm>
            <a:off x="684214" y="1299945"/>
            <a:ext cx="3708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schemeClr val="bg1"/>
                </a:solidFill>
              </a:rPr>
              <a:t>В игре принимают участие две команды родителей. </a:t>
            </a:r>
          </a:p>
          <a:p>
            <a:pPr defTabSz="914377"/>
            <a:endParaRPr lang="ru-RU" sz="1400" dirty="0">
              <a:solidFill>
                <a:schemeClr val="bg1"/>
              </a:solidFill>
            </a:endParaRPr>
          </a:p>
          <a:p>
            <a:pPr defTabSz="914377"/>
            <a:r>
              <a:rPr lang="ru-RU" sz="1400" dirty="0">
                <a:solidFill>
                  <a:schemeClr val="bg1"/>
                </a:solidFill>
              </a:rPr>
              <a:t>На каждом слайде будет представлено утверждение, связанное с духовно-нравственным воспитанием детей дошкольного возраста. </a:t>
            </a:r>
          </a:p>
          <a:p>
            <a:pPr defTabSz="914377"/>
            <a:endParaRPr lang="ru-RU" sz="1400" dirty="0">
              <a:solidFill>
                <a:schemeClr val="bg1"/>
              </a:solidFill>
            </a:endParaRPr>
          </a:p>
          <a:p>
            <a:pPr defTabSz="914377"/>
            <a:r>
              <a:rPr lang="ru-RU" sz="1400" dirty="0">
                <a:solidFill>
                  <a:schemeClr val="bg1"/>
                </a:solidFill>
              </a:rPr>
              <a:t>Задача команд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— решить, является ли это утверждение правдой или вымыслом. </a:t>
            </a:r>
          </a:p>
          <a:p>
            <a:pPr defTabSz="914377"/>
            <a:endParaRPr lang="ru-RU" sz="1400" dirty="0">
              <a:solidFill>
                <a:schemeClr val="bg1"/>
              </a:solidFill>
            </a:endParaRPr>
          </a:p>
          <a:p>
            <a:pPr defTabSz="914377"/>
            <a:r>
              <a:rPr lang="ru-RU" sz="1400" dirty="0">
                <a:solidFill>
                  <a:schemeClr val="bg1"/>
                </a:solidFill>
              </a:rPr>
              <a:t>По жребию определяется та команда, которая начинает игру первой. Она выбирает фишку любого цвета. И переходит на вопрос.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1388" y="1299945"/>
            <a:ext cx="36734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schemeClr val="bg1"/>
                </a:solidFill>
              </a:rPr>
              <a:t>За каждый правильный ответ команда получает 1 балл.</a:t>
            </a:r>
          </a:p>
          <a:p>
            <a:pPr defTabSz="914377"/>
            <a:endParaRPr lang="ru-RU" sz="1400" dirty="0">
              <a:solidFill>
                <a:schemeClr val="bg1"/>
              </a:solidFill>
            </a:endParaRPr>
          </a:p>
          <a:p>
            <a:pPr defTabSz="914377"/>
            <a:r>
              <a:rPr lang="ru-RU" sz="1400" dirty="0">
                <a:solidFill>
                  <a:schemeClr val="bg1"/>
                </a:solidFill>
              </a:rPr>
              <a:t>Если команда ответила правильно, то она может сделать ещё один ход. Если неправильно, то ход переходит к команде соперника. </a:t>
            </a:r>
          </a:p>
          <a:p>
            <a:pPr defTabSz="914377"/>
            <a:endParaRPr lang="ru-RU" sz="1400" dirty="0">
              <a:solidFill>
                <a:schemeClr val="bg1"/>
              </a:solidFill>
            </a:endParaRPr>
          </a:p>
          <a:p>
            <a:pPr defTabSz="914377"/>
            <a:r>
              <a:rPr lang="ru-RU" sz="1400" dirty="0">
                <a:solidFill>
                  <a:schemeClr val="bg1"/>
                </a:solidFill>
              </a:rPr>
              <a:t>Побеждает та команда, которая набрала большее количество баллов.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8705" y="434529"/>
            <a:ext cx="22525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Правила игры</a:t>
            </a:r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6734175" y="3888594"/>
            <a:ext cx="1690688" cy="519894"/>
          </a:xfrm>
          <a:prstGeom prst="roundRect">
            <a:avLst/>
          </a:prstGeom>
          <a:solidFill>
            <a:srgbClr val="4ABC67"/>
          </a:solidFill>
          <a:ln>
            <a:noFill/>
          </a:ln>
          <a:effectLst>
            <a:outerShdw blurRad="127000" dist="139700" dir="5400000" sx="90000" sy="90000" algn="t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26000" rIns="180000" bIns="126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+mj-lt"/>
              </a:rPr>
              <a:t>Начать игру</a:t>
            </a:r>
          </a:p>
        </p:txBody>
      </p:sp>
    </p:spTree>
    <p:extLst>
      <p:ext uri="{BB962C8B-B14F-4D97-AF65-F5344CB8AC3E}">
        <p14:creationId xmlns:p14="http://schemas.microsoft.com/office/powerpoint/2010/main" val="286085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50E7D80-F81B-4A4A-9CE8-494C05318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1" name="Скругленный прямоугольник 29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4D9E469-7F37-4820-99EB-3D9DD98A2B3A}"/>
              </a:ext>
            </a:extLst>
          </p:cNvPr>
          <p:cNvSpPr/>
          <p:nvPr/>
        </p:nvSpPr>
        <p:spPr>
          <a:xfrm>
            <a:off x="6159257" y="4099191"/>
            <a:ext cx="1794915" cy="405405"/>
          </a:xfrm>
          <a:prstGeom prst="roundRect">
            <a:avLst/>
          </a:prstGeom>
          <a:noFill/>
          <a:ln w="25400">
            <a:solidFill>
              <a:srgbClr val="FFC000"/>
            </a:solidFill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Завершить игру</a:t>
            </a:r>
          </a:p>
        </p:txBody>
      </p:sp>
      <p:pic>
        <p:nvPicPr>
          <p:cNvPr id="6" name="Рисунок 5">
            <a:hlinkClick r:id="rId4" action="ppaction://hlinksldjump"/>
            <a:extLst>
              <a:ext uri="{FF2B5EF4-FFF2-40B4-BE49-F238E27FC236}">
                <a16:creationId xmlns:a16="http://schemas.microsoft.com/office/drawing/2014/main" id="{74CB477E-08AC-4074-BE49-5D397004D8F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rgbClr val="39B8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200548" y="399587"/>
            <a:ext cx="1568350" cy="1489075"/>
          </a:xfrm>
          <a:prstGeom prst="flowChartConnector">
            <a:avLst/>
          </a:prstGeom>
        </p:spPr>
      </p:pic>
      <p:pic>
        <p:nvPicPr>
          <p:cNvPr id="60" name="Рисунок 59">
            <a:hlinkClick r:id="rId7" action="ppaction://hlinksldjump"/>
            <a:extLst>
              <a:ext uri="{FF2B5EF4-FFF2-40B4-BE49-F238E27FC236}">
                <a16:creationId xmlns:a16="http://schemas.microsoft.com/office/drawing/2014/main" id="{8BE56582-160F-4CAC-8A81-29E5BDA8A50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1898098" y="428132"/>
            <a:ext cx="1568350" cy="1489075"/>
          </a:xfrm>
          <a:prstGeom prst="flowChartConnector">
            <a:avLst/>
          </a:prstGeom>
        </p:spPr>
      </p:pic>
      <p:pic>
        <p:nvPicPr>
          <p:cNvPr id="62" name="Рисунок 61">
            <a:hlinkClick r:id="rId9" action="ppaction://hlinksldjump"/>
            <a:extLst>
              <a:ext uri="{FF2B5EF4-FFF2-40B4-BE49-F238E27FC236}">
                <a16:creationId xmlns:a16="http://schemas.microsoft.com/office/drawing/2014/main" id="{CF3B59B3-8257-4C3E-A441-C6D6BEC78808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403000"/>
              </a:clrFrom>
              <a:clrTo>
                <a:srgbClr val="403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4000"/>
                    </a14:imgEffect>
                    <a14:imgEffect>
                      <a14:colorTemperature colorTemp="10668"/>
                    </a14:imgEffect>
                    <a14:imgEffect>
                      <a14:saturation sat="263000"/>
                    </a14:imgEffect>
                    <a14:imgEffect>
                      <a14:brightnessContrast bright="12000" contrast="12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3434055" y="399587"/>
            <a:ext cx="1568350" cy="1489075"/>
          </a:xfrm>
          <a:prstGeom prst="flowChartConnector">
            <a:avLst/>
          </a:prstGeom>
        </p:spPr>
      </p:pic>
      <p:pic>
        <p:nvPicPr>
          <p:cNvPr id="63" name="Рисунок 62">
            <a:hlinkClick r:id="rId11" action="ppaction://hlinksldjump"/>
            <a:extLst>
              <a:ext uri="{FF2B5EF4-FFF2-40B4-BE49-F238E27FC236}">
                <a16:creationId xmlns:a16="http://schemas.microsoft.com/office/drawing/2014/main" id="{1B658E50-48DE-4424-B271-7B6BE8F539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</a:blip>
          <a:srcRect b="6378"/>
          <a:stretch/>
        </p:blipFill>
        <p:spPr>
          <a:xfrm>
            <a:off x="5230448" y="448769"/>
            <a:ext cx="1568350" cy="1489075"/>
          </a:xfrm>
          <a:prstGeom prst="flowChartConnector">
            <a:avLst/>
          </a:prstGeom>
        </p:spPr>
      </p:pic>
      <p:pic>
        <p:nvPicPr>
          <p:cNvPr id="64" name="Рисунок 63">
            <a:hlinkClick r:id="rId13" action="ppaction://hlinksldjump"/>
            <a:extLst>
              <a:ext uri="{FF2B5EF4-FFF2-40B4-BE49-F238E27FC236}">
                <a16:creationId xmlns:a16="http://schemas.microsoft.com/office/drawing/2014/main" id="{EA200B8A-DB7D-41F2-98B6-F7FE66180BEC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duotone>
              <a:prstClr val="black"/>
              <a:srgbClr val="9933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-4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6907327" y="365931"/>
            <a:ext cx="1568350" cy="1489075"/>
          </a:xfrm>
          <a:prstGeom prst="flowChartConnector">
            <a:avLst/>
          </a:prstGeom>
        </p:spPr>
      </p:pic>
      <p:pic>
        <p:nvPicPr>
          <p:cNvPr id="82" name="Рисунок 81">
            <a:hlinkClick r:id="rId15" action="ppaction://hlinksldjump"/>
            <a:extLst>
              <a:ext uri="{FF2B5EF4-FFF2-40B4-BE49-F238E27FC236}">
                <a16:creationId xmlns:a16="http://schemas.microsoft.com/office/drawing/2014/main" id="{F4887193-D094-4705-B6D4-342AB6BEFC49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200548" y="1929937"/>
            <a:ext cx="1568350" cy="1489075"/>
          </a:xfrm>
          <a:prstGeom prst="flowChartConnector">
            <a:avLst/>
          </a:prstGeom>
        </p:spPr>
      </p:pic>
      <p:pic>
        <p:nvPicPr>
          <p:cNvPr id="83" name="Рисунок 82">
            <a:hlinkClick r:id="rId17" action="ppaction://hlinksldjump"/>
            <a:extLst>
              <a:ext uri="{FF2B5EF4-FFF2-40B4-BE49-F238E27FC236}">
                <a16:creationId xmlns:a16="http://schemas.microsoft.com/office/drawing/2014/main" id="{E20082F9-2C2B-47E8-8361-C12183A5D60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biLevel thresh="75000"/>
          </a:blip>
          <a:srcRect b="6378"/>
          <a:stretch/>
        </p:blipFill>
        <p:spPr>
          <a:xfrm>
            <a:off x="1881800" y="1937844"/>
            <a:ext cx="1568350" cy="1489075"/>
          </a:xfrm>
          <a:prstGeom prst="flowChartConnector">
            <a:avLst/>
          </a:prstGeom>
        </p:spPr>
      </p:pic>
      <p:pic>
        <p:nvPicPr>
          <p:cNvPr id="84" name="Рисунок 83">
            <a:hlinkClick r:id="rId18" action="ppaction://hlinksldjump"/>
            <a:extLst>
              <a:ext uri="{FF2B5EF4-FFF2-40B4-BE49-F238E27FC236}">
                <a16:creationId xmlns:a16="http://schemas.microsoft.com/office/drawing/2014/main" id="{B683D000-F792-4192-835F-21BF3D2A3965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3466580" y="1960893"/>
            <a:ext cx="1568350" cy="1489075"/>
          </a:xfrm>
          <a:prstGeom prst="flowChartConnector">
            <a:avLst/>
          </a:prstGeom>
        </p:spPr>
      </p:pic>
      <p:pic>
        <p:nvPicPr>
          <p:cNvPr id="85" name="Рисунок 84">
            <a:hlinkClick r:id="rId20" action="ppaction://hlinksldjump"/>
            <a:extLst>
              <a:ext uri="{FF2B5EF4-FFF2-40B4-BE49-F238E27FC236}">
                <a16:creationId xmlns:a16="http://schemas.microsoft.com/office/drawing/2014/main" id="{A5604671-A722-46BB-9EFE-F4C2923C9B1C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5017163" y="1950574"/>
            <a:ext cx="1568350" cy="1489075"/>
          </a:xfrm>
          <a:prstGeom prst="flowChartConnector">
            <a:avLst/>
          </a:prstGeom>
        </p:spPr>
      </p:pic>
      <p:pic>
        <p:nvPicPr>
          <p:cNvPr id="86" name="Рисунок 85">
            <a:hlinkClick r:id="rId22" action="ppaction://hlinksldjump"/>
            <a:extLst>
              <a:ext uri="{FF2B5EF4-FFF2-40B4-BE49-F238E27FC236}">
                <a16:creationId xmlns:a16="http://schemas.microsoft.com/office/drawing/2014/main" id="{8FCF3403-4800-4404-ADF3-35EB234FD634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duotone>
              <a:prstClr val="black"/>
              <a:srgbClr val="BA9EEC">
                <a:tint val="45000"/>
                <a:satMod val="400000"/>
              </a:srgbClr>
            </a:duotone>
          </a:blip>
          <a:srcRect b="6378"/>
          <a:stretch/>
        </p:blipFill>
        <p:spPr>
          <a:xfrm>
            <a:off x="6601943" y="1917609"/>
            <a:ext cx="1568350" cy="1489075"/>
          </a:xfrm>
          <a:prstGeom prst="flowChartConnector">
            <a:avLst/>
          </a:prstGeom>
        </p:spPr>
      </p:pic>
      <p:pic>
        <p:nvPicPr>
          <p:cNvPr id="88" name="Рисунок 87">
            <a:hlinkClick r:id="rId23" action="ppaction://hlinksldjump"/>
            <a:extLst>
              <a:ext uri="{FF2B5EF4-FFF2-40B4-BE49-F238E27FC236}">
                <a16:creationId xmlns:a16="http://schemas.microsoft.com/office/drawing/2014/main" id="{DAAA95AD-9735-4300-B130-3A78735AEE94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rgbClr val="FF66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984723" y="3446778"/>
            <a:ext cx="1568350" cy="1489075"/>
          </a:xfrm>
          <a:prstGeom prst="flowChartConnector">
            <a:avLst/>
          </a:prstGeom>
        </p:spPr>
      </p:pic>
      <p:pic>
        <p:nvPicPr>
          <p:cNvPr id="89" name="Рисунок 88">
            <a:hlinkClick r:id="rId25" action="ppaction://hlinksldjump"/>
            <a:extLst>
              <a:ext uri="{FF2B5EF4-FFF2-40B4-BE49-F238E27FC236}">
                <a16:creationId xmlns:a16="http://schemas.microsoft.com/office/drawing/2014/main" id="{2BD0BD72-A814-4E67-84D4-B37AE37FE4DE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AC100"/>
              </a:clrFrom>
              <a:clrTo>
                <a:srgbClr val="FAC100">
                  <a:alpha val="0"/>
                </a:srgbClr>
              </a:clrTo>
            </a:clrChange>
            <a:duotone>
              <a:prstClr val="black"/>
              <a:srgbClr val="0000C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b="6378"/>
          <a:stretch/>
        </p:blipFill>
        <p:spPr>
          <a:xfrm>
            <a:off x="2623245" y="3432923"/>
            <a:ext cx="1568350" cy="1489075"/>
          </a:xfrm>
          <a:prstGeom prst="flowChartConnector">
            <a:avLst/>
          </a:prstGeom>
        </p:spPr>
      </p:pic>
      <p:pic>
        <p:nvPicPr>
          <p:cNvPr id="108" name="Рисунок 107">
            <a:hlinkClick r:id="rId27" action="ppaction://hlinksldjump"/>
            <a:extLst>
              <a:ext uri="{FF2B5EF4-FFF2-40B4-BE49-F238E27FC236}">
                <a16:creationId xmlns:a16="http://schemas.microsoft.com/office/drawing/2014/main" id="{D99F99DD-9BBF-46EE-B085-2500C0633CF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duotone>
              <a:prstClr val="black"/>
              <a:srgbClr val="00FFFF">
                <a:tint val="45000"/>
                <a:satMod val="400000"/>
              </a:srgbClr>
            </a:duotone>
          </a:blip>
          <a:srcRect b="6378"/>
          <a:stretch/>
        </p:blipFill>
        <p:spPr>
          <a:xfrm>
            <a:off x="4298606" y="3471118"/>
            <a:ext cx="1568350" cy="1489075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274239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0626E1E0-D9BE-481D-B9FA-67E1824AB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5F4E0E54-10C9-44AE-8782-261E7E351C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0D24D4-4399-4BC2-8C0C-5AC15411B1AC}"/>
              </a:ext>
            </a:extLst>
          </p:cNvPr>
          <p:cNvSpPr txBox="1"/>
          <p:nvPr/>
        </p:nvSpPr>
        <p:spPr>
          <a:xfrm>
            <a:off x="456480" y="953365"/>
            <a:ext cx="4524397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Сказки и игры занимают одно из главных мест в становлении духовно – нравственных ценностей у детей дошкольного возраста.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0EB6A5-697D-40A8-981B-8E9460E997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0145" y="217752"/>
            <a:ext cx="3560457" cy="469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6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D1281F91-8734-41E2-8A9A-F3528EF18839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Вернуться назад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5714F5-96FA-417E-A720-612136E0B578}"/>
              </a:ext>
            </a:extLst>
          </p:cNvPr>
          <p:cNvSpPr txBox="1"/>
          <p:nvPr/>
        </p:nvSpPr>
        <p:spPr>
          <a:xfrm>
            <a:off x="414194" y="388216"/>
            <a:ext cx="4033839" cy="708654"/>
          </a:xfrm>
          <a:prstGeom prst="roundRect">
            <a:avLst/>
          </a:prstGeom>
          <a:solidFill>
            <a:srgbClr val="4ABC67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</a:t>
            </a:r>
            <a:r>
              <a:rPr kumimoji="0" lang="ru-RU" sz="1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правда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347F00-9F0E-4371-BDD8-9D99E77CD78B}"/>
              </a:ext>
            </a:extLst>
          </p:cNvPr>
          <p:cNvSpPr txBox="1"/>
          <p:nvPr/>
        </p:nvSpPr>
        <p:spPr>
          <a:xfrm>
            <a:off x="4625820" y="2266042"/>
            <a:ext cx="431036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84624A-7840-455B-9133-8F8107667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615" y="156164"/>
            <a:ext cx="2717151" cy="40859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903DA8-F652-43DC-B08E-291DBF3EDED7}"/>
              </a:ext>
            </a:extLst>
          </p:cNvPr>
          <p:cNvSpPr txBox="1"/>
          <p:nvPr/>
        </p:nvSpPr>
        <p:spPr>
          <a:xfrm>
            <a:off x="267291" y="1215854"/>
            <a:ext cx="509690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Мощнейшее влияние на чувства и разум ребенка оказывает художественная литература. 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Детям необходимо регулярно читать сказки! И не просто читать, но и обсуждать прочитанное. 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Вследствие небольшого жизненного опыта, ребенок не может извлечь главное из произведения, правильно оценить и объяснить поступок персонажа.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Сказки помогают детям разобраться, что хорошо, а что плохо, отличить добро и зло. Из сказок дети получают информацию о моральных устоях и культурных ценностях общества. </a:t>
            </a:r>
          </a:p>
        </p:txBody>
      </p:sp>
    </p:spTree>
    <p:extLst>
      <p:ext uri="{BB962C8B-B14F-4D97-AF65-F5344CB8AC3E}">
        <p14:creationId xmlns:p14="http://schemas.microsoft.com/office/powerpoint/2010/main" val="402357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hlinkClick r:id="rId2" action="ppaction://hlinksldjump"/>
            <a:extLst>
              <a:ext uri="{FF2B5EF4-FFF2-40B4-BE49-F238E27FC236}">
                <a16:creationId xmlns:a16="http://schemas.microsoft.com/office/drawing/2014/main" id="{385EF6AC-96E9-4221-86DD-1079A232E7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6" name="Рисунок 15">
            <a:hlinkClick r:id="rId2" action="ppaction://hlinksldjump"/>
            <a:extLst>
              <a:ext uri="{FF2B5EF4-FFF2-40B4-BE49-F238E27FC236}">
                <a16:creationId xmlns:a16="http://schemas.microsoft.com/office/drawing/2014/main" id="{DBADD163-EA0E-40F6-A532-2B54B150DC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976F09-048A-48A9-9795-B7F91118B512}"/>
              </a:ext>
            </a:extLst>
          </p:cNvPr>
          <p:cNvSpPr txBox="1"/>
          <p:nvPr/>
        </p:nvSpPr>
        <p:spPr>
          <a:xfrm>
            <a:off x="352572" y="517399"/>
            <a:ext cx="439261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«... дошкольник   - это эстафета, которую передает семья в руки педагогов детского сада. Здесь важен принцип параллельности, а  не принцип взаимопроникновения двух социальных институтов….». </a:t>
            </a:r>
          </a:p>
          <a:p>
            <a:pPr lvl="0"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Правда или вымысел?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EBA0E9-D8BF-4AB2-A810-9B2B9669B2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564" y="879764"/>
            <a:ext cx="3739549" cy="247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8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C43A2372-DD59-43A3-A71B-AC3F0FEF31D8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D1E8C5-65CD-464C-A25B-1A995CA98D31}"/>
              </a:ext>
            </a:extLst>
          </p:cNvPr>
          <p:cNvSpPr txBox="1"/>
          <p:nvPr/>
        </p:nvSpPr>
        <p:spPr>
          <a:xfrm>
            <a:off x="538161" y="444671"/>
            <a:ext cx="4033839" cy="742706"/>
          </a:xfrm>
          <a:prstGeom prst="roundRect">
            <a:avLst/>
          </a:prstGeom>
          <a:solidFill>
            <a:srgbClr val="CD5773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</a:rPr>
              <a:t>Эт</a:t>
            </a:r>
            <a:r>
              <a:rPr lang="ru-RU" sz="2000" dirty="0">
                <a:solidFill>
                  <a:prstClr val="black"/>
                </a:solidFill>
                <a:latin typeface="Roboto Slab"/>
              </a:rPr>
              <a:t>о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Roboto Slab"/>
              </a:rPr>
              <a:t>вымысел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4490FC2-AFA9-4809-9A4D-DAE9355CB8B0}"/>
              </a:ext>
            </a:extLst>
          </p:cNvPr>
          <p:cNvSpPr/>
          <p:nvPr/>
        </p:nvSpPr>
        <p:spPr>
          <a:xfrm flipH="1">
            <a:off x="2246639" y="3538913"/>
            <a:ext cx="3589723" cy="71750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lvl="0" defTabSz="685766">
              <a:lnSpc>
                <a:spcPct val="114000"/>
              </a:lnSpc>
              <a:defRPr/>
            </a:pP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"Концепция дошкольного воспитания",</a:t>
            </a:r>
          </a:p>
          <a:p>
            <a:pPr lvl="0" defTabSz="685766">
              <a:lnSpc>
                <a:spcPct val="114000"/>
              </a:lnSpc>
              <a:defRPr/>
            </a:pP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одобренная решением коллегии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Гособразования</a:t>
            </a: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СССР 16.06.1989 N 7/1  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2033443-23AB-41C2-AC59-0F13FEC31AA6}"/>
              </a:ext>
            </a:extLst>
          </p:cNvPr>
          <p:cNvSpPr/>
          <p:nvPr/>
        </p:nvSpPr>
        <p:spPr>
          <a:xfrm>
            <a:off x="164013" y="1425774"/>
            <a:ext cx="41652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«... дошкольник не эстафета, которую передает семья в руки педагогов детского сада. Здесь важен не принцип параллельности, а принцип взаимопроникновения двух социальных институтов…»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324832-C4FD-43AC-BB91-72149DE1C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2413" y="595745"/>
            <a:ext cx="3972583" cy="26496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C04ABB-3341-4DCA-97A9-F79B7587BE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04" y="3714020"/>
            <a:ext cx="1521764" cy="136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9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253865E4-C6FE-459B-AF9A-EF5832500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72946261-F0E4-4D6A-84F3-60F68DE602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411EA2-FFE7-4732-82EE-FEA9333B35F4}"/>
              </a:ext>
            </a:extLst>
          </p:cNvPr>
          <p:cNvSpPr txBox="1"/>
          <p:nvPr/>
        </p:nvSpPr>
        <p:spPr>
          <a:xfrm>
            <a:off x="415635" y="770279"/>
            <a:ext cx="361603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Жан-Жак Руссо двумя главными учителями ребенка считал природу и труд.  По его мнению, первой для ребенка должна быть книга «Репка».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A1ADF-A232-4E23-A4EF-CF7A7D5713B3}"/>
              </a:ext>
            </a:extLst>
          </p:cNvPr>
          <p:cNvSpPr txBox="1"/>
          <p:nvPr/>
        </p:nvSpPr>
        <p:spPr>
          <a:xfrm>
            <a:off x="928255" y="285754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741734-B7A6-4E8B-85F7-2133DDDD8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329" y="107526"/>
            <a:ext cx="3696336" cy="492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CB7F567-1C91-4444-B8F3-7A0BA109CDA7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CD5773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  <a:ea typeface="+mn-ea"/>
                <a:cs typeface="+mn-cs"/>
              </a:rPr>
              <a:t>В истории допущена ошибка</a:t>
            </a:r>
          </a:p>
        </p:txBody>
      </p:sp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5ED8D816-C021-49B0-AC44-AF5EAE87A69F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Вернуться назад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9A75CC-F733-4852-AF9C-6D24273C71E7}"/>
              </a:ext>
            </a:extLst>
          </p:cNvPr>
          <p:cNvSpPr txBox="1"/>
          <p:nvPr/>
        </p:nvSpPr>
        <p:spPr>
          <a:xfrm>
            <a:off x="483827" y="1326761"/>
            <a:ext cx="37837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Жан-Жак Руссо двумя главными учителями ребенка считал природу и труд.  По его мнению, первой для ребенка должна быть книга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Д.Дефо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«Робинзон Крузо»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F7BD32-9C85-4281-ACD4-BD53F8802B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5865" y="228600"/>
            <a:ext cx="4169770" cy="416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CC062627-321A-451A-83FE-025D0BF61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1510C8A8-C058-4FD5-8564-A301B2CA1E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EF55C1-77F7-4660-AE83-C4DA0B89ECD6}"/>
              </a:ext>
            </a:extLst>
          </p:cNvPr>
          <p:cNvSpPr txBox="1"/>
          <p:nvPr/>
        </p:nvSpPr>
        <p:spPr>
          <a:xfrm>
            <a:off x="401062" y="274493"/>
            <a:ext cx="439261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являются первыми педагогами ребенка. Они обязаны заложить основы физического, нравственного и интеллектуального развития личности ребенка в младенческом возрасте.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E65B7C-E9C5-4A9D-926E-59DEEC8607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6893" y="1465613"/>
            <a:ext cx="4801778" cy="248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9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E755BC5-38FE-4718-91CC-EEDC0BEC54DD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4ABC67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 верно</a:t>
            </a:r>
          </a:p>
        </p:txBody>
      </p:sp>
      <p:sp>
        <p:nvSpPr>
          <p:cNvPr id="9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D94DB5BE-509E-4103-9162-37EDC2ED4856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69A909-7B47-4EB0-A506-B2F096CE9BDE}"/>
              </a:ext>
            </a:extLst>
          </p:cNvPr>
          <p:cNvSpPr/>
          <p:nvPr/>
        </p:nvSpPr>
        <p:spPr>
          <a:xfrm>
            <a:off x="2375694" y="4398370"/>
            <a:ext cx="3356446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«Об образовании в РФ» (статья 44)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2F3AAC2-5502-4A1F-9EE6-C74D57912E6D}"/>
              </a:ext>
            </a:extLst>
          </p:cNvPr>
          <p:cNvSpPr/>
          <p:nvPr/>
        </p:nvSpPr>
        <p:spPr>
          <a:xfrm>
            <a:off x="270163" y="1108542"/>
            <a:ext cx="542469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«Родители (законные представители) несовершеннолетних обучающихся имеют преимущественное право на обучение и воспитание детей перед всеми другими лицами. Они обязаны заложить основы физического, нравственного и интеллектуального развития личности ребенка».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FA735A-6FF4-4BCE-A70C-E559CD76A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7649" y="976351"/>
            <a:ext cx="3246188" cy="216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81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B4B269C7-932C-4189-9A57-49580870E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C2114929-598E-4461-9E9B-4EE4AD78BE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1E76C3-C49F-4727-A545-2F3558174388}"/>
              </a:ext>
            </a:extLst>
          </p:cNvPr>
          <p:cNvSpPr txBox="1"/>
          <p:nvPr/>
        </p:nvSpPr>
        <p:spPr>
          <a:xfrm>
            <a:off x="532681" y="828675"/>
            <a:ext cx="4392610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Нравственность и духовность  рождаются сами собой.</a:t>
            </a:r>
          </a:p>
          <a:p>
            <a:pPr lvl="0"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Правда или вымысел?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AC5D7A-7954-453A-AF1C-FF2EB997A6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3865"/>
          <a:stretch/>
        </p:blipFill>
        <p:spPr>
          <a:xfrm>
            <a:off x="5389418" y="886739"/>
            <a:ext cx="3291971" cy="348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8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71F2D066-1FB7-49DC-A6AD-6BD7B5276893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99C959-CA63-4199-8879-FF7DEE93350C}"/>
              </a:ext>
            </a:extLst>
          </p:cNvPr>
          <p:cNvSpPr txBox="1"/>
          <p:nvPr/>
        </p:nvSpPr>
        <p:spPr>
          <a:xfrm>
            <a:off x="538161" y="353540"/>
            <a:ext cx="4033839" cy="708654"/>
          </a:xfrm>
          <a:prstGeom prst="roundRect">
            <a:avLst/>
          </a:prstGeom>
          <a:solidFill>
            <a:srgbClr val="CD5773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</a:t>
            </a:r>
            <a:r>
              <a:rPr kumimoji="0" lang="ru-RU" sz="1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 утверждение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вымысел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293057C-FE7E-48BC-8080-F8E9F523EC1A}"/>
              </a:ext>
            </a:extLst>
          </p:cNvPr>
          <p:cNvSpPr/>
          <p:nvPr/>
        </p:nvSpPr>
        <p:spPr>
          <a:xfrm flipH="1">
            <a:off x="314066" y="1322757"/>
            <a:ext cx="4897270" cy="3481018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lvl="0" algn="just" defTabSz="685766">
              <a:lnSpc>
                <a:spcPct val="114000"/>
              </a:lnSpc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Нравственность и духовность не рождаются сами собой. Их воспитывают с раннего возраста в семье, в детском саду. Воспитатель - первый человек после родителей, приобщающий ребенка к красоте, развивающий его творческие способности, обогащающий его духовный мир.</a:t>
            </a:r>
          </a:p>
          <a:p>
            <a:pPr lvl="0" algn="just" defTabSz="685766">
              <a:lnSpc>
                <a:spcPct val="114000"/>
              </a:lnSpc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685766">
              <a:lnSpc>
                <a:spcPct val="114000"/>
              </a:lnSpc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A8F2140-174E-4350-978D-CEF211B9B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5776" y="925744"/>
            <a:ext cx="3189449" cy="290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8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5CF47A31-94AA-4749-91FD-8A52D40FD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814" y="3929832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990AE2BC-8FA1-4FB9-853E-45225A5F7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8655" y="3890168"/>
            <a:ext cx="1061268" cy="1061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CE7E13-DEA4-437F-806F-8D910A09603C}"/>
              </a:ext>
            </a:extLst>
          </p:cNvPr>
          <p:cNvSpPr txBox="1"/>
          <p:nvPr/>
        </p:nvSpPr>
        <p:spPr>
          <a:xfrm>
            <a:off x="180140" y="152400"/>
            <a:ext cx="785549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традиционным российским духовно-нравственным ценностям относятся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жизнь, достоинство,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 и свободы человека,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патриотизм, гражданственность,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служение Отечеству и ответственность за его судьбу,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 нравственные идеалы,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крепкая семья,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созидательный труд,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 духовного над материальным,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гуманизм, милосердие, справедливость,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коллективизм,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взаимопомощь и взаимоуважение,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память и преемственность поколений, </a:t>
            </a:r>
          </a:p>
          <a:p>
            <a:pPr marL="1179513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единство народов России.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Правда или вымысел?                        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4D06B4-84A1-49A0-B54B-C4CB180272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7418">
            <a:off x="4702110" y="1444354"/>
            <a:ext cx="4310923" cy="214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4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24566710-DB6F-4C79-BFF4-FFD1F7AEA9BD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D65B18-B730-4322-9D72-2EFB8339E188}"/>
              </a:ext>
            </a:extLst>
          </p:cNvPr>
          <p:cNvSpPr txBox="1"/>
          <p:nvPr/>
        </p:nvSpPr>
        <p:spPr>
          <a:xfrm>
            <a:off x="358775" y="389684"/>
            <a:ext cx="4033839" cy="708654"/>
          </a:xfrm>
          <a:prstGeom prst="roundRect">
            <a:avLst/>
          </a:prstGeom>
          <a:solidFill>
            <a:srgbClr val="4ABC67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 правда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61153BE-DFB0-4584-8C10-E287B06901E3}"/>
              </a:ext>
            </a:extLst>
          </p:cNvPr>
          <p:cNvSpPr/>
          <p:nvPr/>
        </p:nvSpPr>
        <p:spPr>
          <a:xfrm flipH="1">
            <a:off x="329143" y="1314887"/>
            <a:ext cx="8126941" cy="250440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lvl="0" algn="ctr" defTabSz="685766">
              <a:lnSpc>
                <a:spcPct val="114000"/>
              </a:lnSpc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Указе Президента Российской Федерации «Об утверждении Основ </a:t>
            </a:r>
          </a:p>
          <a:p>
            <a:pPr lvl="0" algn="ctr" defTabSz="685766">
              <a:lnSpc>
                <a:spcPct val="114000"/>
              </a:lnSpc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политики по сохранению и укреплению традиционных  российских духовно-нравственных ценностей» от 9 ноября 2022 г. № 809:  </a:t>
            </a:r>
          </a:p>
          <a:p>
            <a:pPr lvl="0" algn="ctr" defTabSz="685766">
              <a:lnSpc>
                <a:spcPct val="114000"/>
              </a:lnSpc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основных ценностей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ctr" defTabSz="685766">
              <a:lnSpc>
                <a:spcPct val="114000"/>
              </a:lnSpc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жизнь, достоинство, права и свободы человека, патриотизм, гражданственность, служение отечеству и ответственность за его судьбу,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 преемственность поколений, единство народов России.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5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8D44A1B6-106C-460A-BD35-3CBC4B055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21976AE0-52AC-4A4D-BDE8-44BA1881B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72C534-E758-48BD-9170-708A73E50603}"/>
              </a:ext>
            </a:extLst>
          </p:cNvPr>
          <p:cNvSpPr txBox="1"/>
          <p:nvPr/>
        </p:nvSpPr>
        <p:spPr>
          <a:xfrm>
            <a:off x="277090" y="168070"/>
            <a:ext cx="5347856" cy="3532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детский сад появился в Германии в первой половине XIX века. Именно тогда немецкий педагог Фридрих </a:t>
            </a:r>
            <a:r>
              <a:rPr lang="ru-RU" sz="1800" kern="1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Фрёбель</a:t>
            </a:r>
            <a:r>
              <a:rPr lang="ru-RU" sz="18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сформировал принципы дошкольного учреждения, которое должно помогать родителями воспитывать, развиваться и обучать детей — через игру и без всякого </a:t>
            </a:r>
            <a:r>
              <a:rPr lang="ru-RU" sz="1800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принуждения.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Воспитатели в первых дошкольных учреждениях назывались наблюдательницы.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6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Правда или вымысел?</a:t>
            </a:r>
            <a:endParaRPr lang="ru-RU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02ED01-633D-493B-A582-FA5E47593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1437" y="1999593"/>
            <a:ext cx="4152906" cy="326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13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7B62A9F-D3FD-453F-B5D4-D5D4355F3D7D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CD5773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Допущена ошибка</a:t>
            </a:r>
          </a:p>
        </p:txBody>
      </p:sp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8CAEC83F-10F7-45B7-9E6D-7ACB4C90355B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CB4798-9445-440F-9B51-69CAAB79F825}"/>
              </a:ext>
            </a:extLst>
          </p:cNvPr>
          <p:cNvSpPr txBox="1"/>
          <p:nvPr/>
        </p:nvSpPr>
        <p:spPr>
          <a:xfrm>
            <a:off x="282575" y="1294434"/>
            <a:ext cx="4572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Фридрих </a:t>
            </a:r>
            <a:r>
              <a:rPr lang="ru-RU" sz="2000" dirty="0" err="1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Фрёбель</a:t>
            </a:r>
            <a:r>
              <a:rPr lang="ru-RU" sz="2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стал называть дошкольное учреждение садом, а воспитателей садовницами. </a:t>
            </a:r>
          </a:p>
          <a:p>
            <a:pPr algn="ctr"/>
            <a:endParaRPr lang="ru-RU" sz="2000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символизировало взращивание личности, души, а воспитатель выступала садовницей, от труда которой зависело то, какой вырастет эта личность.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025002-C47C-46C6-A4B9-BCFE15F04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5856" y="419482"/>
            <a:ext cx="3799439" cy="379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42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17799888-F0CB-433D-9964-2D9902EB4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BCB7DCD9-A45E-401B-91EF-E70A1C758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2B35EA-17E0-438E-9ED9-6FC9487C657B}"/>
              </a:ext>
            </a:extLst>
          </p:cNvPr>
          <p:cNvSpPr txBox="1"/>
          <p:nvPr/>
        </p:nvSpPr>
        <p:spPr>
          <a:xfrm>
            <a:off x="224679" y="322442"/>
            <a:ext cx="452050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стихотворении С. Михалкова «Что такое хорошо и что такое плохо» рассказ ведется от лица отца, который отвечает сыну на вопрос.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лирической герой выбран по той причине, что ребенок быстрее поверит родному, чем постороннему человеку.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8DEA70-74E3-4F7E-8F06-3AFD199F5A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0170"/>
          <a:stretch/>
        </p:blipFill>
        <p:spPr>
          <a:xfrm>
            <a:off x="5104607" y="322442"/>
            <a:ext cx="3429522" cy="449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2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1632498-CE15-489D-B434-FB572654A90F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CD5773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  <a:ea typeface="+mn-ea"/>
                <a:cs typeface="+mn-cs"/>
              </a:rPr>
              <a:t>Допущена ошибка</a:t>
            </a:r>
          </a:p>
        </p:txBody>
      </p:sp>
      <p:sp>
        <p:nvSpPr>
          <p:cNvPr id="13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3E3BAF34-F389-48E4-B4AC-18E54000563B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Вернуться назад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9473D9-C1CA-41CD-A5DB-9091880B7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9662" y="190132"/>
            <a:ext cx="2936250" cy="401309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0C3632-A043-4888-8604-BAD581E7BB8C}"/>
              </a:ext>
            </a:extLst>
          </p:cNvPr>
          <p:cNvSpPr txBox="1"/>
          <p:nvPr/>
        </p:nvSpPr>
        <p:spPr>
          <a:xfrm>
            <a:off x="358775" y="1632977"/>
            <a:ext cx="4572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стихотворении </a:t>
            </a:r>
            <a:r>
              <a:rPr lang="ru-RU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Маяковского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подобраны жизненные примеры, чтобы соединить мораль с жизненным опытом.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Стихотворение составлено на основе противопоставлений: мальчик-грязнуля и чистюля, рваный мяч и книжица в руках хорошего мальчика</a:t>
            </a:r>
          </a:p>
        </p:txBody>
      </p:sp>
    </p:spTree>
    <p:extLst>
      <p:ext uri="{BB962C8B-B14F-4D97-AF65-F5344CB8AC3E}">
        <p14:creationId xmlns:p14="http://schemas.microsoft.com/office/powerpoint/2010/main" val="406301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642A79EA-97CF-4936-94B2-97C550090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E381FF6F-E60D-4FED-A217-5ED5249AD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FD2B49-4B9A-4873-9252-4CF9D268F0F5}"/>
              </a:ext>
            </a:extLst>
          </p:cNvPr>
          <p:cNvSpPr txBox="1"/>
          <p:nvPr/>
        </p:nvSpPr>
        <p:spPr>
          <a:xfrm>
            <a:off x="725414" y="2926672"/>
            <a:ext cx="2606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959EE52-40ED-9FF0-BDB0-055D601BDD09}"/>
              </a:ext>
            </a:extLst>
          </p:cNvPr>
          <p:cNvSpPr/>
          <p:nvPr/>
        </p:nvSpPr>
        <p:spPr>
          <a:xfrm>
            <a:off x="468433" y="353137"/>
            <a:ext cx="46966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родителям возможности получения доступной педагогической и психологической помощи по вопросам воспитания детей – одно из направлений основ государственной культурной политики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212002-A274-0FCC-217C-79352196F1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730" y="1965477"/>
            <a:ext cx="3992904" cy="249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22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79BAF9C-0B14-4D66-9C8B-19865B389FA6}"/>
              </a:ext>
            </a:extLst>
          </p:cNvPr>
          <p:cNvSpPr txBox="1"/>
          <p:nvPr/>
        </p:nvSpPr>
        <p:spPr>
          <a:xfrm>
            <a:off x="470287" y="309988"/>
            <a:ext cx="4033839" cy="708654"/>
          </a:xfrm>
          <a:prstGeom prst="roundRect">
            <a:avLst/>
          </a:prstGeom>
          <a:solidFill>
            <a:srgbClr val="00B050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</a:t>
            </a:r>
            <a:r>
              <a:rPr kumimoji="0" lang="ru-RU" sz="1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правда</a:t>
            </a:r>
          </a:p>
        </p:txBody>
      </p:sp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6D7E83D9-597D-467C-A916-6C15D57EEDED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1BF119-8ABB-780A-81CF-E135A250B1C6}"/>
              </a:ext>
            </a:extLst>
          </p:cNvPr>
          <p:cNvSpPr/>
          <p:nvPr/>
        </p:nvSpPr>
        <p:spPr>
          <a:xfrm flipH="1">
            <a:off x="358775" y="1124579"/>
            <a:ext cx="7011844" cy="415498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r>
              <a:rPr lang="ru-RU" sz="1800" i="1" dirty="0">
                <a:solidFill>
                  <a:srgbClr val="0563C1"/>
                </a:solid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Данное направление принято на законодательном уровне</a:t>
            </a:r>
          </a:p>
          <a:p>
            <a:endParaRPr lang="ru-RU" sz="1800" i="1" dirty="0">
              <a:solidFill>
                <a:srgbClr val="0563C1"/>
              </a:solidFill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Tx/>
              <a:buChar char="-"/>
            </a:pPr>
            <a:r>
              <a:rPr lang="ru-RU" sz="1800" i="1" u="sng" dirty="0"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Указ </a:t>
            </a:r>
            <a:r>
              <a:rPr lang="ru-RU" sz="1800" i="1" u="sng" dirty="0"/>
              <a:t>Президента РФ от 24 декабря 2014 г. № 808 «Об утверждении Основ государственной культурной политики».</a:t>
            </a:r>
          </a:p>
          <a:p>
            <a:pPr marL="285750" indent="-285750">
              <a:buFontTx/>
              <a:buChar char="-"/>
            </a:pPr>
            <a:endParaRPr lang="ru-RU" sz="1800" u="sng" dirty="0"/>
          </a:p>
          <a:p>
            <a:pPr marL="285750" indent="-285750">
              <a:buFontTx/>
              <a:buChar char="-"/>
            </a:pPr>
            <a:r>
              <a:rPr lang="ru-RU" sz="1800" i="1" dirty="0"/>
              <a:t>Распоряжение Правительства Российской Федерации от 25.08.2014 № 1618-р «Об утверждении Концепции государственной семейной политики в Российской Федерации на период до 2025 года».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i="1" dirty="0"/>
              <a:t>Распоряжение Правительства РФ от 29 мая 2015 г. № 996-р «Об утверждении Стратегии развития воспитания в РФ на период до 2025 года».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65971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hlinkClick r:id="rId2" action="ppaction://hlinksldjump"/>
            <a:extLst>
              <a:ext uri="{FF2B5EF4-FFF2-40B4-BE49-F238E27FC236}">
                <a16:creationId xmlns:a16="http://schemas.microsoft.com/office/drawing/2014/main" id="{2D4B97B8-A9DD-44E7-BFA4-420CC14E1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7" name="Рисунок 6">
            <a:hlinkClick r:id="rId2" action="ppaction://hlinksldjump"/>
            <a:extLst>
              <a:ext uri="{FF2B5EF4-FFF2-40B4-BE49-F238E27FC236}">
                <a16:creationId xmlns:a16="http://schemas.microsoft.com/office/drawing/2014/main" id="{C6D636BA-256B-4A9C-87ED-D7DFD0AD10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48AC30-9E62-493A-8B69-09BDC34E94BA}"/>
              </a:ext>
            </a:extLst>
          </p:cNvPr>
          <p:cNvSpPr txBox="1"/>
          <p:nvPr/>
        </p:nvSpPr>
        <p:spPr>
          <a:xfrm>
            <a:off x="519547" y="713304"/>
            <a:ext cx="45442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Начинать духовно-нравственное воспитание детей необходимо с трех лет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D7E782-9B26-78D4-D340-B19E3AFEED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4861" y="713304"/>
            <a:ext cx="3609089" cy="3525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899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06FD2D0-8EA3-40E6-A20E-8387E2A02EA3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FF0000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 не верно</a:t>
            </a:r>
          </a:p>
        </p:txBody>
      </p:sp>
      <p:sp>
        <p:nvSpPr>
          <p:cNvPr id="9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B3F0AA51-83AE-4556-8834-568CC0945807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Вернуться назад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B9850D-0331-4D9A-87B4-A9DA991CDF9F}"/>
              </a:ext>
            </a:extLst>
          </p:cNvPr>
          <p:cNvSpPr txBox="1"/>
          <p:nvPr/>
        </p:nvSpPr>
        <p:spPr>
          <a:xfrm>
            <a:off x="358775" y="1308574"/>
            <a:ext cx="67924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Духовно-нравственное воспитание детей начинается </a:t>
            </a:r>
            <a:r>
              <a:rPr lang="ru-RU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самого младенчества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Ребенок впитывает традиции своего народа с колыбельными песнями, с прибаутками,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пестушками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детей раннего возраста – важный процесс, ориентирами которого является достижение ребенком к 3 годам: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проявления привязанности к близким, бережного отношения к живому, сочувствия и доброты,</a:t>
            </a:r>
          </a:p>
          <a:p>
            <a:pPr marL="285750" indent="-285750">
              <a:buFontTx/>
              <a:buChar char="-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способными понять и принять, что такое «хорошо», и «плохо»,</a:t>
            </a:r>
          </a:p>
          <a:p>
            <a:pPr marL="285750" indent="-285750">
              <a:buFontTx/>
              <a:buChar char="-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испытывать чувства удовольствия в случае одобрения и огорчения в случае неодобрения со стороны взрослых,</a:t>
            </a:r>
          </a:p>
          <a:p>
            <a:pPr marL="285750" indent="-285750">
              <a:buFontTx/>
              <a:buChar char="-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помогать старшим.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3F53258-4DB8-43BC-B6E1-5BC0E243A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8220" b="11496"/>
          <a:stretch/>
        </p:blipFill>
        <p:spPr>
          <a:xfrm>
            <a:off x="6664382" y="592485"/>
            <a:ext cx="2479618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4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7A1FAE46-F4F8-4F47-8612-A7F043E40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A9B4470A-6CAC-4BFC-B576-5C2DE98378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7248551-C481-41C1-82F3-80E12050EF97}"/>
              </a:ext>
            </a:extLst>
          </p:cNvPr>
          <p:cNvSpPr/>
          <p:nvPr/>
        </p:nvSpPr>
        <p:spPr>
          <a:xfrm>
            <a:off x="468433" y="353137"/>
            <a:ext cx="469669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родителям возможности получения доступной педагогической и психологической помощи по вопросам воспитания детей – одно из направлений основ государственной культурной политики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или вымысел?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57BF4B1-0B51-4683-8834-E10744F839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730" y="1965477"/>
            <a:ext cx="3992904" cy="249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33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19AAB2B3-191D-4DEA-A15A-D90E295F1D80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766201-7C23-46FD-ACA8-183A3BBFA7C5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4ABC67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 правда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84DF958-94FA-450D-983D-B05F1AF02209}"/>
              </a:ext>
            </a:extLst>
          </p:cNvPr>
          <p:cNvSpPr/>
          <p:nvPr/>
        </p:nvSpPr>
        <p:spPr>
          <a:xfrm flipH="1">
            <a:off x="358775" y="1124579"/>
            <a:ext cx="7011844" cy="415498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r>
              <a:rPr lang="ru-RU" sz="1800" i="1" dirty="0">
                <a:solidFill>
                  <a:srgbClr val="0563C1"/>
                </a:solid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Данное направление принято на законодательном уровне</a:t>
            </a:r>
          </a:p>
          <a:p>
            <a:endParaRPr lang="ru-RU" sz="1800" i="1" dirty="0">
              <a:solidFill>
                <a:srgbClr val="0563C1"/>
              </a:solidFill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Tx/>
              <a:buChar char="-"/>
            </a:pPr>
            <a:r>
              <a:rPr lang="ru-RU" sz="1800" i="1" u="sng" dirty="0"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Указ </a:t>
            </a:r>
            <a:r>
              <a:rPr lang="ru-RU" sz="1800" i="1" u="sng" dirty="0"/>
              <a:t>Президента РФ от 24 декабря 2014 г. № 808 «Об утверждении Основ государственной культурной политики».</a:t>
            </a:r>
          </a:p>
          <a:p>
            <a:pPr marL="285750" indent="-285750">
              <a:buFontTx/>
              <a:buChar char="-"/>
            </a:pPr>
            <a:endParaRPr lang="ru-RU" sz="1800" u="sng" dirty="0"/>
          </a:p>
          <a:p>
            <a:pPr marL="285750" indent="-285750">
              <a:buFontTx/>
              <a:buChar char="-"/>
            </a:pPr>
            <a:r>
              <a:rPr lang="ru-RU" sz="1800" i="1" dirty="0"/>
              <a:t>Распоряжение Правительства Российской Федерации от 25.08.2014 № 1618-р «Об утверждении Концепции государственной семейной политики в Российской Федерации на период до 2025 года».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i="1" dirty="0"/>
              <a:t>Распоряжение Правительства РФ от 29 мая 2015 г. № 996-р «Об утверждении Стратегии развития воспитания в РФ на период до 2025 года».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75810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109CE5A5-2332-41F1-9D94-73915873D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46917DEA-3674-4D68-B956-1610839C57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61DF02A-1AA2-4C28-BE0F-726A5691FD0B}"/>
              </a:ext>
            </a:extLst>
          </p:cNvPr>
          <p:cNvSpPr txBox="1"/>
          <p:nvPr/>
        </p:nvSpPr>
        <p:spPr>
          <a:xfrm>
            <a:off x="644535" y="639561"/>
            <a:ext cx="4294442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 игрушке, изображающей птицу,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энциклопедии сказано: </a:t>
            </a:r>
          </a:p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«Она олицетворяет идею крепкой семьи, достатка, продолжения рода, несет в себе идею единства».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Правда или вымысел?</a:t>
            </a:r>
            <a:endParaRPr lang="ru-RU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BC2F2B3-CDB4-47C5-8A60-BDCA9EF62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8977" y="479193"/>
            <a:ext cx="4024746" cy="40247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54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30B7E52-94CF-4B00-A740-81AF04C1CC16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chemeClr val="accent2">
              <a:alpha val="20000"/>
            </a:scheme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/>
                <a:ea typeface="+mn-ea"/>
                <a:cs typeface="+mn-cs"/>
              </a:rPr>
              <a:t>Эта история вымысел</a:t>
            </a:r>
          </a:p>
        </p:txBody>
      </p:sp>
      <p:sp>
        <p:nvSpPr>
          <p:cNvPr id="9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D62038A3-DCF6-4D7C-B0A2-EBE860298446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Вернуться назад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C97CDA-FB97-26EC-90AF-DED2B4F13B63}"/>
              </a:ext>
            </a:extLst>
          </p:cNvPr>
          <p:cNvSpPr txBox="1"/>
          <p:nvPr/>
        </p:nvSpPr>
        <p:spPr>
          <a:xfrm>
            <a:off x="243614" y="1110725"/>
            <a:ext cx="5845458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Матрешка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олицетворяет идею крепкой семьи, достатка, продолжения рода, несет в себе идею единства. </a:t>
            </a:r>
          </a:p>
          <a:p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восьмиместная кукла «Матрёна» представляла собой крестьянскую девушку, в руках у которой был чёрный петух. За девочкой с чёрным петухом следовал мальчик, затем опять девочка. Все фигурки отличались друг от друга, а последняя, восьмая, изображала спелёнатого младенца. Появилась первая русская матрёшка на свет в московской мастерской-магазине «Детское воспитание». В 1890 году началось их массовое производство в качестве игрушек и сувениров. </a:t>
            </a:r>
          </a:p>
          <a:p>
            <a:r>
              <a:rPr lang="ru-RU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Некоторые психологи советуют дарить детям эту игрушку, так как она развивает любознательность. Следовательно, дети будут стремиться к всё более и более глубокому постижению этого мира. Открывая все новые и новые уровни в матрешке, ребенок научится искать во всех явлениях более глубокий смысл.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13A11D9-49D9-4E82-B897-505ADEE5B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6800" y="1048379"/>
            <a:ext cx="2314452" cy="337776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6A6A325-9415-422C-9463-97265AE13F3A}"/>
              </a:ext>
            </a:extLst>
          </p:cNvPr>
          <p:cNvSpPr txBox="1"/>
          <p:nvPr/>
        </p:nvSpPr>
        <p:spPr>
          <a:xfrm>
            <a:off x="4838699" y="40420"/>
            <a:ext cx="387581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символ огня земного и небесного, предвестница весны. Она несла свет и радость, счастье, прогоняла силы тьмы, была гарантом благополучия, достатка и защиты</a:t>
            </a:r>
          </a:p>
        </p:txBody>
      </p:sp>
    </p:spTree>
    <p:extLst>
      <p:ext uri="{BB962C8B-B14F-4D97-AF65-F5344CB8AC3E}">
        <p14:creationId xmlns:p14="http://schemas.microsoft.com/office/powerpoint/2010/main" val="343793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5C286EC0-BF2E-4A7B-BF2F-6F9104C6B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61D75662-6946-41AF-9C22-8B72598A4C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B3AA3B-E450-4325-935F-BD8FAE285EE5}"/>
              </a:ext>
            </a:extLst>
          </p:cNvPr>
          <p:cNvSpPr txBox="1"/>
          <p:nvPr/>
        </p:nvSpPr>
        <p:spPr>
          <a:xfrm>
            <a:off x="360219" y="447675"/>
            <a:ext cx="439763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Л. Н. Толстой сказал: «Воспитание представляется сложным и трудным делом до тех пор, пока мы хотим, 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воспитывая себя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воспитывать детей».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Правда или вымысел?</a:t>
            </a:r>
            <a:endParaRPr lang="ru-RU" sz="2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3DA2B5-8617-4769-B3F8-AE0B8752C8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890" t="-2350" r="17679" b="2350"/>
          <a:stretch/>
        </p:blipFill>
        <p:spPr>
          <a:xfrm>
            <a:off x="5395488" y="428096"/>
            <a:ext cx="3345023" cy="339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58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467169F-29FE-4334-BEB9-ECFDADBC5849}"/>
              </a:ext>
            </a:extLst>
          </p:cNvPr>
          <p:cNvSpPr txBox="1"/>
          <p:nvPr/>
        </p:nvSpPr>
        <p:spPr>
          <a:xfrm>
            <a:off x="358775" y="339725"/>
            <a:ext cx="4033839" cy="708654"/>
          </a:xfrm>
          <a:prstGeom prst="roundRect">
            <a:avLst/>
          </a:prstGeom>
          <a:solidFill>
            <a:srgbClr val="00B050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Это утверждение правда</a:t>
            </a:r>
          </a:p>
        </p:txBody>
      </p:sp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EC71403E-EBDC-4FF5-8042-82E0A4C45F32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E4C89F-B23F-4FC0-A08F-53D33D7E9608}"/>
              </a:ext>
            </a:extLst>
          </p:cNvPr>
          <p:cNvSpPr txBox="1"/>
          <p:nvPr/>
        </p:nvSpPr>
        <p:spPr>
          <a:xfrm>
            <a:off x="484908" y="1216762"/>
            <a:ext cx="4572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же поймешь, что воспитывать других, мы можем только через себя, то упраздняется вопрос о воспитании и остается один вопрос жизни: как надо самому жить? … Как одевать, как кормить, как класть спать, как учить детей? Точно так же, как себя. Если отец, мать одеваются, едят, спят умеренно и работают и учатся, то дети будут то же делать...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FDDE5B-BECF-4C6E-9443-C8EBD578C736}"/>
              </a:ext>
            </a:extLst>
          </p:cNvPr>
          <p:cNvSpPr txBox="1"/>
          <p:nvPr/>
        </p:nvSpPr>
        <p:spPr>
          <a:xfrm>
            <a:off x="2286000" y="4067469"/>
            <a:ext cx="4572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«Лев Толстой о величии души человеческой. Путь Огня»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94B4410-52C3-486F-84B5-B861A73E0F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514" r="1516"/>
          <a:stretch/>
        </p:blipFill>
        <p:spPr>
          <a:xfrm>
            <a:off x="5368637" y="925990"/>
            <a:ext cx="3290455" cy="255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82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hlinkClick r:id="rId2" action="ppaction://hlinksldjump"/>
            <a:extLst>
              <a:ext uri="{FF2B5EF4-FFF2-40B4-BE49-F238E27FC236}">
                <a16:creationId xmlns:a16="http://schemas.microsoft.com/office/drawing/2014/main" id="{5AE92077-3176-4AAE-A8EF-53AEF3E7B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0" y="3634557"/>
            <a:ext cx="1058498" cy="1061268"/>
          </a:xfrm>
          <a:prstGeom prst="rect">
            <a:avLst/>
          </a:prstGeom>
        </p:spPr>
      </p:pic>
      <p:pic>
        <p:nvPicPr>
          <p:cNvPr id="13" name="Рисунок 12">
            <a:hlinkClick r:id="rId2" action="ppaction://hlinksldjump"/>
            <a:extLst>
              <a:ext uri="{FF2B5EF4-FFF2-40B4-BE49-F238E27FC236}">
                <a16:creationId xmlns:a16="http://schemas.microsoft.com/office/drawing/2014/main" id="{C997E0EF-6678-4271-8084-2F97AABC79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873" y="3634557"/>
            <a:ext cx="1061268" cy="106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7AA9DB-10EB-4B5C-A3D7-26D2D62E57B0}"/>
              </a:ext>
            </a:extLst>
          </p:cNvPr>
          <p:cNvSpPr txBox="1"/>
          <p:nvPr/>
        </p:nvSpPr>
        <p:spPr>
          <a:xfrm>
            <a:off x="408481" y="722739"/>
            <a:ext cx="4853288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В. А. Сухомлинский писал: «Ребенок – зеркало семьи; как в капле воды отражается солнце, так в детях отражается нравственная чистота матери и отца». 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Правда или вымысел?</a:t>
            </a:r>
          </a:p>
          <a:p>
            <a:pPr algn="just"/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6B67554-C939-460D-B374-B21F13710C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275" y="273050"/>
            <a:ext cx="31750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2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A94D110A-A9E5-499C-9268-B4BF43C516FA}"/>
              </a:ext>
            </a:extLst>
          </p:cNvPr>
          <p:cNvSpPr/>
          <p:nvPr/>
        </p:nvSpPr>
        <p:spPr>
          <a:xfrm>
            <a:off x="7124699" y="4398370"/>
            <a:ext cx="1660526" cy="40540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Вернуться назад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BB115C-045F-41ED-813D-5CA38B23F8EE}"/>
              </a:ext>
            </a:extLst>
          </p:cNvPr>
          <p:cNvSpPr txBox="1"/>
          <p:nvPr/>
        </p:nvSpPr>
        <p:spPr>
          <a:xfrm>
            <a:off x="351848" y="339725"/>
            <a:ext cx="4033839" cy="708654"/>
          </a:xfrm>
          <a:prstGeom prst="roundRect">
            <a:avLst/>
          </a:prstGeom>
          <a:solidFill>
            <a:srgbClr val="00B050">
              <a:alpha val="20000"/>
            </a:srgbClr>
          </a:solidFill>
        </p:spPr>
        <p:txBody>
          <a:bodyPr wrap="square" lIns="180000" tIns="180000" rIns="180000" bIns="180000" rtlCol="0">
            <a:spAutoFit/>
          </a:bodyPr>
          <a:lstStyle/>
          <a:p>
            <a:pPr marL="0" marR="0" lvl="0" indent="0" algn="ctr" defTabSz="12190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boto Slab"/>
                <a:ea typeface="+mn-ea"/>
                <a:cs typeface="+mn-cs"/>
              </a:rPr>
              <a:t>Эт</a:t>
            </a:r>
            <a:r>
              <a:rPr lang="ru-RU" sz="1800" dirty="0">
                <a:latin typeface="Roboto Slab"/>
              </a:rPr>
              <a:t>о утверждение правда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oboto Slab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3E6F3A-FCFF-407C-927C-50E70A17F839}"/>
              </a:ext>
            </a:extLst>
          </p:cNvPr>
          <p:cNvSpPr txBox="1"/>
          <p:nvPr/>
        </p:nvSpPr>
        <p:spPr>
          <a:xfrm>
            <a:off x="165794" y="1142723"/>
            <a:ext cx="553287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невольно и неосознанно подражает своим родителям. Для ребенка дошкольного возраста авторитет родителей непререкаем. Папа и мама для него «самые, самые». В спорах дошкольников наиболее веский аргумент — «мой папа так сказал», «моя мама так делает».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Практически все нравственное воспитание маленьких детей происходит на примере родителей.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родители лгут, сколько угодно потом объясняй ребенку, что лгать нехорошо, он будет лжецом. 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Если родители грубо обращаются со своими родителями, то можно долго и подробно рассказывать детям об уважении к старшим, дети вас не услышат. 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Если у родителей слова расходятся с поступками, то дети будут поступать не так, как их родители учат, а так как родители поступают.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D24595-99BF-42DA-9326-AD5835E798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319" y="1112653"/>
            <a:ext cx="3324829" cy="199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9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Шаблон 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1695</Words>
  <Application>Microsoft Office PowerPoint</Application>
  <PresentationFormat>Экран (16:9)</PresentationFormat>
  <Paragraphs>184</Paragraphs>
  <Slides>31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Calibri</vt:lpstr>
      <vt:lpstr>Arial</vt:lpstr>
      <vt:lpstr>Times New Roman</vt:lpstr>
      <vt:lpstr>Roboto Slab</vt:lpstr>
      <vt:lpstr>Open Sans</vt:lpstr>
      <vt:lpstr>Тема Office</vt:lpstr>
      <vt:lpstr>2_Тема Office</vt:lpstr>
      <vt:lpstr>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2024-09-30T06:05:05Z</dcterms:created>
  <dcterms:modified xsi:type="dcterms:W3CDTF">2025-04-28T15:46:35Z</dcterms:modified>
</cp:coreProperties>
</file>