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0" r:id="rId3"/>
    <p:sldId id="274" r:id="rId4"/>
    <p:sldId id="257" r:id="rId5"/>
    <p:sldId id="259" r:id="rId6"/>
    <p:sldId id="266" r:id="rId7"/>
    <p:sldId id="275" r:id="rId8"/>
    <p:sldId id="271" r:id="rId9"/>
    <p:sldId id="272" r:id="rId10"/>
    <p:sldId id="269" r:id="rId11"/>
    <p:sldId id="268" r:id="rId12"/>
    <p:sldId id="273" r:id="rId13"/>
    <p:sldId id="258" r:id="rId14"/>
    <p:sldId id="260" r:id="rId15"/>
    <p:sldId id="261" r:id="rId16"/>
    <p:sldId id="262" r:id="rId17"/>
    <p:sldId id="26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омашний" initials="Д" lastIdx="5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6" d="100"/>
          <a:sy n="96" d="100"/>
        </p:scale>
        <p:origin x="-178" y="22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2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Время года рождения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2434200933216681"/>
          <c:y val="0.11491727630327558"/>
          <c:w val="0.66758548410615337"/>
          <c:h val="0.8313546530235176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964-4113-9E9B-D109456C4B8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964-4113-9E9B-D109456C4B8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964-4113-9E9B-D109456C4B8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964-4113-9E9B-D109456C4B8A}"/>
              </c:ext>
            </c:extLst>
          </c:dPt>
          <c:dLbls>
            <c:dLbl>
              <c:idx val="0"/>
              <c:layout>
                <c:manualLayout>
                  <c:x val="-5.0091631032376391E-2"/>
                  <c:y val="-0.1091813274139257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964-4113-9E9B-D109456C4B8A}"/>
                </c:ext>
              </c:extLst>
            </c:dLbl>
            <c:dLbl>
              <c:idx val="1"/>
              <c:layout>
                <c:manualLayout>
                  <c:x val="-2.4434941967012829E-3"/>
                  <c:y val="3.639377580464191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964-4113-9E9B-D109456C4B8A}"/>
                </c:ext>
              </c:extLst>
            </c:dLbl>
            <c:dLbl>
              <c:idx val="3"/>
              <c:layout>
                <c:manualLayout>
                  <c:x val="3.1765424557116631E-2"/>
                  <c:y val="-8.398563647225060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964-4113-9E9B-D109456C4B8A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l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Лето</c:v>
                </c:pt>
                <c:pt idx="1">
                  <c:v>Зима</c:v>
                </c:pt>
                <c:pt idx="2">
                  <c:v>Осень</c:v>
                </c:pt>
                <c:pt idx="3">
                  <c:v>Весна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</c:v>
                </c:pt>
                <c:pt idx="1">
                  <c:v>4</c:v>
                </c:pt>
                <c:pt idx="2">
                  <c:v>8</c:v>
                </c:pt>
                <c:pt idx="3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964-4113-9E9B-D109456C4B8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0.83952717425288237"/>
          <c:y val="0.29578793318434909"/>
          <c:w val="0.15314234315701375"/>
          <c:h val="0.4735396224058146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0301023871636294E-2"/>
          <c:y val="3.2169771449232415E-2"/>
          <c:w val="0.95050592854537952"/>
          <c:h val="0.7529981977155333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rgbClr val="FFFF00"/>
              </a:solidFill>
            </a:ln>
            <a:effectLst/>
            <a:sp3d>
              <a:contourClr>
                <a:srgbClr val="FFFF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Языковые школы</c:v>
                </c:pt>
                <c:pt idx="1">
                  <c:v>Спортивные секции</c:v>
                </c:pt>
                <c:pt idx="2">
                  <c:v>Музыкальные занятия</c:v>
                </c:pt>
                <c:pt idx="3">
                  <c:v>Танцы</c:v>
                </c:pt>
                <c:pt idx="4">
                  <c:v>Художественная школа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21</c:v>
                </c:pt>
                <c:pt idx="1">
                  <c:v>19</c:v>
                </c:pt>
                <c:pt idx="2">
                  <c:v>8</c:v>
                </c:pt>
                <c:pt idx="3">
                  <c:v>5</c:v>
                </c:pt>
                <c:pt idx="4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5CA-46F7-B49E-89B7D67303C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Языковые школы</c:v>
                </c:pt>
                <c:pt idx="1">
                  <c:v>Спортивные секции</c:v>
                </c:pt>
                <c:pt idx="2">
                  <c:v>Музыкальные занятия</c:v>
                </c:pt>
                <c:pt idx="3">
                  <c:v>Танцы</c:v>
                </c:pt>
                <c:pt idx="4">
                  <c:v>Художественная школа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5CA-46F7-B49E-89B7D67303C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Языковые школы</c:v>
                </c:pt>
                <c:pt idx="1">
                  <c:v>Спортивные секции</c:v>
                </c:pt>
                <c:pt idx="2">
                  <c:v>Музыкальные занятия</c:v>
                </c:pt>
                <c:pt idx="3">
                  <c:v>Танцы</c:v>
                </c:pt>
                <c:pt idx="4">
                  <c:v>Художественная школа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5CA-46F7-B49E-89B7D67303C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42756864"/>
        <c:axId val="130056960"/>
        <c:axId val="0"/>
      </c:bar3DChart>
      <c:catAx>
        <c:axId val="142756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0056960"/>
        <c:crosses val="autoZero"/>
        <c:auto val="1"/>
        <c:lblAlgn val="ctr"/>
        <c:lblOffset val="100"/>
        <c:noMultiLvlLbl val="0"/>
      </c:catAx>
      <c:valAx>
        <c:axId val="1300569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275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Лист1!$A$2:$A$9</cx:f>
        <cx:lvl ptCount="8">
          <cx:pt idx="0">Отличники</cx:pt>
          <cx:pt idx="1">Хорошисты</cx:pt>
          <cx:pt idx="2">Троечники</cx:pt>
        </cx:lvl>
      </cx:strDim>
      <cx:numDim type="val">
        <cx:f>Лист1!$B$2:$B$9</cx:f>
        <cx:lvl ptCount="8" formatCode="Основной">
          <cx:pt idx="0">9</cx:pt>
          <cx:pt idx="1">15</cx:pt>
          <cx:pt idx="2">7</cx:pt>
        </cx:lvl>
      </cx:numDim>
    </cx:data>
  </cx:chartData>
  <cx:chart>
    <cx:plotArea>
      <cx:plotAreaRegion>
        <cx:series layoutId="waterfall" uniqueId="{D7C68041-F423-460C-A9A0-0F9FEA2076BB}">
          <cx:tx>
            <cx:txData>
              <cx:f>Лист1!$B$1</cx:f>
              <cx:v>Ряд 1</cx:v>
            </cx:txData>
          </cx:tx>
          <cx:spPr>
            <a:solidFill>
              <a:srgbClr val="FFFF00"/>
            </a:solidFill>
          </cx:spPr>
          <cx:dataPt idx="0">
            <cx:spPr>
              <a:solidFill>
                <a:srgbClr val="00B050"/>
              </a:solidFill>
            </cx:spPr>
          </cx:dataPt>
          <cx:dataPt idx="2">
            <cx:spPr>
              <a:solidFill>
                <a:srgbClr val="B80E0F"/>
              </a:solidFill>
            </cx:spPr>
          </cx:dataPt>
          <cx:dataLabels pos="outEnd">
            <cx:visibility seriesName="0" categoryName="0" value="1"/>
          </cx:dataLabels>
          <cx:dataId val="0"/>
          <cx:layoutPr>
            <cx:subtotals>
              <cx:idx val="0"/>
              <cx:idx val="4"/>
              <cx:idx val="7"/>
            </cx:subtotals>
          </cx:layoutPr>
        </cx:series>
      </cx:plotAreaRegion>
      <cx:axis id="0">
        <cx:catScaling gapWidth="0.5"/>
        <cx:tickLabels/>
      </cx:axis>
      <cx:axis id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9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AB378B-B00B-44C5-BB01-543337C49606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F23168-42FC-4DA4-9AC1-FF44B448913F}">
      <dgm:prSet phldrT="[Текст]" custT="1"/>
      <dgm:spPr>
        <a:solidFill>
          <a:srgbClr val="7030A0">
            <a:alpha val="50000"/>
          </a:srgbClr>
        </a:solidFill>
      </dgm:spPr>
      <dgm:t>
        <a:bodyPr/>
        <a:lstStyle/>
        <a:p>
          <a:r>
            <a:rPr lang="ru-RU" sz="2000">
              <a:latin typeface="Times New Roman" panose="02020603050405020304" pitchFamily="18" charset="0"/>
              <a:cs typeface="Times New Roman" panose="02020603050405020304" pitchFamily="18" charset="0"/>
            </a:rPr>
            <a:t>Братья,</a:t>
          </a:r>
        </a:p>
        <a:p>
          <a:r>
            <a:rPr lang="ru-RU" sz="2000">
              <a:latin typeface="Times New Roman" panose="02020603050405020304" pitchFamily="18" charset="0"/>
              <a:cs typeface="Times New Roman" panose="02020603050405020304" pitchFamily="18" charset="0"/>
            </a:rPr>
            <a:t>10 чел.</a:t>
          </a:r>
        </a:p>
      </dgm:t>
    </dgm:pt>
    <dgm:pt modelId="{A8DEF95A-3ADF-400A-A5BF-56BF309EBC51}" type="parTrans" cxnId="{21E6F115-D1F5-4773-998A-65D721DB4ABD}">
      <dgm:prSet/>
      <dgm:spPr/>
      <dgm:t>
        <a:bodyPr/>
        <a:lstStyle/>
        <a:p>
          <a:endParaRPr lang="ru-RU"/>
        </a:p>
      </dgm:t>
    </dgm:pt>
    <dgm:pt modelId="{8F7C5199-EEEC-41DC-927F-CBCF4C7AA5ED}" type="sibTrans" cxnId="{21E6F115-D1F5-4773-998A-65D721DB4ABD}">
      <dgm:prSet/>
      <dgm:spPr/>
      <dgm:t>
        <a:bodyPr/>
        <a:lstStyle/>
        <a:p>
          <a:endParaRPr lang="ru-RU"/>
        </a:p>
      </dgm:t>
    </dgm:pt>
    <dgm:pt modelId="{C70C3DA4-094C-492F-B801-02451DA8C412}">
      <dgm:prSet phldrT="[Текст]" custT="1"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ru-RU" sz="2000">
              <a:latin typeface="Times New Roman" panose="02020603050405020304" pitchFamily="18" charset="0"/>
              <a:cs typeface="Times New Roman" panose="02020603050405020304" pitchFamily="18" charset="0"/>
            </a:rPr>
            <a:t>Сёстры,</a:t>
          </a:r>
        </a:p>
        <a:p>
          <a:r>
            <a:rPr lang="ru-RU" sz="2000">
              <a:latin typeface="Times New Roman" panose="02020603050405020304" pitchFamily="18" charset="0"/>
              <a:cs typeface="Times New Roman" panose="02020603050405020304" pitchFamily="18" charset="0"/>
            </a:rPr>
            <a:t>9 чел.</a:t>
          </a:r>
        </a:p>
      </dgm:t>
    </dgm:pt>
    <dgm:pt modelId="{8D89A76C-75F0-487C-91BD-8389FD5F004D}" type="parTrans" cxnId="{BA2A6D48-94EC-4068-B17E-DF7845B9367D}">
      <dgm:prSet/>
      <dgm:spPr/>
      <dgm:t>
        <a:bodyPr/>
        <a:lstStyle/>
        <a:p>
          <a:endParaRPr lang="ru-RU"/>
        </a:p>
      </dgm:t>
    </dgm:pt>
    <dgm:pt modelId="{517D3374-F55F-45A1-9488-C72A6A55E6F9}" type="sibTrans" cxnId="{BA2A6D48-94EC-4068-B17E-DF7845B9367D}">
      <dgm:prSet/>
      <dgm:spPr/>
      <dgm:t>
        <a:bodyPr/>
        <a:lstStyle/>
        <a:p>
          <a:endParaRPr lang="ru-RU"/>
        </a:p>
      </dgm:t>
    </dgm:pt>
    <dgm:pt modelId="{4400614D-7E29-46B5-994D-CF3E059F76E1}">
      <dgm:prSet phldrT="[Текст]" custT="1"/>
      <dgm:spPr>
        <a:solidFill>
          <a:srgbClr val="FF0000"/>
        </a:solidFill>
      </dgm:spPr>
      <dgm:t>
        <a:bodyPr/>
        <a:lstStyle/>
        <a:p>
          <a:pPr algn="ctr"/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Единствен-</a:t>
          </a:r>
          <a:r>
            <a:rPr lang="ru-RU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ный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ребёнок,</a:t>
          </a:r>
        </a:p>
        <a:p>
          <a:pPr algn="ctr"/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9 чел.</a:t>
          </a:r>
        </a:p>
      </dgm:t>
    </dgm:pt>
    <dgm:pt modelId="{8A0F50CA-9C93-48EA-AF25-216048BB95F1}" type="parTrans" cxnId="{DD23F8D8-4E42-4440-BB65-E6A00D14E0CF}">
      <dgm:prSet/>
      <dgm:spPr/>
      <dgm:t>
        <a:bodyPr/>
        <a:lstStyle/>
        <a:p>
          <a:endParaRPr lang="ru-RU"/>
        </a:p>
      </dgm:t>
    </dgm:pt>
    <dgm:pt modelId="{521FD3E0-3600-46D9-978E-380CB21D9C5B}" type="sibTrans" cxnId="{DD23F8D8-4E42-4440-BB65-E6A00D14E0CF}">
      <dgm:prSet/>
      <dgm:spPr/>
      <dgm:t>
        <a:bodyPr/>
        <a:lstStyle/>
        <a:p>
          <a:endParaRPr lang="ru-RU"/>
        </a:p>
      </dgm:t>
    </dgm:pt>
    <dgm:pt modelId="{6C9204C3-F8A4-433C-9665-BD83CF0FB2CF}" type="pres">
      <dgm:prSet presAssocID="{F2AB378B-B00B-44C5-BB01-543337C4960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DC961B-67C1-45D2-A69F-0BBF61EE9259}" type="pres">
      <dgm:prSet presAssocID="{1AF23168-42FC-4DA4-9AC1-FF44B448913F}" presName="circ1" presStyleLbl="vennNode1" presStyleIdx="0" presStyleCnt="3" custScaleX="117258" custScaleY="110050" custLinFactNeighborX="1229" custLinFactNeighborY="1248"/>
      <dgm:spPr/>
      <dgm:t>
        <a:bodyPr/>
        <a:lstStyle/>
        <a:p>
          <a:endParaRPr lang="ru-RU"/>
        </a:p>
      </dgm:t>
    </dgm:pt>
    <dgm:pt modelId="{13787734-613D-4E68-9E01-36EEAE4BA4A2}" type="pres">
      <dgm:prSet presAssocID="{1AF23168-42FC-4DA4-9AC1-FF44B448913F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173416-5E88-4E9E-BA44-162619D01AE6}" type="pres">
      <dgm:prSet presAssocID="{C70C3DA4-094C-492F-B801-02451DA8C412}" presName="circ2" presStyleLbl="vennNode1" presStyleIdx="1" presStyleCnt="3" custScaleX="108205" custScaleY="103513"/>
      <dgm:spPr/>
      <dgm:t>
        <a:bodyPr/>
        <a:lstStyle/>
        <a:p>
          <a:endParaRPr lang="ru-RU"/>
        </a:p>
      </dgm:t>
    </dgm:pt>
    <dgm:pt modelId="{FE6214F4-06B9-4D5A-9C20-B17D0F1D1690}" type="pres">
      <dgm:prSet presAssocID="{C70C3DA4-094C-492F-B801-02451DA8C412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EB234-5A76-420D-80C4-C244ACAD68F9}" type="pres">
      <dgm:prSet presAssocID="{4400614D-7E29-46B5-994D-CF3E059F76E1}" presName="circ3" presStyleLbl="vennNode1" presStyleIdx="2" presStyleCnt="3" custScaleX="103470" custScaleY="101041" custLinFactNeighborX="-61873" custLinFactNeighborY="16228"/>
      <dgm:spPr/>
      <dgm:t>
        <a:bodyPr/>
        <a:lstStyle/>
        <a:p>
          <a:endParaRPr lang="ru-RU"/>
        </a:p>
      </dgm:t>
    </dgm:pt>
    <dgm:pt modelId="{8D3EC7A1-3740-475A-B558-397A6C7D4D83}" type="pres">
      <dgm:prSet presAssocID="{4400614D-7E29-46B5-994D-CF3E059F76E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E293FC9-751A-477A-9041-ABEDBB33666B}" type="presOf" srcId="{4400614D-7E29-46B5-994D-CF3E059F76E1}" destId="{8D3EC7A1-3740-475A-B558-397A6C7D4D83}" srcOrd="1" destOrd="0" presId="urn:microsoft.com/office/officeart/2005/8/layout/venn1"/>
    <dgm:cxn modelId="{1D987AAF-8377-4D07-B317-2E8EFE3FCDD9}" type="presOf" srcId="{C70C3DA4-094C-492F-B801-02451DA8C412}" destId="{C1173416-5E88-4E9E-BA44-162619D01AE6}" srcOrd="0" destOrd="0" presId="urn:microsoft.com/office/officeart/2005/8/layout/venn1"/>
    <dgm:cxn modelId="{0BE6934F-1197-4A00-BB71-782244FF5396}" type="presOf" srcId="{C70C3DA4-094C-492F-B801-02451DA8C412}" destId="{FE6214F4-06B9-4D5A-9C20-B17D0F1D1690}" srcOrd="1" destOrd="0" presId="urn:microsoft.com/office/officeart/2005/8/layout/venn1"/>
    <dgm:cxn modelId="{21E6F115-D1F5-4773-998A-65D721DB4ABD}" srcId="{F2AB378B-B00B-44C5-BB01-543337C49606}" destId="{1AF23168-42FC-4DA4-9AC1-FF44B448913F}" srcOrd="0" destOrd="0" parTransId="{A8DEF95A-3ADF-400A-A5BF-56BF309EBC51}" sibTransId="{8F7C5199-EEEC-41DC-927F-CBCF4C7AA5ED}"/>
    <dgm:cxn modelId="{1E1BA30A-2E62-41E8-A342-B29CDF4DA107}" type="presOf" srcId="{4400614D-7E29-46B5-994D-CF3E059F76E1}" destId="{0AFEB234-5A76-420D-80C4-C244ACAD68F9}" srcOrd="0" destOrd="0" presId="urn:microsoft.com/office/officeart/2005/8/layout/venn1"/>
    <dgm:cxn modelId="{DD23F8D8-4E42-4440-BB65-E6A00D14E0CF}" srcId="{F2AB378B-B00B-44C5-BB01-543337C49606}" destId="{4400614D-7E29-46B5-994D-CF3E059F76E1}" srcOrd="2" destOrd="0" parTransId="{8A0F50CA-9C93-48EA-AF25-216048BB95F1}" sibTransId="{521FD3E0-3600-46D9-978E-380CB21D9C5B}"/>
    <dgm:cxn modelId="{FBC9B760-181B-48FA-BBFC-1167FF7B5B18}" type="presOf" srcId="{1AF23168-42FC-4DA4-9AC1-FF44B448913F}" destId="{13787734-613D-4E68-9E01-36EEAE4BA4A2}" srcOrd="1" destOrd="0" presId="urn:microsoft.com/office/officeart/2005/8/layout/venn1"/>
    <dgm:cxn modelId="{265403B7-E40D-481F-8626-2A101F8949FF}" type="presOf" srcId="{1AF23168-42FC-4DA4-9AC1-FF44B448913F}" destId="{2FDC961B-67C1-45D2-A69F-0BBF61EE9259}" srcOrd="0" destOrd="0" presId="urn:microsoft.com/office/officeart/2005/8/layout/venn1"/>
    <dgm:cxn modelId="{BA2A6D48-94EC-4068-B17E-DF7845B9367D}" srcId="{F2AB378B-B00B-44C5-BB01-543337C49606}" destId="{C70C3DA4-094C-492F-B801-02451DA8C412}" srcOrd="1" destOrd="0" parTransId="{8D89A76C-75F0-487C-91BD-8389FD5F004D}" sibTransId="{517D3374-F55F-45A1-9488-C72A6A55E6F9}"/>
    <dgm:cxn modelId="{BE76A04D-D43C-470F-8CC7-CFF070CABB90}" type="presOf" srcId="{F2AB378B-B00B-44C5-BB01-543337C49606}" destId="{6C9204C3-F8A4-433C-9665-BD83CF0FB2CF}" srcOrd="0" destOrd="0" presId="urn:microsoft.com/office/officeart/2005/8/layout/venn1"/>
    <dgm:cxn modelId="{396EF307-BC15-4E70-AE17-ACD3F794BA95}" type="presParOf" srcId="{6C9204C3-F8A4-433C-9665-BD83CF0FB2CF}" destId="{2FDC961B-67C1-45D2-A69F-0BBF61EE9259}" srcOrd="0" destOrd="0" presId="urn:microsoft.com/office/officeart/2005/8/layout/venn1"/>
    <dgm:cxn modelId="{AEF5F2F3-AACB-4F98-8AE6-AA9594EF6431}" type="presParOf" srcId="{6C9204C3-F8A4-433C-9665-BD83CF0FB2CF}" destId="{13787734-613D-4E68-9E01-36EEAE4BA4A2}" srcOrd="1" destOrd="0" presId="urn:microsoft.com/office/officeart/2005/8/layout/venn1"/>
    <dgm:cxn modelId="{D6D8DA8D-ACA6-407C-B405-013E50A0C47B}" type="presParOf" srcId="{6C9204C3-F8A4-433C-9665-BD83CF0FB2CF}" destId="{C1173416-5E88-4E9E-BA44-162619D01AE6}" srcOrd="2" destOrd="0" presId="urn:microsoft.com/office/officeart/2005/8/layout/venn1"/>
    <dgm:cxn modelId="{8B8CB84D-2B6D-46FF-8174-EDD591CC7038}" type="presParOf" srcId="{6C9204C3-F8A4-433C-9665-BD83CF0FB2CF}" destId="{FE6214F4-06B9-4D5A-9C20-B17D0F1D1690}" srcOrd="3" destOrd="0" presId="urn:microsoft.com/office/officeart/2005/8/layout/venn1"/>
    <dgm:cxn modelId="{1183F5E1-042F-4659-BB2A-BAA73CB99C88}" type="presParOf" srcId="{6C9204C3-F8A4-433C-9665-BD83CF0FB2CF}" destId="{0AFEB234-5A76-420D-80C4-C244ACAD68F9}" srcOrd="4" destOrd="0" presId="urn:microsoft.com/office/officeart/2005/8/layout/venn1"/>
    <dgm:cxn modelId="{6146EDF9-1C21-4C18-938C-D0F1F0C46507}" type="presParOf" srcId="{6C9204C3-F8A4-433C-9665-BD83CF0FB2CF}" destId="{8D3EC7A1-3740-475A-B558-397A6C7D4D83}" srcOrd="5" destOrd="0" presId="urn:microsoft.com/office/officeart/2005/8/layout/venn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4/18/2021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glishiscoolsite.wordpress.com/2016/05/15/seasons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ixabay.com/en/hands-fingers-arm-png-1741406/" TargetMode="External"/><Relationship Id="rId5" Type="http://schemas.openxmlformats.org/officeDocument/2006/relationships/image" Target="../media/image16.png"/><Relationship Id="rId4" Type="http://schemas.openxmlformats.org/officeDocument/2006/relationships/hyperlink" Target="https://cft.vanderbilt.edu/guides-sub-pages/keeping-stress-from-evolving-into-distress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bibliokompas.blogspot.com/2012/01/2012.html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1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hyperlink" Target="https://ru.wikipedia.org/wiki/%D0%97%D0%B5%D0%BB%D0%B5%D0%BD%D1%81%D0%BA%D0%B8%D0%B9,_%D0%92%D0%BB%D0%B0%D0%B4%D0%B8%D0%BC%D0%B8%D1%80_%D0%90%D0%BB%D0%B5%D0%BA%D1%81%D0%B0%D0%BD%D0%B4%D1%80%D0%BE%D0%B2%D0%B8%D1%87" TargetMode="External"/><Relationship Id="rId5" Type="http://schemas.openxmlformats.org/officeDocument/2006/relationships/diagramColors" Target="../diagrams/colors1.xml"/><Relationship Id="rId10" Type="http://schemas.openxmlformats.org/officeDocument/2006/relationships/image" Target="../media/image20.jpg"/><Relationship Id="rId4" Type="http://schemas.openxmlformats.org/officeDocument/2006/relationships/diagramQuickStyle" Target="../diagrams/quickStyle1.xml"/><Relationship Id="rId9" Type="http://schemas.openxmlformats.org/officeDocument/2006/relationships/hyperlink" Target="https://ru.wikipedia.org/wiki/%D0%A1%D0%B5%D1%80%D0%B3%D0%B5%D0%B9_%D0%96%D1%83%D0%BA%D0%BE%D0%B2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File:Quincunx.svg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Officier_g%C3%A9n%C3%A9ral_francais_4_etoiles.svg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13" Type="http://schemas.openxmlformats.org/officeDocument/2006/relationships/chart" Target="../charts/chart2.xml"/><Relationship Id="rId3" Type="http://schemas.openxmlformats.org/officeDocument/2006/relationships/hyperlink" Target="https://pl.wikipedia.org/wiki/Sport" TargetMode="External"/><Relationship Id="rId7" Type="http://schemas.openxmlformats.org/officeDocument/2006/relationships/hyperlink" Target="https://www.flickr.com/photos/l-yosha/3889297802" TargetMode="External"/><Relationship Id="rId12" Type="http://schemas.openxmlformats.org/officeDocument/2006/relationships/hyperlink" Target="https://ru.wikipedia.org/wiki/%D0%A0%D0%B0%D0%BD%D1%82%D0%B0%D0%BB%D0%B0,_%D0%98%D0%B9%D1%80%D0%BE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g"/><Relationship Id="rId11" Type="http://schemas.openxmlformats.org/officeDocument/2006/relationships/image" Target="../media/image37.jpg"/><Relationship Id="rId5" Type="http://schemas.openxmlformats.org/officeDocument/2006/relationships/hyperlink" Target="https://ru.wikipedia.org/wiki/%D0%A1%D0%B0%D0%BC%D0%B1%D0%B0_(%D1%82%D0%B0%D0%BD%D0%B5%D1%86)" TargetMode="External"/><Relationship Id="rId10" Type="http://schemas.openxmlformats.org/officeDocument/2006/relationships/hyperlink" Target="https://www.ciaomaestra.com/2011/05/inglese-per-la-classe-4-schede.html" TargetMode="External"/><Relationship Id="rId4" Type="http://schemas.openxmlformats.org/officeDocument/2006/relationships/image" Target="../media/image34.JPG"/><Relationship Id="rId9" Type="http://schemas.openxmlformats.org/officeDocument/2006/relationships/image" Target="../media/image36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://kichencorner.blogspot.com/2014/12/baked-spicy-mexican-chicken.html" TargetMode="External"/><Relationship Id="rId18" Type="http://schemas.openxmlformats.org/officeDocument/2006/relationships/image" Target="../media/image46.JPG"/><Relationship Id="rId3" Type="http://schemas.openxmlformats.org/officeDocument/2006/relationships/hyperlink" Target="https://rutxt.ru/node/8373" TargetMode="External"/><Relationship Id="rId21" Type="http://schemas.openxmlformats.org/officeDocument/2006/relationships/hyperlink" Target="https://en.wikipedia.org/wiki/Olivier_salad" TargetMode="External"/><Relationship Id="rId7" Type="http://schemas.openxmlformats.org/officeDocument/2006/relationships/hyperlink" Target="http://www.tamrhendy.com/%D8%A3%D8%B3%D9%87%D9%84-%D8%B7%D8%B1%D9%82-%D8%B9%D9%85%D9%84-%D9%85%D9%83%D8%B1%D9%88%D9%86%D8%A9-%D9%84%D8%A7%D8%B2%D8%A7%D9%86%D9%8A%D8%A7/" TargetMode="External"/><Relationship Id="rId12" Type="http://schemas.openxmlformats.org/officeDocument/2006/relationships/image" Target="../media/image43.JPG"/><Relationship Id="rId17" Type="http://schemas.openxmlformats.org/officeDocument/2006/relationships/hyperlink" Target="http://cinephilesdiary.blogspot.com/2011/06/burgers-made-from-sht.html" TargetMode="External"/><Relationship Id="rId2" Type="http://schemas.openxmlformats.org/officeDocument/2006/relationships/image" Target="../media/image38.JPG"/><Relationship Id="rId16" Type="http://schemas.openxmlformats.org/officeDocument/2006/relationships/image" Target="../media/image45.jpg"/><Relationship Id="rId20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g"/><Relationship Id="rId11" Type="http://schemas.openxmlformats.org/officeDocument/2006/relationships/hyperlink" Target="https://en.wikipedia.org/wiki/Pizza" TargetMode="External"/><Relationship Id="rId5" Type="http://schemas.openxmlformats.org/officeDocument/2006/relationships/hyperlink" Target="http://commons.wikimedia.org/wiki/File:Assortment_of_sushi,_May_2010.jpg" TargetMode="External"/><Relationship Id="rId15" Type="http://schemas.openxmlformats.org/officeDocument/2006/relationships/hyperlink" Target="https://ru.wikipedia.org/wiki/%D0%9F%D0%B5%D0%BB%D1%8C%D0%BC%D0%B5%D0%BD%D0%B8" TargetMode="External"/><Relationship Id="rId10" Type="http://schemas.openxmlformats.org/officeDocument/2006/relationships/image" Target="../media/image42.jpg"/><Relationship Id="rId19" Type="http://schemas.openxmlformats.org/officeDocument/2006/relationships/hyperlink" Target="http://rutxt.ru/node/4846" TargetMode="External"/><Relationship Id="rId4" Type="http://schemas.openxmlformats.org/officeDocument/2006/relationships/image" Target="../media/image39.jpg"/><Relationship Id="rId9" Type="http://schemas.openxmlformats.org/officeDocument/2006/relationships/hyperlink" Target="http://www.pngall.com/soup-png" TargetMode="External"/><Relationship Id="rId14" Type="http://schemas.openxmlformats.org/officeDocument/2006/relationships/image" Target="../media/image4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93411CA3-84DD-4612-8198-91A5477CDE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1028" y="3044017"/>
            <a:ext cx="1966819" cy="284094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1BF4E1A-A561-4218-8AA7-0E269FD520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1091"/>
            <a:ext cx="4234070" cy="419431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E121A64-DF22-46D4-B2BE-79ACC3FCE9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3808867" y="288356"/>
            <a:ext cx="7464758" cy="31307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dirty="0" smtClean="0"/>
              <a:t>МАТЕМАТИЧЕСКИЙ </a:t>
            </a:r>
            <a:r>
              <a:rPr lang="ru-RU" sz="6000" dirty="0"/>
              <a:t>ПОРТРЕТ 4</a:t>
            </a:r>
            <a:r>
              <a:rPr lang="en-US" sz="6000" dirty="0"/>
              <a:t>”</a:t>
            </a:r>
            <a:r>
              <a:rPr lang="ru-RU" sz="6000" dirty="0"/>
              <a:t>а</a:t>
            </a:r>
            <a:r>
              <a:rPr lang="en-US" sz="6000" dirty="0"/>
              <a:t>”</a:t>
            </a:r>
            <a:r>
              <a:rPr lang="ru-RU" sz="6000" dirty="0"/>
              <a:t>КЛАССА </a:t>
            </a:r>
            <a:r>
              <a:rPr lang="ru-RU" sz="6000" dirty="0" err="1"/>
              <a:t>мбоу</a:t>
            </a:r>
            <a:r>
              <a:rPr lang="ru-RU" sz="6000" dirty="0"/>
              <a:t> </a:t>
            </a:r>
            <a:r>
              <a:rPr lang="ru-RU" sz="6000" dirty="0" smtClean="0"/>
              <a:t> </a:t>
            </a:r>
            <a:r>
              <a:rPr lang="ru-RU" sz="6000" dirty="0"/>
              <a:t>«Гимназия №</a:t>
            </a:r>
            <a:r>
              <a:rPr lang="ru-RU" sz="6000" dirty="0" smtClean="0"/>
              <a:t>1» </a:t>
            </a:r>
            <a:r>
              <a:rPr lang="ru-RU" sz="6000" dirty="0" err="1" smtClean="0"/>
              <a:t>г.смоленска</a:t>
            </a:r>
            <a:endParaRPr lang="ru-RU" sz="6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BDC6A351-8570-42F6-A342-67F88A1BE5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0000">
            <a:off x="3317614" y="3763204"/>
            <a:ext cx="5782975" cy="550333"/>
          </a:xfrm>
        </p:spPr>
        <p:txBody>
          <a:bodyPr/>
          <a:lstStyle/>
          <a:p>
            <a:r>
              <a:rPr lang="ru-RU" dirty="0">
                <a:solidFill>
                  <a:schemeClr val="tx2"/>
                </a:solidFill>
              </a:rPr>
              <a:t>Выполнил: </a:t>
            </a:r>
            <a:r>
              <a:rPr lang="ru-RU" dirty="0" err="1">
                <a:solidFill>
                  <a:schemeClr val="tx2"/>
                </a:solidFill>
              </a:rPr>
              <a:t>Конашенко</a:t>
            </a:r>
            <a:r>
              <a:rPr lang="ru-RU" dirty="0">
                <a:solidFill>
                  <a:schemeClr val="tx2"/>
                </a:solidFill>
              </a:rPr>
              <a:t> Артём</a:t>
            </a:r>
          </a:p>
        </p:txBody>
      </p:sp>
    </p:spTree>
    <p:extLst>
      <p:ext uri="{BB962C8B-B14F-4D97-AF65-F5344CB8AC3E}">
        <p14:creationId xmlns:p14="http://schemas.microsoft.com/office/powerpoint/2010/main" val="3518909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467EB2A-34CB-4F3B-A273-356BEE9B1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 ЗАДАЧИ ПРОЕКТА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77AAB0F-2226-4579-99CC-178D20BCFA4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669002"/>
            <a:ext cx="10394707" cy="370558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cap="none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математический портрет моего класса</a:t>
            </a:r>
          </a:p>
          <a:p>
            <a:pPr marL="0" indent="0" algn="ctr">
              <a:buNone/>
            </a:pPr>
            <a:r>
              <a:rPr lang="ru-RU" b="1" cap="none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endParaRPr lang="ru-RU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провести опрос одноклассников;</a:t>
            </a:r>
          </a:p>
          <a:p>
            <a:pPr marL="0" indent="0" algn="just">
              <a:buNone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обработать экспериментальные данные;</a:t>
            </a:r>
          </a:p>
          <a:p>
            <a:pPr marL="0" indent="0" algn="just">
              <a:buNone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описать 4 «А» с помощью математических понятий (проценты, части, диаграммы, арифметические вычисления, уравнения);</a:t>
            </a:r>
          </a:p>
          <a:p>
            <a:pPr marL="0" indent="0" algn="just">
              <a:buNone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подготовить презентацию, отражающую полученные результаты. </a:t>
            </a:r>
          </a:p>
        </p:txBody>
      </p:sp>
    </p:spTree>
    <p:extLst>
      <p:ext uri="{BB962C8B-B14F-4D97-AF65-F5344CB8AC3E}">
        <p14:creationId xmlns:p14="http://schemas.microsoft.com/office/powerpoint/2010/main" val="2540036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ABA7CAF-76E9-4920-B8C0-EA64A6BE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894425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/>
              <a:t>Опрос  для одноклассников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D6E8D93B-D64C-45B9-8191-C3381BC89282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54811660"/>
              </p:ext>
            </p:extLst>
          </p:nvPr>
        </p:nvGraphicFramePr>
        <p:xfrm>
          <a:off x="578354" y="2257333"/>
          <a:ext cx="10668767" cy="27872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2618">
                  <a:extLst>
                    <a:ext uri="{9D8B030D-6E8A-4147-A177-3AD203B41FA5}">
                      <a16:colId xmlns="" xmlns:a16="http://schemas.microsoft.com/office/drawing/2014/main" val="431961880"/>
                    </a:ext>
                  </a:extLst>
                </a:gridCol>
                <a:gridCol w="1122897">
                  <a:extLst>
                    <a:ext uri="{9D8B030D-6E8A-4147-A177-3AD203B41FA5}">
                      <a16:colId xmlns="" xmlns:a16="http://schemas.microsoft.com/office/drawing/2014/main" val="631508769"/>
                    </a:ext>
                  </a:extLst>
                </a:gridCol>
                <a:gridCol w="607803">
                  <a:extLst>
                    <a:ext uri="{9D8B030D-6E8A-4147-A177-3AD203B41FA5}">
                      <a16:colId xmlns="" xmlns:a16="http://schemas.microsoft.com/office/drawing/2014/main" val="3187815689"/>
                    </a:ext>
                  </a:extLst>
                </a:gridCol>
                <a:gridCol w="819528">
                  <a:extLst>
                    <a:ext uri="{9D8B030D-6E8A-4147-A177-3AD203B41FA5}">
                      <a16:colId xmlns="" xmlns:a16="http://schemas.microsoft.com/office/drawing/2014/main" val="2753390741"/>
                    </a:ext>
                  </a:extLst>
                </a:gridCol>
                <a:gridCol w="819528">
                  <a:extLst>
                    <a:ext uri="{9D8B030D-6E8A-4147-A177-3AD203B41FA5}">
                      <a16:colId xmlns="" xmlns:a16="http://schemas.microsoft.com/office/drawing/2014/main" val="2284593098"/>
                    </a:ext>
                  </a:extLst>
                </a:gridCol>
                <a:gridCol w="693894">
                  <a:extLst>
                    <a:ext uri="{9D8B030D-6E8A-4147-A177-3AD203B41FA5}">
                      <a16:colId xmlns="" xmlns:a16="http://schemas.microsoft.com/office/drawing/2014/main" val="965834793"/>
                    </a:ext>
                  </a:extLst>
                </a:gridCol>
                <a:gridCol w="524811">
                  <a:extLst>
                    <a:ext uri="{9D8B030D-6E8A-4147-A177-3AD203B41FA5}">
                      <a16:colId xmlns="" xmlns:a16="http://schemas.microsoft.com/office/drawing/2014/main" val="2666283352"/>
                    </a:ext>
                  </a:extLst>
                </a:gridCol>
                <a:gridCol w="460222">
                  <a:extLst>
                    <a:ext uri="{9D8B030D-6E8A-4147-A177-3AD203B41FA5}">
                      <a16:colId xmlns="" xmlns:a16="http://schemas.microsoft.com/office/drawing/2014/main" val="2581970637"/>
                    </a:ext>
                  </a:extLst>
                </a:gridCol>
                <a:gridCol w="746435">
                  <a:extLst>
                    <a:ext uri="{9D8B030D-6E8A-4147-A177-3AD203B41FA5}">
                      <a16:colId xmlns="" xmlns:a16="http://schemas.microsoft.com/office/drawing/2014/main" val="2770824716"/>
                    </a:ext>
                  </a:extLst>
                </a:gridCol>
                <a:gridCol w="830602">
                  <a:extLst>
                    <a:ext uri="{9D8B030D-6E8A-4147-A177-3AD203B41FA5}">
                      <a16:colId xmlns="" xmlns:a16="http://schemas.microsoft.com/office/drawing/2014/main" val="3785567846"/>
                    </a:ext>
                  </a:extLst>
                </a:gridCol>
                <a:gridCol w="830602">
                  <a:extLst>
                    <a:ext uri="{9D8B030D-6E8A-4147-A177-3AD203B41FA5}">
                      <a16:colId xmlns="" xmlns:a16="http://schemas.microsoft.com/office/drawing/2014/main" val="4128027716"/>
                    </a:ext>
                  </a:extLst>
                </a:gridCol>
                <a:gridCol w="307878">
                  <a:extLst>
                    <a:ext uri="{9D8B030D-6E8A-4147-A177-3AD203B41FA5}">
                      <a16:colId xmlns="" xmlns:a16="http://schemas.microsoft.com/office/drawing/2014/main" val="3664349144"/>
                    </a:ext>
                  </a:extLst>
                </a:gridCol>
                <a:gridCol w="310091">
                  <a:extLst>
                    <a:ext uri="{9D8B030D-6E8A-4147-A177-3AD203B41FA5}">
                      <a16:colId xmlns="" xmlns:a16="http://schemas.microsoft.com/office/drawing/2014/main" val="3389400442"/>
                    </a:ext>
                  </a:extLst>
                </a:gridCol>
                <a:gridCol w="307878">
                  <a:extLst>
                    <a:ext uri="{9D8B030D-6E8A-4147-A177-3AD203B41FA5}">
                      <a16:colId xmlns="" xmlns:a16="http://schemas.microsoft.com/office/drawing/2014/main" val="1878026513"/>
                    </a:ext>
                  </a:extLst>
                </a:gridCol>
                <a:gridCol w="310091">
                  <a:extLst>
                    <a:ext uri="{9D8B030D-6E8A-4147-A177-3AD203B41FA5}">
                      <a16:colId xmlns="" xmlns:a16="http://schemas.microsoft.com/office/drawing/2014/main" val="1932243079"/>
                    </a:ext>
                  </a:extLst>
                </a:gridCol>
                <a:gridCol w="311744">
                  <a:extLst>
                    <a:ext uri="{9D8B030D-6E8A-4147-A177-3AD203B41FA5}">
                      <a16:colId xmlns="" xmlns:a16="http://schemas.microsoft.com/office/drawing/2014/main" val="210722517"/>
                    </a:ext>
                  </a:extLst>
                </a:gridCol>
                <a:gridCol w="927944">
                  <a:extLst>
                    <a:ext uri="{9D8B030D-6E8A-4147-A177-3AD203B41FA5}">
                      <a16:colId xmlns="" xmlns:a16="http://schemas.microsoft.com/office/drawing/2014/main" val="430908658"/>
                    </a:ext>
                  </a:extLst>
                </a:gridCol>
                <a:gridCol w="224201">
                  <a:extLst>
                    <a:ext uri="{9D8B030D-6E8A-4147-A177-3AD203B41FA5}">
                      <a16:colId xmlns="" xmlns:a16="http://schemas.microsoft.com/office/drawing/2014/main" val="571738693"/>
                    </a:ext>
                  </a:extLst>
                </a:gridCol>
              </a:tblGrid>
              <a:tr h="122172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</a:t>
                      </a:r>
                      <a:endParaRPr lang="ru-RU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Список класса</a:t>
                      </a:r>
                      <a:endParaRPr lang="ru-RU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</a:t>
                      </a:r>
                      <a:endParaRPr lang="ru-RU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</a:t>
                      </a:r>
                      <a:r>
                        <a:rPr lang="ru-RU" sz="1600" dirty="0" err="1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рожде-ния</a:t>
                      </a:r>
                      <a:endParaRPr lang="ru-RU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Время года </a:t>
                      </a:r>
                      <a:r>
                        <a:rPr lang="ru-RU" sz="1600" dirty="0" err="1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рожде-ния</a:t>
                      </a:r>
                      <a:endParaRPr lang="ru-RU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 </a:t>
                      </a:r>
                      <a:r>
                        <a:rPr lang="ru-RU" sz="1600" dirty="0" err="1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зоди-ака</a:t>
                      </a:r>
                      <a:endParaRPr lang="ru-RU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Нали-чие</a:t>
                      </a:r>
                      <a:r>
                        <a:rPr lang="ru-RU" sz="1600" b="1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братьев и сестёр</a:t>
                      </a:r>
                      <a:endParaRPr lang="ru-RU" sz="16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Успе-вае-мость</a:t>
                      </a:r>
                      <a:endParaRPr lang="ru-RU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Люби-</a:t>
                      </a:r>
                      <a:r>
                        <a:rPr lang="ru-RU" sz="1600" dirty="0" err="1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мый</a:t>
                      </a: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пред-мет</a:t>
                      </a:r>
                      <a:endParaRPr lang="ru-RU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Люби-мое блюдо</a:t>
                      </a:r>
                      <a:endParaRPr lang="ru-RU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Дополни-тельное образование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Правша/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левша</a:t>
                      </a:r>
                      <a:endParaRPr lang="ru-RU" sz="16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622079091"/>
                  </a:ext>
                </a:extLst>
              </a:tr>
              <a:tr h="14684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6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6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</a:t>
                      </a:r>
                      <a:endParaRPr lang="ru-RU" sz="16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танцы</a:t>
                      </a:r>
                      <a:endParaRPr lang="ru-RU" sz="16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худож</a:t>
                      </a:r>
                      <a:endParaRPr lang="ru-RU" sz="16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ин.яз</a:t>
                      </a:r>
                      <a:endParaRPr lang="ru-RU" sz="16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музыка</a:t>
                      </a:r>
                      <a:endParaRPr lang="ru-RU" sz="16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0" marR="6857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29807481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CABFEBDA-8034-4E2E-BCE8-14F6B34731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805" y="1580225"/>
            <a:ext cx="1126039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Математический портрет 4 </a:t>
            </a: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класса МБОУ СОШ </a:t>
            </a: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Гимназия № 1 им. Н.М. Пржевальского</a:t>
            </a: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295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3D3E8D3B-AFBE-4BEB-8152-4C69F0A49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0284" y="1180731"/>
            <a:ext cx="4483224" cy="395892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Взрыв: 14 точек 5">
                <a:extLst>
                  <a:ext uri="{FF2B5EF4-FFF2-40B4-BE49-F238E27FC236}">
                    <a16:creationId xmlns="" xmlns:a16="http://schemas.microsoft.com/office/drawing/2014/main" id="{C018C16D-31C2-486E-9BC3-E5841242D0C1}"/>
                  </a:ext>
                </a:extLst>
              </p:cNvPr>
              <p:cNvSpPr/>
              <p:nvPr/>
            </p:nvSpPr>
            <p:spPr>
              <a:xfrm>
                <a:off x="7485745" y="302026"/>
                <a:ext cx="1538015" cy="1562100"/>
              </a:xfrm>
              <a:prstGeom prst="irregularSeal2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1400" i="1">
                              <a:effectLst/>
                              <a:latin typeface="Cambria Math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ru-RU" sz="1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16</m:t>
                          </m:r>
                        </m:num>
                        <m:den>
                          <m:r>
                            <a:rPr lang="ru-RU" sz="1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31</m:t>
                          </m:r>
                        </m:den>
                      </m:f>
                    </m:oMath>
                  </m:oMathPara>
                </a14:m>
                <a:endParaRPr lang="ru-RU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Взрыв: 14 точек 5">
                <a:extLst>
                  <a:ext uri="{FF2B5EF4-FFF2-40B4-BE49-F238E27FC236}">
                    <a16:creationId xmlns:a16="http://schemas.microsoft.com/office/drawing/2014/main" id="{C018C16D-31C2-486E-9BC3-E5841242D0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5745" y="302026"/>
                <a:ext cx="1538015" cy="1562100"/>
              </a:xfrm>
              <a:prstGeom prst="irregularSeal2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узырек для мыслей: облако 6">
                <a:extLst>
                  <a:ext uri="{FF2B5EF4-FFF2-40B4-BE49-F238E27FC236}">
                    <a16:creationId xmlns="" xmlns:a16="http://schemas.microsoft.com/office/drawing/2014/main" id="{8E5B125E-AD91-4537-8E00-5A76D0A3B327}"/>
                  </a:ext>
                </a:extLst>
              </p:cNvPr>
              <p:cNvSpPr/>
              <p:nvPr/>
            </p:nvSpPr>
            <p:spPr>
              <a:xfrm>
                <a:off x="10220410" y="2450052"/>
                <a:ext cx="1245870" cy="1288934"/>
              </a:xfrm>
              <a:prstGeom prst="cloudCallou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1400" b="1" i="1">
                              <a:effectLst/>
                              <a:latin typeface="Cambria Math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ru-RU" sz="1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𝟏𝟓</m:t>
                          </m:r>
                        </m:num>
                        <m:den>
                          <m:r>
                            <a:rPr lang="ru-RU" sz="1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𝟑𝟏</m:t>
                          </m:r>
                        </m:den>
                      </m:f>
                    </m:oMath>
                  </m:oMathPara>
                </a14:m>
                <a:endParaRPr lang="ru-RU" sz="110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1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</mc:Choice>
        <mc:Fallback xmlns="">
          <p:sp>
            <p:nvSpPr>
              <p:cNvPr id="7" name="Пузырек для мыслей: облако 6">
                <a:extLst>
                  <a:ext uri="{FF2B5EF4-FFF2-40B4-BE49-F238E27FC236}">
                    <a16:creationId xmlns:a16="http://schemas.microsoft.com/office/drawing/2014/main" id="{8E5B125E-AD91-4537-8E00-5A76D0A3B32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20410" y="2450052"/>
                <a:ext cx="1245870" cy="1288934"/>
              </a:xfrm>
              <a:prstGeom prst="cloudCallou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Объект 9">
            <a:extLst>
              <a:ext uri="{FF2B5EF4-FFF2-40B4-BE49-F238E27FC236}">
                <a16:creationId xmlns="" xmlns:a16="http://schemas.microsoft.com/office/drawing/2014/main" id="{7244CBF6-D146-48DD-9676-515287E306CB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5"/>
          <a:stretch>
            <a:fillRect/>
          </a:stretch>
        </p:blipFill>
        <p:spPr>
          <a:xfrm>
            <a:off x="433633" y="985595"/>
            <a:ext cx="4939645" cy="4154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836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BA69E83-D2BD-4F02-B9CD-CFCE3B12B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796925"/>
          </a:xfrm>
        </p:spPr>
        <p:txBody>
          <a:bodyPr>
            <a:normAutofit/>
          </a:bodyPr>
          <a:lstStyle/>
          <a:p>
            <a:r>
              <a:rPr lang="ru-RU" sz="3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УЧЕНИКОВ ПО ГОДУ РОЖДЕНИЯ</a:t>
            </a:r>
            <a:r>
              <a:rPr lang="ru-RU" sz="32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119D0AE2-D35A-43CD-987C-F2DBBC8BB7E9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611225" y="1376313"/>
            <a:ext cx="6589336" cy="428919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8BA09AD-2A0A-4B47-97EF-34E145661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7442" y="2869205"/>
            <a:ext cx="1623201" cy="14098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BF9FDCCD-E3B9-415F-8287-55B325A59C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9758" y="2384724"/>
            <a:ext cx="1623201" cy="140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561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8F725B1-6F2C-45B0-8763-739ED6166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61921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ВРЕМЯ ГОДА РОЖЕНИЯ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зима – 4 чел., весна – 9 чел., лето – 10 чел., осень – 8 чел.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364BD6E0-DA3C-4D04-859A-01793647BD6D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08818987"/>
              </p:ext>
            </p:extLst>
          </p:nvPr>
        </p:nvGraphicFramePr>
        <p:xfrm>
          <a:off x="685800" y="1305018"/>
          <a:ext cx="10394950" cy="45364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7A45183-76BF-4848-A3F8-7D9AC37748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305670" y="2716689"/>
            <a:ext cx="2112885" cy="202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230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877D63C-585A-4294-971F-2B2FE19BD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Ведущая рука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="" xmlns:a16="http://schemas.microsoft.com/office/drawing/2014/main" id="{E2D09210-6659-49CF-90B9-F5DA9ED1DD23}"/>
                  </a:ext>
                </a:extLst>
              </p:cNvPr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685800" y="1740024"/>
                <a:ext cx="10394707" cy="3634562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ru-RU" i="1">
                            <a:latin typeface="Cambria Math"/>
                          </a:rPr>
                        </m:ctrlPr>
                      </m:dPr>
                      <m:e>
                        <m:r>
                          <a:rPr lang="ru-RU">
                            <a:latin typeface="Cambria Math"/>
                          </a:rPr>
                          <m:t>22</m:t>
                        </m:r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ru-RU" i="1">
                                <a:latin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ru-RU" i="1">
                                <a:latin typeface="Cambria Math"/>
                              </a:rPr>
                              <m:t>11</m:t>
                            </m:r>
                          </m:den>
                        </m:f>
                        <m:r>
                          <a:rPr lang="ru-RU" i="1">
                            <a:latin typeface="Cambria Math"/>
                          </a:rPr>
                          <m:t>−5</m:t>
                        </m:r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ru-RU" i="1">
                                <a:latin typeface="Cambria Math"/>
                              </a:rPr>
                              <m:t>6</m:t>
                            </m:r>
                          </m:num>
                          <m:den>
                            <m:r>
                              <a:rPr lang="ru-RU" i="1">
                                <a:latin typeface="Cambria Math"/>
                              </a:rPr>
                              <m:t>11</m:t>
                            </m:r>
                          </m:den>
                        </m:f>
                      </m:e>
                    </m:d>
                    <m:r>
                      <a:rPr lang="ru-RU" i="1">
                        <a:latin typeface="Cambria Math"/>
                      </a:rPr>
                      <m:t>+(14−1</m:t>
                    </m:r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latin typeface="Cambria Math"/>
                          </a:rPr>
                          <m:t>8</m:t>
                        </m:r>
                      </m:num>
                      <m:den>
                        <m:r>
                          <a:rPr lang="ru-RU" i="1">
                            <a:latin typeface="Cambria Math"/>
                          </a:rPr>
                          <m:t>11</m:t>
                        </m:r>
                      </m:den>
                    </m:f>
                    <m:r>
                      <a:rPr lang="ru-RU" i="1">
                        <a:latin typeface="Cambria Math"/>
                      </a:rPr>
                      <m:t>)</m:t>
                    </m:r>
                  </m:oMath>
                </a14:m>
                <a:r>
                  <a:rPr lang="ru-RU" dirty="0"/>
                  <a:t> 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ru-RU" cap="none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количество правшей в классе;</a:t>
                </a:r>
              </a:p>
              <a:p>
                <a:pPr marL="0" indent="0">
                  <a:buNone/>
                </a:pPr>
                <a:r>
                  <a:rPr lang="ru-RU" cap="none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</a:t>
                </a:r>
                <a:r>
                  <a:rPr lang="ru-RU" cap="none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29 чел.</a:t>
                </a:r>
              </a:p>
              <a:p>
                <a:r>
                  <a:rPr lang="ru-RU" cap="none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i="1">
                            <a:latin typeface="Cambria Math"/>
                          </a:rPr>
                          <m:t>25</m:t>
                        </m:r>
                      </m:den>
                    </m:f>
                    <m:r>
                      <a:rPr lang="ru-RU" i="1">
                        <a:latin typeface="Cambria Math"/>
                      </a:rPr>
                      <m:t>−</m:t>
                    </m:r>
                    <m:d>
                      <m:dPr>
                        <m:ctrlPr>
                          <a:rPr lang="ru-RU" i="1">
                            <a:latin typeface="Cambria Math"/>
                          </a:rPr>
                        </m:ctrlPr>
                      </m:dPr>
                      <m:e>
                        <m:r>
                          <a:rPr lang="ru-RU">
                            <a:latin typeface="Cambria Math"/>
                          </a:rPr>
                          <m:t>2</m:t>
                        </m:r>
                        <m:r>
                          <a:rPr lang="ru-RU" i="1">
                            <a:latin typeface="Cambria Math"/>
                          </a:rPr>
                          <m:t>−</m:t>
                        </m:r>
                        <m:r>
                          <a:rPr lang="ru-RU">
                            <a:latin typeface="Cambria Math"/>
                          </a:rPr>
                          <m:t>1</m:t>
                        </m:r>
                        <m:f>
                          <m:fPr>
                            <m:ctrlPr>
                              <a:rPr lang="ru-RU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ru-RU" i="1">
                                <a:latin typeface="Cambria Math"/>
                              </a:rPr>
                              <m:t>13</m:t>
                            </m:r>
                          </m:num>
                          <m:den>
                            <m:r>
                              <a:rPr lang="ru-RU" i="1">
                                <a:latin typeface="Cambria Math"/>
                              </a:rPr>
                              <m:t>25</m:t>
                            </m:r>
                          </m:den>
                        </m:f>
                      </m:e>
                    </m:d>
                    <m:r>
                      <a:rPr lang="ru-RU">
                        <a:latin typeface="Cambria Math"/>
                      </a:rPr>
                      <m:t>+2</m:t>
                    </m:r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latin typeface="Cambria Math"/>
                          </a:rPr>
                          <m:t>11</m:t>
                        </m:r>
                      </m:num>
                      <m:den>
                        <m:r>
                          <a:rPr lang="ru-RU" i="1">
                            <a:latin typeface="Cambria Math"/>
                          </a:rPr>
                          <m:t>25</m:t>
                        </m:r>
                      </m:den>
                    </m:f>
                  </m:oMath>
                </a14:m>
                <a:r>
                  <a:rPr lang="ru-RU" dirty="0"/>
                  <a:t>  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ru-RU" cap="none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количество левшей в классе.</a:t>
                </a:r>
              </a:p>
              <a:p>
                <a:pPr marL="0" indent="0">
                  <a:buNone/>
                </a:pPr>
                <a:r>
                  <a:rPr lang="ru-RU" cap="none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             </a:t>
                </a:r>
                <a:r>
                  <a:rPr lang="ru-RU" cap="none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чел.</a:t>
                </a:r>
                <a:r>
                  <a:rPr lang="ru-RU" cap="none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</a:t>
                </a:r>
              </a:p>
              <a:p>
                <a:pPr marL="0" indent="0">
                  <a:buNone/>
                </a:pPr>
                <a:endParaRPr lang="ru-RU" cap="none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2D09210-6659-49CF-90B9-F5DA9ED1DD2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685800" y="1740024"/>
                <a:ext cx="10394707" cy="3634562"/>
              </a:xfrm>
              <a:blipFill>
                <a:blip r:embed="rId2"/>
                <a:stretch>
                  <a:fillRect l="-13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4ED2369-0355-44A2-BAB7-87960474AB4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469011" y="1171852"/>
            <a:ext cx="1636442" cy="207696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6D46553-C0EB-4E8B-BDE8-9FC36B1F4465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672605" y="2969988"/>
            <a:ext cx="2000879" cy="2065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188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465D6AB-596E-449E-953D-90B4E11D0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838" y="438408"/>
            <a:ext cx="10394708" cy="588846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ЗНАКИ ЗОДИАКА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F59EB0E7-63E0-4D3D-8C49-53D2F74E19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5780" y="1100831"/>
            <a:ext cx="10394728" cy="4284564"/>
          </a:xfrm>
        </p:spPr>
        <p:txBody>
          <a:bodyPr>
            <a:normAutofit/>
          </a:bodyPr>
          <a:lstStyle/>
          <a:p>
            <a:pPr algn="ctr"/>
            <a:r>
              <a:rPr lang="ru-RU" sz="2400" b="1" cap="none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</a:p>
          <a:p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моём классе учится 31 школьник. Больше всего среди нас</a:t>
            </a:r>
          </a:p>
          <a:p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львов – 5 человек. Каждого из знаков скорпион, стрелец, </a:t>
            </a:r>
          </a:p>
          <a:p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близнец и рак в 4 «А» на 2 меньше, чем львов, но на 1 больше, чем</a:t>
            </a:r>
          </a:p>
          <a:p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тельцов; весов и овнов в 2 раза больше, чем тельцов. Оставшихся водолеев, рыб, козерогов и дев поровну. Посчитайте, сколько моих одноклассников относится к перечисленным знакам зодиака?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FDAD078D-083C-4BDD-AFAF-DB2A4B8F630E}"/>
              </a:ext>
            </a:extLst>
          </p:cNvPr>
          <p:cNvPicPr>
            <a:picLocks noGrp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rcRect t="4965" b="4965"/>
          <a:stretch>
            <a:fillRect/>
          </a:stretch>
        </p:blipFill>
        <p:spPr>
          <a:xfrm>
            <a:off x="8763436" y="282997"/>
            <a:ext cx="2539014" cy="237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669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54451CF5-3B2E-4081-A2AD-C10FCBDA3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672483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9B8E462-06AF-449F-B746-C1A4D5D8B10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358284"/>
            <a:ext cx="10394707" cy="4016302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5 - 2 = </a:t>
            </a: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(чел.) – скорпионы, стрельцы, близнецы и раки;</a:t>
            </a:r>
          </a:p>
          <a:p>
            <a:pPr marL="0" indent="0" algn="just">
              <a:buNone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3 - 1 = 2 (чел.) – тельцы;</a:t>
            </a:r>
          </a:p>
          <a:p>
            <a:pPr marL="0" indent="0" algn="just">
              <a:buNone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2*2 = 4 (чел.) – овны и весы;</a:t>
            </a:r>
          </a:p>
          <a:p>
            <a:pPr marL="0" indent="0" algn="just">
              <a:buNone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31 – 5 – 3*4 – 2 – 2*4 = 4 (чел.) – оставшиеся знаки зодиака;</a:t>
            </a:r>
          </a:p>
          <a:p>
            <a:pPr marL="0" indent="0" algn="just">
              <a:buNone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4:4 = 1 (чел.) – водолей, рыбы, козерог и дева.</a:t>
            </a:r>
          </a:p>
          <a:p>
            <a:pPr marL="0" indent="0" algn="just">
              <a:buNone/>
            </a:pP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лев – 5 человек; овен, весы – по 4 человека; скорпион, стрелец, близнецы, рак – по 3 человека; телец – 2 человека; водолей, рыбы, козерог, дева – по 1 человеку. </a:t>
            </a:r>
          </a:p>
        </p:txBody>
      </p:sp>
    </p:spTree>
    <p:extLst>
      <p:ext uri="{BB962C8B-B14F-4D97-AF65-F5344CB8AC3E}">
        <p14:creationId xmlns:p14="http://schemas.microsoft.com/office/powerpoint/2010/main" val="1555787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F6EAD53-972B-4CE5-ADA7-8940BE187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братьев и сестёр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E4D5223-05DD-41EA-AF3D-9D44A5D5885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189608"/>
            <a:ext cx="10394707" cy="418497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нашем классе учится 31 человек. У 13 человек есть брат, 12 моих одноклассников имеют сестру и 9 школьников являются единственными детьми в семье. Подсчитайте, сколько ребят из нашего класса имеют и брата и сестру, у скольких человек в 4 «А» есть только брат или только сестра?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385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F69AC00-ADE9-4362-938B-977B9928B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733" y="358539"/>
            <a:ext cx="10396882" cy="1018713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братьев и сестёр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 Эйлера-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венна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E88DC563-50FF-4B8A-8CCF-C986B871C229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560954793"/>
              </p:ext>
            </p:extLst>
          </p:nvPr>
        </p:nvGraphicFramePr>
        <p:xfrm>
          <a:off x="689665" y="1464572"/>
          <a:ext cx="10789162" cy="41569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DA4A475-C931-44F4-B8B9-761EEDE4DB4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13872" b="8670"/>
          <a:stretch/>
        </p:blipFill>
        <p:spPr>
          <a:xfrm rot="20171099">
            <a:off x="6004121" y="3241482"/>
            <a:ext cx="1133682" cy="603149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D8ECC3DF-7CEE-4190-B662-21218B73E0A7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310909" y="1797550"/>
            <a:ext cx="3191426" cy="288986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C938EEC8-A90D-4998-9F33-5F497C8D59ED}"/>
              </a:ext>
            </a:extLst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615117" y="1236459"/>
            <a:ext cx="2510534" cy="1950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9397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4024C92-C8A7-4347-8DC9-2F28D36A2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Успеваемость 4 «а» класса</a:t>
            </a:r>
          </a:p>
        </p:txBody>
      </p:sp>
      <mc:AlternateContent xmlns:mc="http://schemas.openxmlformats.org/markup-compatibility/2006">
        <mc:Choice xmlns="" xmlns:cx1="http://schemas.microsoft.com/office/drawing/2015/9/8/chartex" Requires="cx1">
          <p:graphicFrame>
            <p:nvGraphicFramePr>
              <p:cNvPr id="11" name="Объект 10">
                <a:extLst>
                  <a:ext uri="{FF2B5EF4-FFF2-40B4-BE49-F238E27FC236}">
                    <a16:creationId xmlns:a16="http://schemas.microsoft.com/office/drawing/2014/main" id="{6616C009-DA7C-4CC8-A0D3-2653B7A8E3BC}"/>
                  </a:ext>
                </a:extLst>
              </p:cNvPr>
              <p:cNvGraphicFramePr>
                <a:graphicFrameLocks noGrp="1"/>
              </p:cNvGraphicFramePr>
              <p:nvPr>
                <p:ph sz="quarter" idx="13"/>
                <p:extLst>
                  <p:ext uri="{D42A27DB-BD31-4B8C-83A1-F6EECF244321}">
                    <p14:modId xmlns:p14="http://schemas.microsoft.com/office/powerpoint/2010/main" val="3981300895"/>
                  </p:ext>
                </p:extLst>
              </p:nvPr>
            </p:nvGraphicFramePr>
            <p:xfrm>
              <a:off x="685800" y="1696720"/>
              <a:ext cx="10276840" cy="3678555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11" name="Объект 10">
                <a:extLst>
                  <a:ext uri="{FF2B5EF4-FFF2-40B4-BE49-F238E27FC236}">
                    <a16:creationId xmlns:cx1="http://schemas.microsoft.com/office/drawing/2015/9/8/chartex" xmlns="" xmlns:a16="http://schemas.microsoft.com/office/drawing/2014/main" id="{6616C009-DA7C-4CC8-A0D3-2653B7A8E3B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85800" y="1696720"/>
                <a:ext cx="10276840" cy="367855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>
                <a:extLst>
                  <a:ext uri="{FF2B5EF4-FFF2-40B4-BE49-F238E27FC236}">
                    <a16:creationId xmlns="" xmlns:a16="http://schemas.microsoft.com/office/drawing/2014/main" id="{82DC3C12-2594-49FE-9CA5-00726E9B211F}"/>
                  </a:ext>
                </a:extLst>
              </p:cNvPr>
              <p:cNvSpPr/>
              <p:nvPr/>
            </p:nvSpPr>
            <p:spPr>
              <a:xfrm>
                <a:off x="6222602" y="2848685"/>
                <a:ext cx="2677563" cy="618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31</m:t>
                          </m:r>
                        </m:den>
                      </m:f>
                      <m:r>
                        <a:rPr lang="ru-RU" i="0">
                          <a:latin typeface="Cambria Math" panose="02040503050406030204" pitchFamily="18" charset="0"/>
                        </a:rPr>
                        <m:t>&lt;</m:t>
                      </m:r>
                      <m:f>
                        <m:fPr>
                          <m:ctrlPr>
                            <a:rPr lang="ru-RU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31</m:t>
                          </m:r>
                        </m:den>
                      </m:f>
                      <m:r>
                        <a:rPr lang="ru-RU" i="0">
                          <a:latin typeface="Cambria Math" panose="02040503050406030204" pitchFamily="18" charset="0"/>
                        </a:rPr>
                        <m:t>&lt;</m:t>
                      </m:r>
                      <m:f>
                        <m:fPr>
                          <m:ctrlPr>
                            <a:rPr lang="ru-RU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15</m:t>
                          </m:r>
                        </m:num>
                        <m:den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31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82DC3C12-2594-49FE-9CA5-00726E9B211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2602" y="2848685"/>
                <a:ext cx="2677563" cy="61831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3896553A-B112-4540-949D-0C0DF63DB5D0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536535" y="2058414"/>
            <a:ext cx="2294222" cy="219885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0581DF08-827D-4372-A6A9-0626424F35D8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683742" y="3825711"/>
            <a:ext cx="1755284" cy="17145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37B799D1-D843-4248-A446-49D0312C4967}"/>
              </a:ext>
            </a:extLst>
          </p:cNvPr>
          <p:cNvPicPr/>
          <p:nvPr/>
        </p:nvPicPr>
        <p:blipFill>
          <a:blip r:embed="rId9"/>
          <a:stretch>
            <a:fillRect/>
          </a:stretch>
        </p:blipFill>
        <p:spPr>
          <a:xfrm>
            <a:off x="9122892" y="194174"/>
            <a:ext cx="2383307" cy="1502546"/>
          </a:xfrm>
          <a:prstGeom prst="rect">
            <a:avLst/>
          </a:prstGeom>
        </p:spPr>
      </p:pic>
      <p:sp>
        <p:nvSpPr>
          <p:cNvPr id="16" name="Равнобедренный треугольник 15">
            <a:extLst>
              <a:ext uri="{FF2B5EF4-FFF2-40B4-BE49-F238E27FC236}">
                <a16:creationId xmlns="" xmlns:a16="http://schemas.microsoft.com/office/drawing/2014/main" id="{C6D6B73B-C2E8-4E96-BEE2-2FCA8A772C67}"/>
              </a:ext>
            </a:extLst>
          </p:cNvPr>
          <p:cNvSpPr/>
          <p:nvPr/>
        </p:nvSpPr>
        <p:spPr>
          <a:xfrm>
            <a:off x="4935356" y="2637404"/>
            <a:ext cx="1455712" cy="1040870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C4ACC7EA-6021-4D50-A066-6E38E4E11F92}"/>
              </a:ext>
            </a:extLst>
          </p:cNvPr>
          <p:cNvSpPr/>
          <p:nvPr/>
        </p:nvSpPr>
        <p:spPr>
          <a:xfrm>
            <a:off x="5396208" y="3097664"/>
            <a:ext cx="665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23 %</a:t>
            </a:r>
            <a:endParaRPr lang="ru-RU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53E2C115-1E63-469D-B8FD-8E2AED91F4ED}"/>
              </a:ext>
            </a:extLst>
          </p:cNvPr>
          <p:cNvSpPr/>
          <p:nvPr/>
        </p:nvSpPr>
        <p:spPr>
          <a:xfrm>
            <a:off x="9350862" y="3003790"/>
            <a:ext cx="665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48 %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DAA07E7F-63AC-46C7-BBE9-AFA9BB0E77D1}"/>
              </a:ext>
            </a:extLst>
          </p:cNvPr>
          <p:cNvSpPr/>
          <p:nvPr/>
        </p:nvSpPr>
        <p:spPr>
          <a:xfrm>
            <a:off x="7228599" y="3981180"/>
            <a:ext cx="665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29 %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7070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8BFE6382-6AFB-418E-B6BB-7F7EECCACC9F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122496" y="1"/>
            <a:ext cx="7523492" cy="414789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C2194EB-01B2-41D3-A4E3-05CE36D167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757" y="4449347"/>
            <a:ext cx="1816765" cy="95715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4353DD3-E4DD-41EF-BAEC-02ACCA54CC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3283" y="4223013"/>
            <a:ext cx="1600339" cy="14098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3DB5CBA-5645-4286-A04B-68D89BEBA9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3423" y="4400575"/>
            <a:ext cx="2072820" cy="100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0550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3164854-F75A-4638-95CA-EDF53B56E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79761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Любимый предмет</a:t>
            </a:r>
            <a:r>
              <a:rPr lang="ru-RU" dirty="0"/>
              <a:t/>
            </a:r>
            <a:br>
              <a:rPr lang="ru-RU" dirty="0"/>
            </a:b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="" xmlns:a16="http://schemas.microsoft.com/office/drawing/2014/main" id="{6F26B293-4088-421A-A422-06C637D69C65}"/>
                  </a:ext>
                </a:extLst>
              </p:cNvPr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685800" y="1233996"/>
                <a:ext cx="10642107" cy="4140590"/>
              </a:xfrm>
            </p:spPr>
            <p:txBody>
              <a:bodyPr numCol="1">
                <a:noAutofit/>
              </a:bodyPr>
              <a:lstStyle/>
              <a:p>
                <a:r>
                  <a:rPr lang="ru-RU" dirty="0">
                    <a:solidFill>
                      <a:srgbClr val="7030A0"/>
                    </a:solidFill>
                  </a:rPr>
                  <a:t>Математика:  </a:t>
                </a:r>
                <a:r>
                  <a:rPr lang="ru-RU" cap="none" dirty="0"/>
                  <a:t>наибольшее решение неравенства  </a:t>
                </a:r>
                <a14:m>
                  <m:oMath xmlns:m="http://schemas.openxmlformats.org/officeDocument/2006/math">
                    <m:r>
                      <a:rPr lang="ru-RU" i="1" smtClean="0">
                        <a:solidFill>
                          <a:schemeClr val="accent1"/>
                        </a:solidFill>
                        <a:latin typeface="Cambria Math"/>
                      </a:rPr>
                      <m:t>х≤(621∙25−49908+320∙110)÷43</m:t>
                    </m:r>
                  </m:oMath>
                </a14:m>
                <a:endParaRPr lang="ru-RU" dirty="0"/>
              </a:p>
              <a:p>
                <a:pPr marL="0" indent="0">
                  <a:buNone/>
                </a:pPr>
                <a:r>
                  <a:rPr lang="ru-RU" dirty="0"/>
                  <a:t>            </a:t>
                </a:r>
                <a:r>
                  <a:rPr lang="ru-RU" dirty="0">
                    <a:solidFill>
                      <a:srgbClr val="7030A0"/>
                    </a:solidFill>
                  </a:rPr>
                  <a:t>19 чел.</a:t>
                </a:r>
                <a:endParaRPr lang="ru-RU" dirty="0"/>
              </a:p>
              <a:p>
                <a:r>
                  <a:rPr lang="ru-RU" dirty="0">
                    <a:solidFill>
                      <a:srgbClr val="7030A0"/>
                    </a:solidFill>
                  </a:rPr>
                  <a:t>Русский язык: </a:t>
                </a:r>
                <a:r>
                  <a:rPr lang="ru-RU" cap="none" dirty="0"/>
                  <a:t> 1/30 часть длины отрезка АВ</a:t>
                </a:r>
              </a:p>
              <a:p>
                <a:pPr marL="0" indent="0">
                  <a:buNone/>
                </a:pPr>
                <a:r>
                  <a:rPr lang="ru-RU" dirty="0">
                    <a:solidFill>
                      <a:srgbClr val="7030A0"/>
                    </a:solidFill>
                  </a:rPr>
                  <a:t>            5 чел.</a:t>
                </a:r>
              </a:p>
              <a:p>
                <a:r>
                  <a:rPr lang="ru-RU" dirty="0" err="1">
                    <a:solidFill>
                      <a:srgbClr val="7030A0"/>
                    </a:solidFill>
                  </a:rPr>
                  <a:t>ИН.яз</a:t>
                </a:r>
                <a:r>
                  <a:rPr lang="ru-RU" dirty="0">
                    <a:solidFill>
                      <a:srgbClr val="7030A0"/>
                    </a:solidFill>
                  </a:rPr>
                  <a:t>: </a:t>
                </a:r>
                <a:r>
                  <a:rPr lang="ru-RU" cap="none" dirty="0"/>
                  <a:t>возраст Лены  </a:t>
                </a:r>
                <a:endParaRPr lang="ru-RU" sz="2800" cap="none" dirty="0"/>
              </a:p>
              <a:p>
                <a:pPr marL="0" indent="0">
                  <a:buNone/>
                </a:pPr>
                <a:r>
                  <a:rPr lang="ru-RU" cap="none" dirty="0"/>
                  <a:t>           </a:t>
                </a:r>
                <a:r>
                  <a:rPr lang="ru-RU" cap="none" dirty="0">
                    <a:solidFill>
                      <a:srgbClr val="7030A0"/>
                    </a:solidFill>
                  </a:rPr>
                  <a:t>2 чел.</a:t>
                </a: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6F26B293-4088-421A-A422-06C637D69C6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685800" y="1233996"/>
                <a:ext cx="10642107" cy="4140590"/>
              </a:xfrm>
              <a:blipFill>
                <a:blip r:embed="rId2"/>
                <a:stretch>
                  <a:fillRect l="-131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6BA2390-9AE9-4F6D-BD9F-55A1E6A1D4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8554" y="2480130"/>
            <a:ext cx="4545759" cy="110824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B30D054E-4088-4F5B-ADCF-B018864D40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2396" y="3757473"/>
            <a:ext cx="5038725" cy="110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65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FF4161B-7283-421D-B660-567DD5385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797615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Любимый предмет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39205F3-C1E2-4B22-AAD8-9558E81D7AC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686758"/>
            <a:ext cx="10394707" cy="3687828"/>
          </a:xfrm>
        </p:spPr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Физ-ра :</a:t>
            </a:r>
          </a:p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</a:rPr>
              <a:t>          3 чел.</a:t>
            </a:r>
          </a:p>
          <a:p>
            <a:r>
              <a:rPr lang="ru-RU" dirty="0">
                <a:solidFill>
                  <a:srgbClr val="7030A0"/>
                </a:solidFill>
              </a:rPr>
              <a:t>Изо:</a:t>
            </a:r>
            <a:r>
              <a:rPr lang="ru-RU" dirty="0"/>
              <a:t> 5 % </a:t>
            </a:r>
            <a:r>
              <a:rPr lang="ru-RU" cap="none" dirty="0"/>
              <a:t>площади треугольника</a:t>
            </a: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</a:rPr>
              <a:t>         1 чел.</a:t>
            </a:r>
          </a:p>
          <a:p>
            <a:r>
              <a:rPr lang="ru-RU" dirty="0">
                <a:solidFill>
                  <a:srgbClr val="7030A0"/>
                </a:solidFill>
              </a:rPr>
              <a:t>Любой – 1 чел.</a:t>
            </a:r>
          </a:p>
          <a:p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>
                <a:extLst>
                  <a:ext uri="{FF2B5EF4-FFF2-40B4-BE49-F238E27FC236}">
                    <a16:creationId xmlns="" xmlns:a16="http://schemas.microsoft.com/office/drawing/2014/main" id="{A59521DF-76AC-4F38-BBCA-F23B445BD90E}"/>
                  </a:ext>
                </a:extLst>
              </p:cNvPr>
              <p:cNvSpPr/>
              <p:nvPr/>
            </p:nvSpPr>
            <p:spPr>
              <a:xfrm>
                <a:off x="2070377" y="1925807"/>
                <a:ext cx="3370859" cy="6626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solidFill>
                      <a:srgbClr val="7030A0"/>
                    </a:solidFill>
                  </a:rPr>
                  <a:t> </a:t>
                </a:r>
                <a:r>
                  <a:rPr lang="ru-RU" dirty="0"/>
                  <a:t>корень уравнения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>
                            <a:solidFill>
                              <a:schemeClr val="accent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240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90</m:t>
                        </m:r>
                      </m:num>
                      <m:den>
                        <m:r>
                          <a:rPr lang="ru-RU" sz="240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у+</m:t>
                        </m:r>
                        <m:r>
                          <a:rPr lang="ru-RU" sz="2400" b="1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ru-RU" sz="240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=18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A59521DF-76AC-4F38-BBCA-F23B445BD9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0377" y="1925807"/>
                <a:ext cx="3370859" cy="662682"/>
              </a:xfrm>
              <a:prstGeom prst="rect">
                <a:avLst/>
              </a:prstGeom>
              <a:blipFill>
                <a:blip r:embed="rId2"/>
                <a:stretch>
                  <a:fillRect l="-36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0612F25-7630-428C-AD8A-E9866F0CD5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0719" y="2637270"/>
            <a:ext cx="3641155" cy="163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637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51F67A9-BD7E-43B6-BD23-85553D62E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Дополнительное образование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A0FEBDF1-913C-4A14-8476-3AADD8E0E390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314577" y="1591915"/>
            <a:ext cx="1909334" cy="1151965"/>
          </a:xfr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89F2700E-B6A4-41DE-8B97-41FA456A41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395400" y="1574533"/>
            <a:ext cx="1768902" cy="147991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9EBF77EA-7CF4-4F33-9A92-05B2086F61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=""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700112" y="1591915"/>
            <a:ext cx="1768903" cy="150643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1EAAF2C0-7495-463D-98AA-39EB96C065D1}"/>
              </a:ext>
            </a:extLst>
          </p:cNvPr>
          <p:cNvSpPr txBox="1"/>
          <p:nvPr/>
        </p:nvSpPr>
        <p:spPr>
          <a:xfrm>
            <a:off x="11602832" y="12850066"/>
            <a:ext cx="61655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>
                <a:hlinkClick r:id="rId7" tooltip="https://www.flickr.com/photos/l-yosha/3889297802"/>
              </a:rPr>
              <a:t>Это изображение</a:t>
            </a:r>
            <a:r>
              <a:rPr lang="ru-RU" sz="900"/>
              <a:t>, автор: Неизвестный автор, лицензия: </a:t>
            </a:r>
            <a:r>
              <a:rPr lang="ru-RU" sz="900">
                <a:hlinkClick r:id="rId8" tooltip="https://creativecommons.org/licenses/by-sa/3.0/"/>
              </a:rPr>
              <a:t>CC BY-SA</a:t>
            </a:r>
            <a:endParaRPr lang="ru-RU" sz="900"/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F99C09CC-2CA9-4036-A05A-31BFEEBBCCB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=""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361316" y="1491592"/>
            <a:ext cx="1609571" cy="156765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4F1833B8-40AC-49D2-BC85-251DB4DA939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=""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4759721" y="1692234"/>
            <a:ext cx="2047937" cy="1367013"/>
          </a:xfrm>
          <a:prstGeom prst="rect">
            <a:avLst/>
          </a:prstGeom>
        </p:spPr>
      </p:pic>
      <p:graphicFrame>
        <p:nvGraphicFramePr>
          <p:cNvPr id="23" name="Диаграмма 22">
            <a:extLst>
              <a:ext uri="{FF2B5EF4-FFF2-40B4-BE49-F238E27FC236}">
                <a16:creationId xmlns="" xmlns:a16="http://schemas.microsoft.com/office/drawing/2014/main" id="{84F20137-48B3-428F-8406-0795912F1F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284276"/>
              </p:ext>
            </p:extLst>
          </p:nvPr>
        </p:nvGraphicFramePr>
        <p:xfrm>
          <a:off x="722983" y="2808600"/>
          <a:ext cx="10587167" cy="28818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</p:spTree>
    <p:extLst>
      <p:ext uri="{BB962C8B-B14F-4D97-AF65-F5344CB8AC3E}">
        <p14:creationId xmlns:p14="http://schemas.microsoft.com/office/powerpoint/2010/main" val="25673301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64D1904-EF10-44E4-8BAD-71F25148F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Любимое блюдо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D4CF3876-17F9-4F5C-9E17-886A40199FBB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983422" y="402632"/>
            <a:ext cx="1710432" cy="1282824"/>
          </a:xfr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A81E7183-0B58-446D-A29A-2CBF63601A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042979" y="482398"/>
            <a:ext cx="1646957" cy="109505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1E9392F1-8DC1-458A-8699-A2C655A9FB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=""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848796" y="3877346"/>
            <a:ext cx="1784482" cy="141291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294EB220-FB8D-4C87-95DC-44A84D5D99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=""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4991474" y="1685456"/>
            <a:ext cx="1915356" cy="153228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F2590205-9BED-4064-A286-F21A1A96B75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=""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716136" y="2063835"/>
            <a:ext cx="1710431" cy="1282823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0CD21695-5899-4527-85A6-378E48785FF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837473B0-CC2E-450A-ABE3-18F120FF3D39}">
                <a1611:picAttrSrcUrl xmlns=""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7105853" y="2705246"/>
            <a:ext cx="1615351" cy="1423528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6BF798C6-7662-43F2-9DFC-FFEBAB04B2A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837473B0-CC2E-450A-ABE3-18F120FF3D39}">
                <a1611:picAttrSrcUrl xmlns=""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9689936" y="1982444"/>
            <a:ext cx="1615351" cy="1357810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44242ED0-E4D2-4F92-9F44-907D3560E22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837473B0-CC2E-450A-ABE3-18F120FF3D39}">
                <a1611:picAttrSrcUrl xmlns=""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9232426" y="4068254"/>
            <a:ext cx="1234347" cy="1222003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EFE7D32E-16FD-4212-B338-B7F7C338319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837473B0-CC2E-450A-ABE3-18F120FF3D39}">
                <a1611:picAttrSrcUrl xmlns="" xmlns:a1611="http://schemas.microsoft.com/office/drawing/2016/11/main" r:id="rId19"/>
              </a:ext>
            </a:extLst>
          </a:blip>
          <a:stretch>
            <a:fillRect/>
          </a:stretch>
        </p:blipFill>
        <p:spPr>
          <a:xfrm>
            <a:off x="3131392" y="2412311"/>
            <a:ext cx="1710431" cy="1247746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="" xmlns:a16="http://schemas.microsoft.com/office/drawing/2014/main" id="{9D40CEC8-1597-4BBA-82D9-78655F035EF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837473B0-CC2E-450A-ABE3-18F120FF3D39}">
                <a1611:picAttrSrcUrl xmlns="" xmlns:a1611="http://schemas.microsoft.com/office/drawing/2016/11/main" r:id="rId21"/>
              </a:ext>
            </a:extLst>
          </a:blip>
          <a:stretch>
            <a:fillRect/>
          </a:stretch>
        </p:blipFill>
        <p:spPr>
          <a:xfrm>
            <a:off x="1571351" y="4128774"/>
            <a:ext cx="1784482" cy="1273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5678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{364BFC71-0C98-40F7-A064-9A6FF6486F4B}tf04033927</Template>
  <TotalTime>490</TotalTime>
  <Words>632</Words>
  <Application>Microsoft Office PowerPoint</Application>
  <PresentationFormat>Произвольный</PresentationFormat>
  <Paragraphs>94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Главное мероприятие</vt:lpstr>
      <vt:lpstr>МАТЕМАТИЧЕСКИЙ ПОРТРЕТ 4”а”КЛАССА мбоу  «Гимназия №1» г.смоленска</vt:lpstr>
      <vt:lpstr>ЦЕЛЬ И ЗАДАЧИ ПРОЕКТА</vt:lpstr>
      <vt:lpstr>Опрос  для одноклассников</vt:lpstr>
      <vt:lpstr>Презентация PowerPoint</vt:lpstr>
      <vt:lpstr>РАСПРЕДЕЛЕНИЕ УЧЕНИКОВ ПО ГОДУ РОЖДЕНИЯ </vt:lpstr>
      <vt:lpstr>ВРЕМЯ ГОДА РОЖЕНИЯ  (зима – 4 чел., весна – 9 чел., лето – 10 чел., осень – 8 чел.)</vt:lpstr>
      <vt:lpstr>Ведущая рука</vt:lpstr>
      <vt:lpstr>ЗНАКИ ЗОДИАКА</vt:lpstr>
      <vt:lpstr>Решение</vt:lpstr>
      <vt:lpstr>Наличие братьев и сестёр</vt:lpstr>
      <vt:lpstr>Наличие братьев и сестёр (диаграмма Эйлера-венна)</vt:lpstr>
      <vt:lpstr>Успеваемость 4 «а» класса</vt:lpstr>
      <vt:lpstr>Презентация PowerPoint</vt:lpstr>
      <vt:lpstr>Любимый предмет </vt:lpstr>
      <vt:lpstr>Любимый предмет</vt:lpstr>
      <vt:lpstr>Дополнительное образование</vt:lpstr>
      <vt:lpstr>Любимое блюдо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МАТЕМАКТИЧЕСКИЙ ПОРТРЕТ 4”а”КЛАССА мбоу сош «Гимназия №1 г.смоленска»</dc:title>
  <dc:creator>Домашний</dc:creator>
  <cp:lastModifiedBy>Home</cp:lastModifiedBy>
  <cp:revision>96</cp:revision>
  <dcterms:created xsi:type="dcterms:W3CDTF">2020-02-06T10:56:49Z</dcterms:created>
  <dcterms:modified xsi:type="dcterms:W3CDTF">2021-04-18T18:58:03Z</dcterms:modified>
</cp:coreProperties>
</file>