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4" autoAdjust="0"/>
  </p:normalViewPr>
  <p:slideViewPr>
    <p:cSldViewPr>
      <p:cViewPr varScale="1">
        <p:scale>
          <a:sx n="92" d="100"/>
          <a:sy n="92" d="100"/>
        </p:scale>
        <p:origin x="-53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71800" y="1124744"/>
            <a:ext cx="410881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Презентация </a:t>
            </a:r>
          </a:p>
          <a:p>
            <a:pPr algn="ctr"/>
            <a:r>
              <a:rPr lang="ru-RU" sz="3200" b="1" dirty="0">
                <a:solidFill>
                  <a:srgbClr val="FF0000"/>
                </a:solidFill>
                <a:latin typeface="Arial Black" pitchFamily="34" charset="0"/>
              </a:rPr>
              <a:t>и</a:t>
            </a:r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з опыта работы</a:t>
            </a:r>
            <a:endParaRPr lang="ru-RU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2276872"/>
            <a:ext cx="760336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70C0"/>
                </a:solidFill>
                <a:latin typeface="Arial Black" pitchFamily="34" charset="0"/>
              </a:rPr>
              <a:t>«</a:t>
            </a:r>
            <a:r>
              <a:rPr lang="ru-RU" sz="4000" b="1" dirty="0" err="1" smtClean="0">
                <a:solidFill>
                  <a:srgbClr val="0070C0"/>
                </a:solidFill>
                <a:latin typeface="Arial Black" pitchFamily="34" charset="0"/>
              </a:rPr>
              <a:t>Лэпбук</a:t>
            </a:r>
            <a:r>
              <a:rPr lang="ru-RU" sz="4000" b="1" dirty="0" smtClean="0">
                <a:solidFill>
                  <a:srgbClr val="0070C0"/>
                </a:solidFill>
                <a:latin typeface="Arial Black" pitchFamily="34" charset="0"/>
              </a:rPr>
              <a:t> – интерактивное</a:t>
            </a:r>
          </a:p>
          <a:p>
            <a:r>
              <a:rPr lang="ru-RU" sz="4000" b="1" dirty="0">
                <a:solidFill>
                  <a:srgbClr val="0070C0"/>
                </a:solidFill>
                <a:latin typeface="Arial Black" pitchFamily="34" charset="0"/>
              </a:rPr>
              <a:t>т</a:t>
            </a:r>
            <a:r>
              <a:rPr lang="ru-RU" sz="4000" b="1" dirty="0" smtClean="0">
                <a:solidFill>
                  <a:srgbClr val="0070C0"/>
                </a:solidFill>
                <a:latin typeface="Arial Black" pitchFamily="34" charset="0"/>
              </a:rPr>
              <a:t>ворчество воспитателя»</a:t>
            </a:r>
            <a:endParaRPr lang="ru-RU" sz="40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03534" y="3717032"/>
            <a:ext cx="4752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Подготовила: 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воспитатель</a:t>
            </a:r>
          </a:p>
          <a:p>
            <a:pPr algn="ctr"/>
            <a:r>
              <a:rPr lang="en-US" b="1" dirty="0" smtClean="0">
                <a:solidFill>
                  <a:srgbClr val="0070C0"/>
                </a:solidFill>
                <a:latin typeface="Arial Black" pitchFamily="34" charset="0"/>
              </a:rPr>
              <a:t>I</a:t>
            </a: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квалификационной категории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Морозова Наталья Григорьевна</a:t>
            </a:r>
          </a:p>
          <a:p>
            <a:pPr algn="ctr"/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МБДОУ </a:t>
            </a:r>
            <a:r>
              <a:rPr lang="ru-RU" b="1" dirty="0" err="1" smtClean="0">
                <a:solidFill>
                  <a:srgbClr val="0070C0"/>
                </a:solidFill>
                <a:latin typeface="Arial Black" pitchFamily="34" charset="0"/>
              </a:rPr>
              <a:t>Дс</a:t>
            </a: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№ 31</a:t>
            </a:r>
            <a:endParaRPr lang="ru-RU" b="1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581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693660"/>
            <a:ext cx="8496944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Что такое </a:t>
            </a:r>
            <a:r>
              <a:rPr lang="ru-RU" sz="3200" b="1" dirty="0" err="1" smtClean="0">
                <a:solidFill>
                  <a:srgbClr val="FF0000"/>
                </a:solidFill>
                <a:latin typeface="Arial Black" pitchFamily="34" charset="0"/>
              </a:rPr>
              <a:t>лэпбук</a:t>
            </a:r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?</a:t>
            </a:r>
          </a:p>
          <a:p>
            <a:pPr algn="ctr"/>
            <a:r>
              <a:rPr lang="ru-RU" sz="2000" b="1" dirty="0" err="1" smtClean="0">
                <a:solidFill>
                  <a:srgbClr val="FF0000"/>
                </a:solidFill>
                <a:latin typeface="Arial Black" pitchFamily="34" charset="0"/>
              </a:rPr>
              <a:t>Лэпбук</a:t>
            </a:r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 – тематическая папка –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новейший способ организации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учебной деятельности с дошкольниками.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Это игра, творчество, познание и исследование нового,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повторение и закрепление изученного,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систематизация знаний </a:t>
            </a:r>
          </a:p>
          <a:p>
            <a:pPr algn="ctr"/>
            <a:r>
              <a:rPr lang="ru-RU" sz="2000" b="1" dirty="0" smtClean="0">
                <a:solidFill>
                  <a:srgbClr val="0070C0"/>
                </a:solidFill>
                <a:latin typeface="Arial Black" pitchFamily="34" charset="0"/>
              </a:rPr>
              <a:t>и просто интересный вид совместной деятельности.</a:t>
            </a: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endParaRPr lang="ru-RU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66637"/>
            <a:ext cx="4032448" cy="2410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66637"/>
            <a:ext cx="4101211" cy="2410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3956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75168" y="913431"/>
            <a:ext cx="634981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Это яркие, 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м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ного функциональные папки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с множеством кармашков, окошек,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к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нижек – малышек, картинок,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к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оторые можно не только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р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ассматривать и играть с ними, 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н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о и создавать</a:t>
            </a:r>
            <a:endParaRPr lang="ru-RU" sz="24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32871"/>
            <a:ext cx="4104456" cy="3020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74918"/>
            <a:ext cx="4176464" cy="2878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4808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836712"/>
            <a:ext cx="640271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А для взрослых – 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э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то замечательный способ 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с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обрать необходимый минимум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информации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по выбранной теме в одном месте,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ограничиваясь лишь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своей фантазией в оформлении.</a:t>
            </a:r>
            <a:endParaRPr lang="ru-RU" sz="24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48" y="3640848"/>
            <a:ext cx="3911549" cy="2933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640848"/>
            <a:ext cx="4032448" cy="2928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45907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43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55576" y="548680"/>
            <a:ext cx="820891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FF0000"/>
                </a:solidFill>
                <a:latin typeface="Arial Black" pitchFamily="34" charset="0"/>
              </a:rPr>
              <a:t>Лэпбук</a:t>
            </a:r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:</a:t>
            </a:r>
          </a:p>
          <a:p>
            <a:pPr algn="ctr"/>
            <a:endParaRPr lang="ru-RU" sz="16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Способствует развитию творчества, воображения.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Пригоден к использованию одновременно группой детей 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( в том числе с участие взрослого как играющего партнера);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Обладает дидактическими свойствами, несет в себе способы 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ознакомления с цветом, формой и т.д.;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Является средством художественно-эстетического развития </a:t>
            </a:r>
          </a:p>
          <a:p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ребенка, приобщает его к миру искусства;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Вариативен (есть несколько вариантов использования каждой его части);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Его структура и содержание доступны детям дошкольного возраста;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Обеспечивает игровую, познавательную, исследовательскую </a:t>
            </a:r>
          </a:p>
          <a:p>
            <a:pPr marL="285750" indent="-285750">
              <a:buFontTx/>
              <a:buChar char="-"/>
            </a:pPr>
            <a:r>
              <a:rPr lang="ru-RU" sz="1600" b="1" dirty="0" smtClean="0">
                <a:solidFill>
                  <a:srgbClr val="0070C0"/>
                </a:solidFill>
                <a:latin typeface="Arial Black" pitchFamily="34" charset="0"/>
              </a:rPr>
              <a:t>и творческую активность всех воспитанников.</a:t>
            </a:r>
            <a:endParaRPr lang="ru-RU" sz="16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268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43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2046332"/>
            <a:ext cx="76443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Добровольное присоединение детей  к деятельности </a:t>
            </a:r>
          </a:p>
          <a:p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   (без психического и дисциплинарного принуждения);</a:t>
            </a:r>
            <a:endParaRPr lang="ru-RU" b="1" dirty="0">
              <a:solidFill>
                <a:srgbClr val="0070C0"/>
              </a:solidFill>
              <a:latin typeface="Arial Black" pitchFamily="34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Свободное общение и перемещение детей во время деятельности 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err="1" smtClean="0">
                <a:solidFill>
                  <a:srgbClr val="0070C0"/>
                </a:solidFill>
                <a:latin typeface="Arial Black" pitchFamily="34" charset="0"/>
              </a:rPr>
              <a:t>Анизация</a:t>
            </a: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рабочего пространства;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Открытый временной конец деятельности (каждый </a:t>
            </a:r>
          </a:p>
          <a:p>
            <a:r>
              <a:rPr lang="ru-RU" b="1" dirty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 работает в своем темпе).</a:t>
            </a:r>
            <a:endParaRPr lang="ru-RU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39751" y="476672"/>
            <a:ext cx="634821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Arial Black" pitchFamily="34" charset="0"/>
              </a:rPr>
              <a:t>Работа с </a:t>
            </a:r>
            <a:r>
              <a:rPr lang="ru-RU" sz="2400" b="1" dirty="0" err="1">
                <a:solidFill>
                  <a:srgbClr val="FF0000"/>
                </a:solidFill>
                <a:latin typeface="Arial Black" pitchFamily="34" charset="0"/>
              </a:rPr>
              <a:t>лэпбуком</a:t>
            </a:r>
            <a:r>
              <a:rPr lang="ru-RU" sz="2400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Arial Black" pitchFamily="34" charset="0"/>
              </a:rPr>
              <a:t>отвечает основным направлениям 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Arial Black" pitchFamily="34" charset="0"/>
              </a:rPr>
              <a:t>партнерской деятельности </a:t>
            </a:r>
            <a:endParaRPr lang="ru-RU" sz="2400" b="1" dirty="0" smtClean="0">
              <a:solidFill>
                <a:srgbClr val="FF0000"/>
              </a:solidFill>
              <a:latin typeface="Arial Black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Black" pitchFamily="34" charset="0"/>
              </a:rPr>
              <a:t>взрослого </a:t>
            </a:r>
            <a:r>
              <a:rPr lang="ru-RU" sz="2400" b="1" dirty="0">
                <a:solidFill>
                  <a:srgbClr val="FF0000"/>
                </a:solidFill>
                <a:latin typeface="Arial Black" pitchFamily="34" charset="0"/>
              </a:rPr>
              <a:t>с детьми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679" y="4048329"/>
            <a:ext cx="3630143" cy="27226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077657"/>
            <a:ext cx="3731907" cy="26369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1449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074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11175" y="741319"/>
            <a:ext cx="51251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err="1" smtClean="0">
                <a:solidFill>
                  <a:srgbClr val="FF0000"/>
                </a:solidFill>
                <a:latin typeface="Arial Black" pitchFamily="34" charset="0"/>
              </a:rPr>
              <a:t>Лэпбук</a:t>
            </a:r>
            <a:r>
              <a:rPr lang="ru-RU" sz="3200" dirty="0" smtClean="0">
                <a:solidFill>
                  <a:srgbClr val="FF0000"/>
                </a:solidFill>
                <a:latin typeface="Arial Black" pitchFamily="34" charset="0"/>
              </a:rPr>
              <a:t> могут делать:</a:t>
            </a:r>
            <a:endParaRPr lang="ru-RU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7708" y="2049954"/>
            <a:ext cx="19960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Arial Black" pitchFamily="34" charset="0"/>
              </a:rPr>
              <a:t>педагоги</a:t>
            </a:r>
            <a:endParaRPr lang="ru-RU" sz="28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8629" y="3058448"/>
            <a:ext cx="2366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п</a:t>
            </a:r>
            <a:r>
              <a:rPr lang="ru-RU" sz="2400" dirty="0" smtClean="0">
                <a:solidFill>
                  <a:srgbClr val="0070C0"/>
                </a:solidFill>
                <a:latin typeface="Arial Black" pitchFamily="34" charset="0"/>
              </a:rPr>
              <a:t>едагоги с детьми</a:t>
            </a:r>
            <a:endParaRPr lang="ru-RU" sz="24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23017" y="4221088"/>
            <a:ext cx="30235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п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едагоги,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дети и родители</a:t>
            </a:r>
            <a:endParaRPr lang="ru-RU" sz="24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04532" y="3058448"/>
            <a:ext cx="20842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Arial Black" pitchFamily="34" charset="0"/>
              </a:rPr>
              <a:t>родители</a:t>
            </a:r>
            <a:endParaRPr lang="ru-RU" sz="28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60032" y="4138220"/>
            <a:ext cx="2137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Arial Black" pitchFamily="34" charset="0"/>
              </a:rPr>
              <a:t>д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ети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и родители</a:t>
            </a:r>
            <a:endParaRPr lang="ru-RU" sz="24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6296" y="2054736"/>
            <a:ext cx="10967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  <a:latin typeface="Arial Black" pitchFamily="34" charset="0"/>
              </a:rPr>
              <a:t>дети</a:t>
            </a:r>
            <a:endParaRPr lang="ru-RU" sz="28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 rot="2576240">
            <a:off x="2413271" y="1284582"/>
            <a:ext cx="242316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1884185">
            <a:off x="2939482" y="1258521"/>
            <a:ext cx="292800" cy="18315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890532">
            <a:off x="3820008" y="1331921"/>
            <a:ext cx="242316" cy="25934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20864045">
            <a:off x="5120134" y="1406570"/>
            <a:ext cx="241364" cy="25915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 rot="19924334">
            <a:off x="5893202" y="1301859"/>
            <a:ext cx="273257" cy="18252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19650055">
            <a:off x="6791419" y="1276966"/>
            <a:ext cx="280985" cy="11486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215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43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09347" y="908720"/>
            <a:ext cx="35141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Умения детей:</a:t>
            </a:r>
            <a:endParaRPr lang="ru-RU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556792"/>
            <a:ext cx="822693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Умение планировать предстоящую деятельность;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Договариваться со сверстниками;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Распределять обязанности;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Искать нужную информацию, обобщать её, </a:t>
            </a:r>
          </a:p>
          <a:p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   систематизировать;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Самостоятельно давать объяснения </a:t>
            </a:r>
          </a:p>
          <a:p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на возникающие вопросы;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Принимать собственные решения, опираясь </a:t>
            </a:r>
          </a:p>
          <a:p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b="1" dirty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 на свои знания и умения;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Используя устную речь, выражать свои мысли и желания.</a:t>
            </a:r>
            <a:endParaRPr lang="ru-RU" b="1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293096"/>
            <a:ext cx="3347864" cy="2510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293096"/>
            <a:ext cx="3491880" cy="25108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5526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43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67744" y="923822"/>
            <a:ext cx="53976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Arial Black" pitchFamily="34" charset="0"/>
              </a:rPr>
              <a:t>Поддержка родителей</a:t>
            </a:r>
            <a:endParaRPr lang="ru-RU" sz="32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89128" y="1844824"/>
            <a:ext cx="716574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Организационная (экскурсии, походы)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Техническую (фото, видео)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Информационная (сбор информации для </a:t>
            </a:r>
            <a:r>
              <a:rPr lang="ru-RU" b="1" dirty="0" err="1" smtClean="0">
                <a:solidFill>
                  <a:srgbClr val="0070C0"/>
                </a:solidFill>
                <a:latin typeface="Arial Black" pitchFamily="34" charset="0"/>
              </a:rPr>
              <a:t>лэпбука</a:t>
            </a: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)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Мотивационная (поддерживание интереса, </a:t>
            </a:r>
          </a:p>
          <a:p>
            <a:r>
              <a:rPr lang="ru-RU" b="1" dirty="0">
                <a:solidFill>
                  <a:srgbClr val="0070C0"/>
                </a:solidFill>
                <a:latin typeface="Arial Black" pitchFamily="34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Arial Black" pitchFamily="34" charset="0"/>
              </a:rPr>
              <a:t>   уверенности в успехе)</a:t>
            </a:r>
          </a:p>
          <a:p>
            <a:pPr marL="285750" indent="-285750">
              <a:buFont typeface="Wingdings" pitchFamily="2" charset="2"/>
              <a:buChar char="v"/>
            </a:pP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3293604"/>
            <a:ext cx="4752528" cy="3564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8340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43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2763"/>
            <a:ext cx="3888432" cy="2916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31" y="2142330"/>
            <a:ext cx="3779912" cy="2834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13" y="3212976"/>
            <a:ext cx="4566837" cy="3425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56697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43"/>
            <a:ext cx="9144000" cy="6865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386947" y="1052736"/>
            <a:ext cx="437010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4800" b="1" dirty="0" smtClean="0">
                <a:solidFill>
                  <a:srgbClr val="0070C0"/>
                </a:solidFill>
                <a:latin typeface="Arial Black" pitchFamily="34" charset="0"/>
              </a:rPr>
              <a:t>Всем </a:t>
            </a:r>
          </a:p>
          <a:p>
            <a:pPr algn="ctr">
              <a:lnSpc>
                <a:spcPct val="150000"/>
              </a:lnSpc>
            </a:pPr>
            <a:r>
              <a:rPr lang="ru-RU" sz="4800" b="1" dirty="0" smtClean="0">
                <a:solidFill>
                  <a:srgbClr val="0070C0"/>
                </a:solidFill>
                <a:latin typeface="Arial Black" pitchFamily="34" charset="0"/>
              </a:rPr>
              <a:t>творческих </a:t>
            </a:r>
          </a:p>
          <a:p>
            <a:pPr algn="ctr">
              <a:lnSpc>
                <a:spcPct val="150000"/>
              </a:lnSpc>
            </a:pPr>
            <a:r>
              <a:rPr lang="ru-RU" sz="4800" b="1" dirty="0">
                <a:solidFill>
                  <a:srgbClr val="0070C0"/>
                </a:solidFill>
                <a:latin typeface="Arial Black" pitchFamily="34" charset="0"/>
              </a:rPr>
              <a:t>у</a:t>
            </a:r>
            <a:r>
              <a:rPr lang="ru-RU" sz="4800" b="1" dirty="0" smtClean="0">
                <a:solidFill>
                  <a:srgbClr val="0070C0"/>
                </a:solidFill>
                <a:latin typeface="Arial Black" pitchFamily="34" charset="0"/>
              </a:rPr>
              <a:t>спехов !!!</a:t>
            </a:r>
            <a:endParaRPr lang="ru-RU" sz="48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1555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361</Words>
  <Application>Microsoft Office PowerPoint</Application>
  <PresentationFormat>Экран (4:3)</PresentationFormat>
  <Paragraphs>83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11</cp:revision>
  <dcterms:created xsi:type="dcterms:W3CDTF">2020-11-13T12:49:41Z</dcterms:created>
  <dcterms:modified xsi:type="dcterms:W3CDTF">2020-11-13T14:36:29Z</dcterms:modified>
</cp:coreProperties>
</file>