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71" r:id="rId3"/>
    <p:sldId id="257" r:id="rId4"/>
    <p:sldId id="272" r:id="rId5"/>
    <p:sldId id="274" r:id="rId6"/>
    <p:sldId id="276" r:id="rId7"/>
    <p:sldId id="277" r:id="rId8"/>
    <p:sldId id="278" r:id="rId9"/>
    <p:sldId id="279" r:id="rId10"/>
    <p:sldId id="280" r:id="rId11"/>
    <p:sldId id="281"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84" y="18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368338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174572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1955925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9B7BCC1C-2D95-4F42-B7ED-309243A8780B}" type="datetimeFigureOut">
              <a:rPr lang="ru-RU" smtClean="0"/>
              <a:t>14.04.2026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4052032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B7BCC1C-2D95-4F42-B7ED-309243A8780B}" type="datetimeFigureOut">
              <a:rPr lang="ru-RU" smtClean="0"/>
              <a:t>14.04.2026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1503338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B7BCC1C-2D95-4F42-B7ED-309243A8780B}" type="datetimeFigureOut">
              <a:rPr lang="ru-RU" smtClean="0"/>
              <a:t>14.04.2026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2162375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7BCC1C-2D95-4F42-B7ED-309243A8780B}" type="datetimeFigureOut">
              <a:rPr lang="ru-RU" smtClean="0"/>
              <a:t>14.04.2026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1420733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9B7BCC1C-2D95-4F42-B7ED-309243A8780B}" type="datetimeFigureOut">
              <a:rPr lang="ru-RU" smtClean="0"/>
              <a:t>14.04.2026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3236399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B7BCC1C-2D95-4F42-B7ED-309243A8780B}" type="datetimeFigureOut">
              <a:rPr lang="ru-RU" smtClean="0"/>
              <a:t>14.04.2026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901373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2207657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2137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21895743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78718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24297776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752693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B7BCC1C-2D95-4F42-B7ED-309243A8780B}"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1882BCE-8BC9-4A61-9534-88F8999B7DEB}" type="slidenum">
              <a:rPr lang="ru-RU" smtClean="0"/>
              <a:t>‹#›</a:t>
            </a:fld>
            <a:endParaRPr lang="ru-RU"/>
          </a:p>
        </p:txBody>
      </p:sp>
    </p:spTree>
    <p:extLst>
      <p:ext uri="{BB962C8B-B14F-4D97-AF65-F5344CB8AC3E}">
        <p14:creationId xmlns:p14="http://schemas.microsoft.com/office/powerpoint/2010/main" val="2364190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B7BCC1C-2D95-4F42-B7ED-309243A8780B}" type="datetimeFigureOut">
              <a:rPr lang="ru-RU" smtClean="0"/>
              <a:t>14.04.2026</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1882BCE-8BC9-4A61-9534-88F8999B7DEB}" type="slidenum">
              <a:rPr lang="ru-RU" smtClean="0"/>
              <a:t>‹#›</a:t>
            </a:fld>
            <a:endParaRPr lang="ru-RU"/>
          </a:p>
        </p:txBody>
      </p:sp>
    </p:spTree>
    <p:extLst>
      <p:ext uri="{BB962C8B-B14F-4D97-AF65-F5344CB8AC3E}">
        <p14:creationId xmlns:p14="http://schemas.microsoft.com/office/powerpoint/2010/main" val="421438088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8.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A46D73-F30E-7544-0253-E9AE669B29BB}"/>
              </a:ext>
            </a:extLst>
          </p:cNvPr>
          <p:cNvSpPr>
            <a:spLocks noGrp="1"/>
          </p:cNvSpPr>
          <p:nvPr>
            <p:ph type="ctrTitle"/>
          </p:nvPr>
        </p:nvSpPr>
        <p:spPr>
          <a:xfrm>
            <a:off x="1367623" y="1836752"/>
            <a:ext cx="8523800" cy="2523066"/>
          </a:xfrm>
        </p:spPr>
        <p:txBody>
          <a:bodyPr/>
          <a:lstStyle/>
          <a:p>
            <a:pPr algn="ctr"/>
            <a:r>
              <a:rPr lang="ru-RU" dirty="0">
                <a:latin typeface="Times New Roman" panose="02020603050405020304" pitchFamily="18" charset="0"/>
                <a:cs typeface="Times New Roman" panose="02020603050405020304" pitchFamily="18" charset="0"/>
              </a:rPr>
              <a:t>Мастер-класс на тему: «Тактильная книга своими руками»</a:t>
            </a:r>
          </a:p>
        </p:txBody>
      </p:sp>
      <p:sp>
        <p:nvSpPr>
          <p:cNvPr id="3" name="Подзаголовок 2">
            <a:extLst>
              <a:ext uri="{FF2B5EF4-FFF2-40B4-BE49-F238E27FC236}">
                <a16:creationId xmlns:a16="http://schemas.microsoft.com/office/drawing/2014/main" id="{34FD42DA-8EB4-2155-DBF7-C593CB1E545F}"/>
              </a:ext>
            </a:extLst>
          </p:cNvPr>
          <p:cNvSpPr>
            <a:spLocks noGrp="1"/>
          </p:cNvSpPr>
          <p:nvPr>
            <p:ph type="subTitle" idx="1"/>
          </p:nvPr>
        </p:nvSpPr>
        <p:spPr>
          <a:xfrm>
            <a:off x="7064187" y="5217459"/>
            <a:ext cx="4805083" cy="1506069"/>
          </a:xfrm>
        </p:spPr>
        <p:txBody>
          <a:bodyPr/>
          <a:lstStyle/>
          <a:p>
            <a:r>
              <a:rPr lang="ru-RU" dirty="0">
                <a:solidFill>
                  <a:schemeClr val="tx1"/>
                </a:solidFill>
                <a:latin typeface="Times New Roman" panose="02020603050405020304" pitchFamily="18" charset="0"/>
                <a:cs typeface="Times New Roman" panose="02020603050405020304" pitchFamily="18" charset="0"/>
              </a:rPr>
              <a:t>Мастер- класс разработала:  </a:t>
            </a:r>
          </a:p>
          <a:p>
            <a:r>
              <a:rPr lang="ru-RU" dirty="0">
                <a:solidFill>
                  <a:schemeClr val="tx1"/>
                </a:solidFill>
                <a:latin typeface="Times New Roman" panose="02020603050405020304" pitchFamily="18" charset="0"/>
                <a:cs typeface="Times New Roman" panose="02020603050405020304" pitchFamily="18" charset="0"/>
              </a:rPr>
              <a:t>Каримова Мунавара Валиулловна,</a:t>
            </a:r>
          </a:p>
          <a:p>
            <a:r>
              <a:rPr lang="ru-RU" dirty="0">
                <a:solidFill>
                  <a:schemeClr val="tx1"/>
                </a:solidFill>
                <a:latin typeface="Times New Roman" panose="02020603050405020304" pitchFamily="18" charset="0"/>
                <a:cs typeface="Times New Roman" panose="02020603050405020304" pitchFamily="18" charset="0"/>
              </a:rPr>
              <a:t>педагог Д.О.  МАУ ДО «Спектр»</a:t>
            </a:r>
          </a:p>
          <a:p>
            <a:endParaRPr lang="ru-RU" dirty="0"/>
          </a:p>
        </p:txBody>
      </p:sp>
    </p:spTree>
    <p:extLst>
      <p:ext uri="{BB962C8B-B14F-4D97-AF65-F5344CB8AC3E}">
        <p14:creationId xmlns:p14="http://schemas.microsoft.com/office/powerpoint/2010/main" val="42574386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B411B5-3EBE-A243-7C61-58E122DF8E95}"/>
              </a:ext>
            </a:extLst>
          </p:cNvPr>
          <p:cNvSpPr>
            <a:spLocks noGrp="1"/>
          </p:cNvSpPr>
          <p:nvPr>
            <p:ph type="title"/>
          </p:nvPr>
        </p:nvSpPr>
        <p:spPr>
          <a:xfrm>
            <a:off x="287869" y="609599"/>
            <a:ext cx="9595602" cy="2150534"/>
          </a:xfrm>
        </p:spPr>
        <p:txBody>
          <a:bodyPr>
            <a:normAutofit/>
          </a:bodyPr>
          <a:lstStyle/>
          <a:p>
            <a:pPr marL="0" marR="0" lvl="0" indent="0" defTabSz="457200" rtl="0" eaLnBrk="1" fontAlgn="auto" latinLnBrk="0" hangingPunct="1">
              <a:lnSpc>
                <a:spcPct val="100000"/>
              </a:lnSpc>
              <a:spcBef>
                <a:spcPts val="1000"/>
              </a:spcBef>
              <a:spcAft>
                <a:spcPts val="0"/>
              </a:spcAft>
              <a:tabLst/>
              <a:defRPr/>
            </a:pPr>
            <a:r>
              <a:rPr kumimoji="0" lang="ru-RU" sz="28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Тактильная книга </a:t>
            </a:r>
            <a:r>
              <a:rPr kumimoji="0" lang="ru-RU"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a:t>
            </a:r>
            <a:r>
              <a:rPr kumimoji="0" lang="ru-RU"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это удивительное пособие</a:t>
            </a:r>
            <a:r>
              <a:rPr lang="ru-RU" sz="2800" dirty="0">
                <a:solidFill>
                  <a:schemeClr val="tx1"/>
                </a:solidFill>
                <a:latin typeface="Times New Roman" panose="02020603050405020304" pitchFamily="18" charset="0"/>
                <a:ea typeface="+mn-ea"/>
                <a:cs typeface="Times New Roman" panose="02020603050405020304" pitchFamily="18" charset="0"/>
              </a:rPr>
              <a:t>,</a:t>
            </a:r>
            <a:br>
              <a:rPr kumimoji="0" lang="ru-RU"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br>
            <a:r>
              <a:rPr kumimoji="0" lang="ru-RU"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сделанное своими руками с любовью. </a:t>
            </a:r>
            <a:r>
              <a:rPr lang="ru-RU" sz="2800" dirty="0">
                <a:solidFill>
                  <a:schemeClr val="tx1"/>
                </a:solidFill>
                <a:latin typeface="Times New Roman" panose="02020603050405020304" pitchFamily="18" charset="0"/>
                <a:ea typeface="+mn-ea"/>
                <a:cs typeface="Times New Roman" panose="02020603050405020304" pitchFamily="18" charset="0"/>
              </a:rPr>
              <a:t>О</a:t>
            </a:r>
            <a:r>
              <a:rPr kumimoji="0" lang="ru-RU"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на хранит в себе частичку души и тепло рук мастера. </a:t>
            </a:r>
            <a:br>
              <a:rPr kumimoji="0" lang="ru-RU" sz="28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EDE2DD6E-A30A-CE7B-CCA7-4267CB36BC4E}"/>
              </a:ext>
            </a:extLst>
          </p:cNvPr>
          <p:cNvSpPr>
            <a:spLocks noGrp="1"/>
          </p:cNvSpPr>
          <p:nvPr>
            <p:ph idx="1"/>
          </p:nvPr>
        </p:nvSpPr>
        <p:spPr>
          <a:xfrm>
            <a:off x="287868" y="2184400"/>
            <a:ext cx="9652000" cy="4358443"/>
          </a:xfrm>
        </p:spPr>
        <p:txBody>
          <a:bodyPr>
            <a:noAutofit/>
          </a:bodyPr>
          <a:lstStyle/>
          <a:p>
            <a:pPr marL="0" indent="0" algn="just">
              <a:buNone/>
            </a:pPr>
            <a:r>
              <a:rPr lang="ru-RU" sz="2800" dirty="0">
                <a:solidFill>
                  <a:srgbClr val="0A0A0A"/>
                </a:solidFill>
                <a:latin typeface="Times New Roman" panose="02020603050405020304" pitchFamily="18" charset="0"/>
                <a:cs typeface="Times New Roman" panose="02020603050405020304" pitchFamily="18" charset="0"/>
              </a:rPr>
              <a:t>Создание тактильной книги - это творческий процесс развивающего пособия из различных фактурных материалов (фетр, мех, кожа, ткани). </a:t>
            </a:r>
          </a:p>
          <a:p>
            <a:pPr marL="0" indent="0" algn="just">
              <a:buNone/>
            </a:pPr>
            <a:r>
              <a:rPr lang="ru-RU" sz="2800" dirty="0">
                <a:solidFill>
                  <a:srgbClr val="0A0A0A"/>
                </a:solidFill>
                <a:latin typeface="Times New Roman" panose="02020603050405020304" pitchFamily="18" charset="0"/>
                <a:cs typeface="Times New Roman" panose="02020603050405020304" pitchFamily="18" charset="0"/>
              </a:rPr>
              <a:t>	Главная цель - развитие мелкой моторики и познание мира через осязание. </a:t>
            </a:r>
          </a:p>
          <a:p>
            <a:pPr marL="0" indent="0" algn="just">
              <a:buNone/>
            </a:pPr>
            <a:r>
              <a:rPr lang="ru-RU" sz="2800" dirty="0">
                <a:solidFill>
                  <a:srgbClr val="0A0A0A"/>
                </a:solidFill>
                <a:latin typeface="Times New Roman" panose="02020603050405020304" pitchFamily="18" charset="0"/>
                <a:cs typeface="Times New Roman" panose="02020603050405020304" pitchFamily="18" charset="0"/>
              </a:rPr>
              <a:t>Основные шаги: выбор темы, подготовка безопасных материалов, вырезание элементов, надежное приклеивание или пришивание к плотной основе.</a:t>
            </a:r>
          </a:p>
        </p:txBody>
      </p:sp>
    </p:spTree>
    <p:extLst>
      <p:ext uri="{BB962C8B-B14F-4D97-AF65-F5344CB8AC3E}">
        <p14:creationId xmlns:p14="http://schemas.microsoft.com/office/powerpoint/2010/main" val="1724213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EEB8FE5-4BE9-A9FD-BD0D-10B7A6C470C4}"/>
              </a:ext>
            </a:extLst>
          </p:cNvPr>
          <p:cNvSpPr>
            <a:spLocks noGrp="1"/>
          </p:cNvSpPr>
          <p:nvPr>
            <p:ph type="title"/>
          </p:nvPr>
        </p:nvSpPr>
        <p:spPr>
          <a:xfrm>
            <a:off x="1558013" y="235888"/>
            <a:ext cx="7191202" cy="914400"/>
          </a:xfrm>
        </p:spPr>
        <p:txBody>
          <a:bodyPr>
            <a:normAutofit/>
          </a:bodyPr>
          <a:lstStyle/>
          <a:p>
            <a:pPr marL="0" marR="0" lvl="0" indent="0" algn="ctr" defTabSz="914400" rtl="0" eaLnBrk="0" fontAlgn="base" latinLnBrk="0" hangingPunct="0">
              <a:lnSpc>
                <a:spcPct val="100000"/>
              </a:lnSpc>
              <a:spcBef>
                <a:spcPct val="0"/>
              </a:spcBef>
              <a:spcAft>
                <a:spcPct val="0"/>
              </a:spcAft>
              <a:tabLst/>
              <a:defRPr/>
            </a:pPr>
            <a:br>
              <a:rPr kumimoji="0" lang="ru-RU" altLang="ru-RU" sz="1200" b="0" i="0" u="none" strike="noStrike" kern="1200" cap="none" spc="0" normalizeH="0" baseline="0" noProof="0" dirty="0">
                <a:ln>
                  <a:noFill/>
                </a:ln>
                <a:solidFill>
                  <a:srgbClr val="0A0A0A"/>
                </a:solidFill>
                <a:effectLst/>
                <a:uLnTx/>
                <a:uFillTx/>
                <a:latin typeface="Google Sans"/>
                <a:ea typeface="+mn-ea"/>
                <a:cs typeface="+mn-cs"/>
              </a:rPr>
            </a:br>
            <a:r>
              <a:rPr kumimoji="0" lang="ru-RU" sz="2800" b="1"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t>Подготовка материалов</a:t>
            </a:r>
            <a:endParaRPr lang="ru-RU" sz="2800" b="1" dirty="0">
              <a:latin typeface="Times New Roman" panose="02020603050405020304" pitchFamily="18" charset="0"/>
              <a:cs typeface="Times New Roman" panose="02020603050405020304" pitchFamily="18" charset="0"/>
            </a:endParaRPr>
          </a:p>
        </p:txBody>
      </p:sp>
      <p:sp>
        <p:nvSpPr>
          <p:cNvPr id="3" name="Rectangle 1">
            <a:extLst>
              <a:ext uri="{FF2B5EF4-FFF2-40B4-BE49-F238E27FC236}">
                <a16:creationId xmlns:a16="http://schemas.microsoft.com/office/drawing/2014/main" id="{5E028FCB-3B1D-41B7-71AE-C0516E73472A}"/>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
        <p:nvSpPr>
          <p:cNvPr id="5" name="Объект 4">
            <a:extLst>
              <a:ext uri="{FF2B5EF4-FFF2-40B4-BE49-F238E27FC236}">
                <a16:creationId xmlns:a16="http://schemas.microsoft.com/office/drawing/2014/main" id="{533A65F8-680A-8495-01CF-255F04629671}"/>
              </a:ext>
            </a:extLst>
          </p:cNvPr>
          <p:cNvSpPr>
            <a:spLocks noGrp="1"/>
          </p:cNvSpPr>
          <p:nvPr>
            <p:ph idx="1"/>
          </p:nvPr>
        </p:nvSpPr>
        <p:spPr>
          <a:xfrm>
            <a:off x="762000" y="1150288"/>
            <a:ext cx="8512002" cy="5471824"/>
          </a:xfrm>
        </p:spPr>
        <p:txBody>
          <a:bodyPr>
            <a:noAutofit/>
          </a:bodyPr>
          <a:lstStyle/>
          <a:p>
            <a:pPr lvl="0">
              <a:buClr>
                <a:srgbClr val="90C226"/>
              </a:buClr>
              <a:defRPr/>
            </a:pPr>
            <a:r>
              <a:rPr lang="ru-RU" sz="2800" dirty="0">
                <a:latin typeface="Times New Roman" panose="02020603050405020304" pitchFamily="18" charset="0"/>
                <a:cs typeface="Times New Roman" panose="02020603050405020304" pitchFamily="18" charset="0"/>
              </a:rPr>
              <a:t>Для работы вам понадобятся:</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Основа: плотная  ткань, нетканое полотно, фетр,  (лучше использовать безопасные, натуральные материалы).</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Тактильные элементы: 5 штук  разноцветной ткани - 7*7 см. для цветка, зелёной ткани - 5*5 см. для листьев, кусочки кожи, меха, замши, вельвета, шерстяные нитки, нитки «ирис»,  ленты, молнии, липучки, декоративные бусы, пуговицы, бабочки, божьи коровки, резинки.</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Инструменты: ножницы, клеевой пистолет, иголка с нитками, карандаш.</a:t>
            </a:r>
          </a:p>
        </p:txBody>
      </p:sp>
    </p:spTree>
    <p:extLst>
      <p:ext uri="{BB962C8B-B14F-4D97-AF65-F5344CB8AC3E}">
        <p14:creationId xmlns:p14="http://schemas.microsoft.com/office/powerpoint/2010/main" val="903208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221121-3744-6142-1C0D-730FDB1A6E7D}"/>
              </a:ext>
            </a:extLst>
          </p:cNvPr>
          <p:cNvSpPr>
            <a:spLocks noGrp="1"/>
          </p:cNvSpPr>
          <p:nvPr>
            <p:ph type="title"/>
          </p:nvPr>
        </p:nvSpPr>
        <p:spPr/>
        <p:txBody>
          <a:bodyPr>
            <a:normAutofit fontScale="90000"/>
          </a:bodyPr>
          <a:lstStyle/>
          <a:p>
            <a:pPr marL="0" marR="0" lvl="0" indent="0" defTabSz="457200" rtl="0" eaLnBrk="1" fontAlgn="auto" latinLnBrk="0" hangingPunct="1">
              <a:lnSpc>
                <a:spcPct val="100000"/>
              </a:lnSpc>
              <a:spcBef>
                <a:spcPts val="1000"/>
              </a:spcBef>
              <a:spcAft>
                <a:spcPts val="0"/>
              </a:spcAft>
              <a:tabLst/>
              <a:defRPr/>
            </a:pPr>
            <a:r>
              <a:rPr kumimoji="0" lang="ru-RU"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Создание основы: вырезать  два квадрата 30*30 см. из плотной ткани и прострочить внутрь синтепон, либо нетканое полотн</a:t>
            </a:r>
            <a:r>
              <a:rPr lang="ru-RU" sz="2500" dirty="0">
                <a:solidFill>
                  <a:prstClr val="black"/>
                </a:solidFill>
                <a:latin typeface="Times New Roman" panose="02020603050405020304" pitchFamily="18" charset="0"/>
                <a:ea typeface="+mn-ea"/>
                <a:cs typeface="Times New Roman" panose="02020603050405020304" pitchFamily="18" charset="0"/>
              </a:rPr>
              <a:t>о,</a:t>
            </a:r>
            <a:r>
              <a:rPr kumimoji="0" lang="ru-RU"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чтобы обложка книги была плотной. </a:t>
            </a:r>
            <a:br>
              <a:rPr kumimoji="0" lang="ru-RU" sz="28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br>
            <a:endParaRPr lang="ru-RU" sz="2800" dirty="0">
              <a:solidFill>
                <a:schemeClr val="tx1"/>
              </a:solidFill>
              <a:latin typeface="Times New Roman" panose="02020603050405020304" pitchFamily="18" charset="0"/>
              <a:cs typeface="Times New Roman" panose="02020603050405020304" pitchFamily="18" charset="0"/>
            </a:endParaRPr>
          </a:p>
        </p:txBody>
      </p:sp>
      <p:pic>
        <p:nvPicPr>
          <p:cNvPr id="5" name="Объект 4">
            <a:extLst>
              <a:ext uri="{FF2B5EF4-FFF2-40B4-BE49-F238E27FC236}">
                <a16:creationId xmlns:a16="http://schemas.microsoft.com/office/drawing/2014/main" id="{67998314-4948-4891-48EB-88CFEE435917}"/>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7245227" y="1930400"/>
            <a:ext cx="2156539" cy="2133598"/>
          </a:xfrm>
        </p:spPr>
      </p:pic>
      <p:pic>
        <p:nvPicPr>
          <p:cNvPr id="9" name="Рисунок 8">
            <a:extLst>
              <a:ext uri="{FF2B5EF4-FFF2-40B4-BE49-F238E27FC236}">
                <a16:creationId xmlns:a16="http://schemas.microsoft.com/office/drawing/2014/main" id="{AAE83ACD-E114-751C-837A-1AA8824A1D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800000">
            <a:off x="549571" y="1930400"/>
            <a:ext cx="6020563" cy="4030134"/>
          </a:xfrm>
          <a:prstGeom prst="rect">
            <a:avLst/>
          </a:prstGeom>
        </p:spPr>
      </p:pic>
      <p:pic>
        <p:nvPicPr>
          <p:cNvPr id="11" name="Рисунок 10">
            <a:extLst>
              <a:ext uri="{FF2B5EF4-FFF2-40B4-BE49-F238E27FC236}">
                <a16:creationId xmlns:a16="http://schemas.microsoft.com/office/drawing/2014/main" id="{33CCF0D6-6CA6-ED4B-8478-8AD1A3BB781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245227" y="4294486"/>
            <a:ext cx="2028776" cy="1666050"/>
          </a:xfrm>
          <a:prstGeom prst="rect">
            <a:avLst/>
          </a:prstGeom>
        </p:spPr>
      </p:pic>
    </p:spTree>
    <p:extLst>
      <p:ext uri="{BB962C8B-B14F-4D97-AF65-F5344CB8AC3E}">
        <p14:creationId xmlns:p14="http://schemas.microsoft.com/office/powerpoint/2010/main" val="790506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35FE7F-4804-2F22-A9BF-230A3B971B6D}"/>
              </a:ext>
            </a:extLst>
          </p:cNvPr>
          <p:cNvSpPr>
            <a:spLocks noGrp="1"/>
          </p:cNvSpPr>
          <p:nvPr>
            <p:ph type="title"/>
          </p:nvPr>
        </p:nvSpPr>
        <p:spPr>
          <a:xfrm>
            <a:off x="897466" y="609600"/>
            <a:ext cx="8376535" cy="440267"/>
          </a:xfrm>
        </p:spPr>
        <p:txBody>
          <a:bodyPr>
            <a:normAutofit fontScale="90000"/>
          </a:bodyPr>
          <a:lstStyle/>
          <a:p>
            <a:r>
              <a:rPr kumimoji="0" lang="ru-RU" sz="2400" b="0" i="0" u="none" strike="noStrike" kern="1200" cap="none" spc="0" normalizeH="0" baseline="0" noProof="0" dirty="0">
                <a:ln>
                  <a:noFill/>
                </a:ln>
                <a:solidFill>
                  <a:srgbClr val="2C3C43"/>
                </a:solidFill>
                <a:effectLst/>
                <a:uLnTx/>
                <a:uFillTx/>
                <a:latin typeface="Times New Roman" panose="02020603050405020304" pitchFamily="18" charset="0"/>
                <a:ea typeface="+mj-ea"/>
                <a:cs typeface="Times New Roman" panose="02020603050405020304" pitchFamily="18" charset="0"/>
              </a:rPr>
              <a:t>          Подготовка деталей для первой страницы книги: </a:t>
            </a:r>
            <a:endParaRPr lang="ru-RU" dirty="0"/>
          </a:p>
        </p:txBody>
      </p:sp>
      <p:pic>
        <p:nvPicPr>
          <p:cNvPr id="8" name="Объект 7">
            <a:extLst>
              <a:ext uri="{FF2B5EF4-FFF2-40B4-BE49-F238E27FC236}">
                <a16:creationId xmlns:a16="http://schemas.microsoft.com/office/drawing/2014/main" id="{5D5C3A25-67B6-BC89-74E4-444C9C99412D}"/>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a:xfrm rot="5400000">
            <a:off x="6879749" y="1456267"/>
            <a:ext cx="3732631" cy="3945466"/>
          </a:xfrm>
          <a:prstGeom prst="rect">
            <a:avLst/>
          </a:prstGeom>
          <a:ln>
            <a:noFill/>
          </a:ln>
          <a:effectLst>
            <a:outerShdw blurRad="190500" algn="tl" rotWithShape="0">
              <a:srgbClr val="000000">
                <a:alpha val="70000"/>
              </a:srgbClr>
            </a:outerShdw>
          </a:effectLst>
        </p:spPr>
      </p:pic>
      <p:sp>
        <p:nvSpPr>
          <p:cNvPr id="7" name="Объект 6">
            <a:extLst>
              <a:ext uri="{FF2B5EF4-FFF2-40B4-BE49-F238E27FC236}">
                <a16:creationId xmlns:a16="http://schemas.microsoft.com/office/drawing/2014/main" id="{772F51B4-BF2D-C3C1-69B8-6E460A52B312}"/>
              </a:ext>
            </a:extLst>
          </p:cNvPr>
          <p:cNvSpPr>
            <a:spLocks noGrp="1"/>
          </p:cNvSpPr>
          <p:nvPr>
            <p:ph sz="half" idx="1"/>
          </p:nvPr>
        </p:nvSpPr>
        <p:spPr>
          <a:xfrm>
            <a:off x="524933" y="1208598"/>
            <a:ext cx="6138260" cy="5497002"/>
          </a:xfrm>
        </p:spPr>
        <p:txBody>
          <a:bodyPr>
            <a:normAutofit fontScale="85000" lnSpcReduction="20000"/>
          </a:bodyPr>
          <a:lstStyle/>
          <a:p>
            <a:pPr marL="0" indent="0">
              <a:spcBef>
                <a:spcPct val="0"/>
              </a:spcBef>
              <a:buNone/>
            </a:pPr>
            <a:r>
              <a:rPr lang="ru-RU" sz="2400" dirty="0">
                <a:solidFill>
                  <a:srgbClr val="2C3C43"/>
                </a:solidFill>
                <a:latin typeface="Times New Roman" panose="02020603050405020304" pitchFamily="18" charset="0"/>
                <a:ea typeface="+mj-ea"/>
                <a:cs typeface="Times New Roman" panose="02020603050405020304" pitchFamily="18" charset="0"/>
              </a:rPr>
              <a:t>1</a:t>
            </a:r>
            <a:r>
              <a:rPr lang="ru-RU" sz="3100" dirty="0">
                <a:solidFill>
                  <a:srgbClr val="2C3C43"/>
                </a:solidFill>
                <a:latin typeface="Times New Roman" panose="02020603050405020304" pitchFamily="18" charset="0"/>
                <a:ea typeface="+mj-ea"/>
                <a:cs typeface="Times New Roman" panose="02020603050405020304" pitchFamily="18" charset="0"/>
              </a:rPr>
              <a:t>. Необходимо  вырезать детали из разной ткани: лепестки для будущего цветка  7*7 см. -  5 штук.  Прошить лепестки вокруг , набить синтепоном и затянуть. Так собрать 5  объёмных лепестков разной фактуры. </a:t>
            </a:r>
          </a:p>
          <a:p>
            <a:pPr marL="0" indent="0">
              <a:spcBef>
                <a:spcPct val="0"/>
              </a:spcBef>
              <a:buNone/>
            </a:pPr>
            <a:endParaRPr lang="ru-RU" sz="3100" dirty="0">
              <a:solidFill>
                <a:srgbClr val="2C3C43"/>
              </a:solidFill>
              <a:latin typeface="Times New Roman" panose="02020603050405020304" pitchFamily="18" charset="0"/>
              <a:ea typeface="+mj-ea"/>
              <a:cs typeface="Times New Roman" panose="02020603050405020304" pitchFamily="18" charset="0"/>
            </a:endParaRPr>
          </a:p>
          <a:p>
            <a:pPr marL="0" indent="0">
              <a:spcBef>
                <a:spcPct val="0"/>
              </a:spcBef>
              <a:buNone/>
            </a:pPr>
            <a:r>
              <a:rPr lang="ru-RU" sz="3100" dirty="0">
                <a:solidFill>
                  <a:srgbClr val="2C3C43"/>
                </a:solidFill>
                <a:latin typeface="Times New Roman" panose="02020603050405020304" pitchFamily="18" charset="0"/>
                <a:ea typeface="+mj-ea"/>
                <a:cs typeface="Times New Roman" panose="02020603050405020304" pitchFamily="18" charset="0"/>
              </a:rPr>
              <a:t>2. Затем вырезать круг, набить его синтепоном и затянуть. Это сердцевина цветка. Затем его можно обшить желтой ниткой и получаться объёмные тычинки. </a:t>
            </a:r>
          </a:p>
          <a:p>
            <a:pPr marL="0" indent="0">
              <a:spcBef>
                <a:spcPct val="0"/>
              </a:spcBef>
              <a:buNone/>
            </a:pPr>
            <a:endParaRPr lang="ru-RU" sz="3100" dirty="0">
              <a:solidFill>
                <a:srgbClr val="2C3C43"/>
              </a:solidFill>
              <a:latin typeface="Times New Roman" panose="02020603050405020304" pitchFamily="18" charset="0"/>
              <a:ea typeface="+mj-ea"/>
              <a:cs typeface="Times New Roman" panose="02020603050405020304" pitchFamily="18" charset="0"/>
            </a:endParaRPr>
          </a:p>
          <a:p>
            <a:pPr marL="0" indent="0">
              <a:spcBef>
                <a:spcPct val="0"/>
              </a:spcBef>
              <a:buNone/>
            </a:pPr>
            <a:r>
              <a:rPr lang="ru-RU" sz="3100" dirty="0">
                <a:solidFill>
                  <a:srgbClr val="2C3C43"/>
                </a:solidFill>
                <a:latin typeface="Times New Roman" panose="02020603050405020304" pitchFamily="18" charset="0"/>
                <a:ea typeface="+mj-ea"/>
                <a:cs typeface="Times New Roman" panose="02020603050405020304" pitchFamily="18" charset="0"/>
              </a:rPr>
              <a:t>3. Теперь необходимо собрать стебель и лепестки 5*5 см из   зелёной  ткани. Можно в произвольной форме, главное. наполнить их синтепоном, чтобы они стали на ощупь тактильными</a:t>
            </a:r>
            <a:r>
              <a:rPr lang="ru-RU" sz="2400" dirty="0">
                <a:solidFill>
                  <a:srgbClr val="2C3C43"/>
                </a:solidFill>
                <a:latin typeface="Times New Roman" panose="02020603050405020304" pitchFamily="18" charset="0"/>
                <a:ea typeface="+mj-ea"/>
                <a:cs typeface="Times New Roman" panose="02020603050405020304" pitchFamily="18" charset="0"/>
              </a:rPr>
              <a:t>.   </a:t>
            </a:r>
          </a:p>
        </p:txBody>
      </p:sp>
    </p:spTree>
    <p:extLst>
      <p:ext uri="{BB962C8B-B14F-4D97-AF65-F5344CB8AC3E}">
        <p14:creationId xmlns:p14="http://schemas.microsoft.com/office/powerpoint/2010/main" val="3980099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CC34F5CF-D2DD-FC29-7D14-F42F8F5B4221}"/>
              </a:ext>
            </a:extLst>
          </p:cNvPr>
          <p:cNvSpPr>
            <a:spLocks noGrp="1"/>
          </p:cNvSpPr>
          <p:nvPr>
            <p:ph type="title"/>
          </p:nvPr>
        </p:nvSpPr>
        <p:spPr>
          <a:xfrm>
            <a:off x="2218266" y="347134"/>
            <a:ext cx="6502399" cy="694266"/>
          </a:xfrm>
        </p:spPr>
        <p:txBody>
          <a:bodyPr>
            <a:noAutofit/>
          </a:bodyPr>
          <a:lstStyle/>
          <a:p>
            <a:r>
              <a:rPr lang="ru-RU" sz="2400" dirty="0">
                <a:solidFill>
                  <a:schemeClr val="tx2"/>
                </a:solidFill>
                <a:latin typeface="Times New Roman" panose="02020603050405020304" pitchFamily="18" charset="0"/>
                <a:cs typeface="Times New Roman" panose="02020603050405020304" pitchFamily="18" charset="0"/>
              </a:rPr>
              <a:t> Пошив божьей коровки из ткани.</a:t>
            </a:r>
          </a:p>
        </p:txBody>
      </p:sp>
      <p:pic>
        <p:nvPicPr>
          <p:cNvPr id="9" name="Объект 8">
            <a:extLst>
              <a:ext uri="{FF2B5EF4-FFF2-40B4-BE49-F238E27FC236}">
                <a16:creationId xmlns:a16="http://schemas.microsoft.com/office/drawing/2014/main" id="{09144728-6499-C3F5-C6F5-7582D684A74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7162799" y="1563893"/>
            <a:ext cx="4565206" cy="4599840"/>
          </a:xfrm>
          <a:prstGeom prst="rect">
            <a:avLst/>
          </a:prstGeom>
          <a:ln>
            <a:noFill/>
          </a:ln>
          <a:effectLst>
            <a:outerShdw blurRad="190500" algn="tl" rotWithShape="0">
              <a:srgbClr val="000000">
                <a:alpha val="70000"/>
              </a:srgbClr>
            </a:outerShdw>
          </a:effectLst>
        </p:spPr>
      </p:pic>
      <p:sp>
        <p:nvSpPr>
          <p:cNvPr id="11" name="Текст 10">
            <a:extLst>
              <a:ext uri="{FF2B5EF4-FFF2-40B4-BE49-F238E27FC236}">
                <a16:creationId xmlns:a16="http://schemas.microsoft.com/office/drawing/2014/main" id="{1890AF70-8095-94E9-F8F2-129A35E82EF8}"/>
              </a:ext>
            </a:extLst>
          </p:cNvPr>
          <p:cNvSpPr>
            <a:spLocks noGrp="1"/>
          </p:cNvSpPr>
          <p:nvPr>
            <p:ph type="body" sz="half" idx="2"/>
          </p:nvPr>
        </p:nvSpPr>
        <p:spPr>
          <a:xfrm>
            <a:off x="508000" y="1041400"/>
            <a:ext cx="6502399" cy="5325533"/>
          </a:xfrm>
        </p:spPr>
        <p:txBody>
          <a:bodyPr>
            <a:noAutofit/>
          </a:bodyPr>
          <a:lstStyle/>
          <a:p>
            <a:r>
              <a:rPr lang="ru-RU" sz="2000" dirty="0">
                <a:solidFill>
                  <a:schemeClr val="tx2"/>
                </a:solidFill>
                <a:latin typeface="Times New Roman" panose="02020603050405020304" pitchFamily="18" charset="0"/>
                <a:ea typeface="+mj-ea"/>
                <a:cs typeface="Times New Roman" panose="02020603050405020304" pitchFamily="18" charset="0"/>
              </a:rPr>
              <a:t>1. Вырезать круг из красного фетра/ ткани, собрав его по краю в «мешочек» и набив синтепоном. Получится тело божьей коровки.</a:t>
            </a:r>
          </a:p>
          <a:p>
            <a:r>
              <a:rPr lang="ru-RU" sz="2000" dirty="0">
                <a:solidFill>
                  <a:schemeClr val="tx2"/>
                </a:solidFill>
                <a:latin typeface="Times New Roman" panose="02020603050405020304" pitchFamily="18" charset="0"/>
                <a:ea typeface="+mj-ea"/>
                <a:cs typeface="Times New Roman" panose="02020603050405020304" pitchFamily="18" charset="0"/>
              </a:rPr>
              <a:t>2.  Далее пришивается  голова,  а на спинку -  чёрные  пуговицы (это необходимо для того, чтобы отметить к какому виду принадлежит наш жук). Количество пятнышек помогает определить, к какому именно виду из нескольких тысяч существующих относится жук. Наш жук относиться к пятиточечным. Пятна на спине помогают отпугивать хищников, указывая на то, что это насекомое может быть ядовитым.</a:t>
            </a:r>
          </a:p>
          <a:p>
            <a:r>
              <a:rPr lang="ru-RU" sz="2000" dirty="0">
                <a:solidFill>
                  <a:schemeClr val="tx2"/>
                </a:solidFill>
                <a:latin typeface="Times New Roman" panose="02020603050405020304" pitchFamily="18" charset="0"/>
                <a:ea typeface="+mj-ea"/>
                <a:cs typeface="Times New Roman" panose="02020603050405020304" pitchFamily="18" charset="0"/>
              </a:rPr>
              <a:t>3. Затем пришиваем глаза из пуговиц,  усы ( из проволоки их обматываем пряжей), а после - 6 лапок из толстой пряжи. </a:t>
            </a:r>
          </a:p>
          <a:p>
            <a:r>
              <a:rPr lang="ru-RU" sz="2000" dirty="0">
                <a:solidFill>
                  <a:schemeClr val="tx2"/>
                </a:solidFill>
                <a:latin typeface="Times New Roman" panose="02020603050405020304" pitchFamily="18" charset="0"/>
                <a:ea typeface="+mj-ea"/>
                <a:cs typeface="Times New Roman" panose="02020603050405020304" pitchFamily="18" charset="0"/>
              </a:rPr>
              <a:t>4. Теперь наша божья коровка готова к полёту. Все детали тактильны  на ощупь.  </a:t>
            </a:r>
          </a:p>
        </p:txBody>
      </p:sp>
    </p:spTree>
    <p:extLst>
      <p:ext uri="{BB962C8B-B14F-4D97-AF65-F5344CB8AC3E}">
        <p14:creationId xmlns:p14="http://schemas.microsoft.com/office/powerpoint/2010/main" val="319067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2252613-D970-85AE-2A43-867C47649D23}"/>
              </a:ext>
            </a:extLst>
          </p:cNvPr>
          <p:cNvSpPr>
            <a:spLocks noGrp="1"/>
          </p:cNvSpPr>
          <p:nvPr>
            <p:ph type="title"/>
          </p:nvPr>
        </p:nvSpPr>
        <p:spPr>
          <a:xfrm>
            <a:off x="1337144" y="51961"/>
            <a:ext cx="7616024" cy="622292"/>
          </a:xfrm>
        </p:spPr>
        <p:txBody>
          <a:bodyPr>
            <a:normAutofit fontScale="90000"/>
          </a:bodyPr>
          <a:lstStyle/>
          <a:p>
            <a:r>
              <a:rPr lang="ru-RU" dirty="0">
                <a:solidFill>
                  <a:schemeClr val="tx2"/>
                </a:solidFill>
              </a:rPr>
              <a:t> </a:t>
            </a:r>
            <a:r>
              <a:rPr lang="ru-RU" sz="2800" dirty="0">
                <a:solidFill>
                  <a:schemeClr val="tx2"/>
                </a:solidFill>
                <a:latin typeface="Times New Roman" panose="02020603050405020304" pitchFamily="18" charset="0"/>
                <a:cs typeface="Times New Roman" panose="02020603050405020304" pitchFamily="18" charset="0"/>
              </a:rPr>
              <a:t>Подготовка деталей для второй  страницы книги  </a:t>
            </a:r>
          </a:p>
        </p:txBody>
      </p:sp>
      <p:pic>
        <p:nvPicPr>
          <p:cNvPr id="6" name="Объект 5">
            <a:extLst>
              <a:ext uri="{FF2B5EF4-FFF2-40B4-BE49-F238E27FC236}">
                <a16:creationId xmlns:a16="http://schemas.microsoft.com/office/drawing/2014/main" id="{495423B9-0F6F-F8BC-DD38-CD89B68A479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7259540" y="2112855"/>
            <a:ext cx="1936757" cy="1727199"/>
          </a:xfrm>
          <a:prstGeom prst="rect">
            <a:avLst/>
          </a:prstGeom>
          <a:ln>
            <a:noFill/>
          </a:ln>
          <a:effectLst>
            <a:outerShdw blurRad="190500" algn="tl" rotWithShape="0">
              <a:srgbClr val="000000">
                <a:alpha val="70000"/>
              </a:srgbClr>
            </a:outerShdw>
          </a:effectLst>
        </p:spPr>
      </p:pic>
      <p:sp>
        <p:nvSpPr>
          <p:cNvPr id="4" name="Текст 3">
            <a:extLst>
              <a:ext uri="{FF2B5EF4-FFF2-40B4-BE49-F238E27FC236}">
                <a16:creationId xmlns:a16="http://schemas.microsoft.com/office/drawing/2014/main" id="{442977DE-5FB3-3C4A-EBCD-1FD4DB65033A}"/>
              </a:ext>
            </a:extLst>
          </p:cNvPr>
          <p:cNvSpPr>
            <a:spLocks noGrp="1"/>
          </p:cNvSpPr>
          <p:nvPr>
            <p:ph type="body" sz="half" idx="2"/>
          </p:nvPr>
        </p:nvSpPr>
        <p:spPr>
          <a:xfrm>
            <a:off x="414293" y="823387"/>
            <a:ext cx="6797540" cy="6460008"/>
          </a:xfrm>
        </p:spPr>
        <p:txBody>
          <a:bodyPr>
            <a:noAutofit/>
          </a:bodyPr>
          <a:lstStyle/>
          <a:p>
            <a:r>
              <a:rPr lang="ru-RU" sz="2400" dirty="0">
                <a:solidFill>
                  <a:schemeClr val="tx2"/>
                </a:solidFill>
                <a:latin typeface="Times New Roman" panose="02020603050405020304" pitchFamily="18" charset="0"/>
                <a:ea typeface="+mj-ea"/>
                <a:cs typeface="Times New Roman" panose="02020603050405020304" pitchFamily="18" charset="0"/>
              </a:rPr>
              <a:t>1. Из жёлтой ткани вырезаем круг, прошиваем и затянув, набиваем синтепоном. Затем пришиваем к ткани, получилось солнце. </a:t>
            </a:r>
          </a:p>
          <a:p>
            <a:r>
              <a:rPr lang="ru-RU" sz="2400" dirty="0">
                <a:solidFill>
                  <a:schemeClr val="tx2"/>
                </a:solidFill>
                <a:latin typeface="Times New Roman" panose="02020603050405020304" pitchFamily="18" charset="0"/>
                <a:ea typeface="+mj-ea"/>
                <a:cs typeface="Times New Roman" panose="02020603050405020304" pitchFamily="18" charset="0"/>
              </a:rPr>
              <a:t>Добавляем  лучи из жёлтой ткани прошитые по середине.</a:t>
            </a:r>
          </a:p>
          <a:p>
            <a:r>
              <a:rPr lang="ru-RU" sz="2400" dirty="0">
                <a:solidFill>
                  <a:schemeClr val="tx2"/>
                </a:solidFill>
                <a:latin typeface="Times New Roman" panose="02020603050405020304" pitchFamily="18" charset="0"/>
                <a:ea typeface="+mj-ea"/>
                <a:cs typeface="Times New Roman" panose="02020603050405020304" pitchFamily="18" charset="0"/>
              </a:rPr>
              <a:t>2. Вырезаем  яркие цветы подсолнуха и пришиваем на ткань.</a:t>
            </a:r>
          </a:p>
          <a:p>
            <a:r>
              <a:rPr lang="ru-RU" sz="2400" dirty="0">
                <a:solidFill>
                  <a:schemeClr val="tx2"/>
                </a:solidFill>
                <a:latin typeface="Times New Roman" panose="02020603050405020304" pitchFamily="18" charset="0"/>
                <a:ea typeface="+mj-ea"/>
                <a:cs typeface="Times New Roman" panose="02020603050405020304" pitchFamily="18" charset="0"/>
              </a:rPr>
              <a:t>3. Затем из фетра вырезаем три овала, три круга, крылья из органзы. Соединяем все детали, наши пчёлки готовы.  </a:t>
            </a:r>
          </a:p>
          <a:p>
            <a:r>
              <a:rPr lang="ru-RU" sz="2400" dirty="0">
                <a:solidFill>
                  <a:schemeClr val="tx2"/>
                </a:solidFill>
                <a:latin typeface="Times New Roman" panose="02020603050405020304" pitchFamily="18" charset="0"/>
                <a:ea typeface="+mj-ea"/>
                <a:cs typeface="Times New Roman" panose="02020603050405020304" pitchFamily="18" charset="0"/>
              </a:rPr>
              <a:t>4. В завершении, вырезаем шестиугольники – это  соты, домики для пчёл. Накрываем обыкновенной сеткой, чтобы показать ребёнку, что на ощупь соты бывают твердыми. </a:t>
            </a:r>
          </a:p>
        </p:txBody>
      </p:sp>
      <p:pic>
        <p:nvPicPr>
          <p:cNvPr id="8" name="Рисунок 7">
            <a:extLst>
              <a:ext uri="{FF2B5EF4-FFF2-40B4-BE49-F238E27FC236}">
                <a16:creationId xmlns:a16="http://schemas.microsoft.com/office/drawing/2014/main" id="{39ED3F71-8866-23E7-05A9-A5248352EEFA}"/>
              </a:ext>
            </a:extLst>
          </p:cNvPr>
          <p:cNvPicPr>
            <a:picLocks noChangeAspect="1"/>
          </p:cNvPicPr>
          <p:nvPr/>
        </p:nvPicPr>
        <p:blipFill>
          <a:blip r:embed="rId3" cstate="screen">
            <a:extLst>
              <a:ext uri="{28A0092B-C50C-407E-A947-70E740481C1C}">
                <a14:useLocalDpi xmlns:a14="http://schemas.microsoft.com/office/drawing/2010/main"/>
              </a:ext>
            </a:extLst>
          </a:blip>
          <a:srcRect r="-716"/>
          <a:stretch>
            <a:fillRect/>
          </a:stretch>
        </p:blipFill>
        <p:spPr>
          <a:xfrm rot="10800000" flipV="1">
            <a:off x="9476157" y="1695869"/>
            <a:ext cx="2478778" cy="2144185"/>
          </a:xfrm>
          <a:prstGeom prst="rect">
            <a:avLst/>
          </a:prstGeom>
          <a:ln>
            <a:noFill/>
          </a:ln>
          <a:effectLst>
            <a:outerShdw blurRad="190500" algn="tl" rotWithShape="0">
              <a:srgbClr val="000000">
                <a:alpha val="70000"/>
              </a:srgbClr>
            </a:outerShdw>
          </a:effectLst>
        </p:spPr>
      </p:pic>
      <p:pic>
        <p:nvPicPr>
          <p:cNvPr id="12" name="Рисунок 11">
            <a:extLst>
              <a:ext uri="{FF2B5EF4-FFF2-40B4-BE49-F238E27FC236}">
                <a16:creationId xmlns:a16="http://schemas.microsoft.com/office/drawing/2014/main" id="{9455E52D-2566-CB3F-4C79-F181222470D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786579" y="4217091"/>
            <a:ext cx="3996267" cy="2328314"/>
          </a:xfrm>
          <a:prstGeom prst="rect">
            <a:avLst/>
          </a:prstGeom>
          <a:ln>
            <a:noFill/>
          </a:ln>
          <a:effectLst>
            <a:softEdge rad="112500"/>
          </a:effectLst>
        </p:spPr>
      </p:pic>
    </p:spTree>
    <p:extLst>
      <p:ext uri="{BB962C8B-B14F-4D97-AF65-F5344CB8AC3E}">
        <p14:creationId xmlns:p14="http://schemas.microsoft.com/office/powerpoint/2010/main" val="1713494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3FE232A-4F40-83AD-06A5-1EA51E8F13D4}"/>
              </a:ext>
            </a:extLst>
          </p:cNvPr>
          <p:cNvSpPr>
            <a:spLocks noGrp="1"/>
          </p:cNvSpPr>
          <p:nvPr>
            <p:ph type="title"/>
          </p:nvPr>
        </p:nvSpPr>
        <p:spPr>
          <a:xfrm>
            <a:off x="1391478" y="118532"/>
            <a:ext cx="7410615" cy="620939"/>
          </a:xfrm>
        </p:spPr>
        <p:txBody>
          <a:bodyPr>
            <a:normAutofit/>
          </a:bodyPr>
          <a:lstStyle/>
          <a:p>
            <a:pPr algn="ctr"/>
            <a:r>
              <a:rPr lang="ru-RU" sz="2400" dirty="0">
                <a:solidFill>
                  <a:schemeClr val="tx2"/>
                </a:solidFill>
                <a:latin typeface="Times New Roman" panose="02020603050405020304" pitchFamily="18" charset="0"/>
                <a:cs typeface="Times New Roman" panose="02020603050405020304" pitchFamily="18" charset="0"/>
              </a:rPr>
              <a:t>Подготовка деталей для третей страницы</a:t>
            </a:r>
          </a:p>
        </p:txBody>
      </p:sp>
      <p:pic>
        <p:nvPicPr>
          <p:cNvPr id="6" name="Объект 5">
            <a:extLst>
              <a:ext uri="{FF2B5EF4-FFF2-40B4-BE49-F238E27FC236}">
                <a16:creationId xmlns:a16="http://schemas.microsoft.com/office/drawing/2014/main" id="{8527196E-125B-8165-6CA0-0E97F1CE1694}"/>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7349144" y="1391182"/>
            <a:ext cx="4571924" cy="3674535"/>
          </a:xfrm>
          <a:prstGeom prst="rect">
            <a:avLst/>
          </a:prstGeom>
          <a:ln>
            <a:noFill/>
          </a:ln>
          <a:effectLst>
            <a:softEdge rad="112500"/>
          </a:effectLst>
        </p:spPr>
      </p:pic>
      <p:sp>
        <p:nvSpPr>
          <p:cNvPr id="4" name="Текст 3">
            <a:extLst>
              <a:ext uri="{FF2B5EF4-FFF2-40B4-BE49-F238E27FC236}">
                <a16:creationId xmlns:a16="http://schemas.microsoft.com/office/drawing/2014/main" id="{B7C2BA15-49A6-0CD9-862C-547CF014CDC6}"/>
              </a:ext>
            </a:extLst>
          </p:cNvPr>
          <p:cNvSpPr>
            <a:spLocks noGrp="1"/>
          </p:cNvSpPr>
          <p:nvPr>
            <p:ph type="body" sz="half" idx="2"/>
          </p:nvPr>
        </p:nvSpPr>
        <p:spPr>
          <a:xfrm>
            <a:off x="270932" y="1032934"/>
            <a:ext cx="6807201" cy="5706534"/>
          </a:xfrm>
        </p:spPr>
        <p:txBody>
          <a:bodyPr>
            <a:noAutofit/>
          </a:bodyPr>
          <a:lstStyle/>
          <a:p>
            <a:pPr algn="just">
              <a:spcBef>
                <a:spcPct val="0"/>
              </a:spcBef>
            </a:pPr>
            <a:r>
              <a:rPr lang="ru-RU" sz="2400" dirty="0">
                <a:latin typeface="Times New Roman" panose="02020603050405020304" pitchFamily="18" charset="0"/>
                <a:cs typeface="Times New Roman" panose="02020603050405020304" pitchFamily="18" charset="0"/>
              </a:rPr>
              <a:t>1. Из зелёной ткани </a:t>
            </a:r>
            <a:r>
              <a:rPr lang="ru-RU" sz="2400" dirty="0">
                <a:solidFill>
                  <a:schemeClr val="tx2"/>
                </a:solidFill>
                <a:latin typeface="Times New Roman" panose="02020603050405020304" pitchFamily="18" charset="0"/>
                <a:ea typeface="+mj-ea"/>
                <a:cs typeface="Times New Roman" panose="02020603050405020304" pitchFamily="18" charset="0"/>
              </a:rPr>
              <a:t>вырезаем лепестки  для объёмного цветка. Сшиваем каждый лепесток, набив синтепоном и затягиваем нить.</a:t>
            </a:r>
          </a:p>
          <a:p>
            <a:pPr algn="just">
              <a:spcBef>
                <a:spcPct val="0"/>
              </a:spcBef>
            </a:pPr>
            <a:r>
              <a:rPr lang="ru-RU" sz="2400" dirty="0">
                <a:solidFill>
                  <a:schemeClr val="tx2"/>
                </a:solidFill>
                <a:latin typeface="Times New Roman" panose="02020603050405020304" pitchFamily="18" charset="0"/>
                <a:ea typeface="+mj-ea"/>
                <a:cs typeface="Times New Roman" panose="02020603050405020304" pitchFamily="18" charset="0"/>
              </a:rPr>
              <a:t>2. Затем прошиваем жёлтый круг по краю, набиваем синтепоном и затягиваем нить. Это -  сердцевина нашего цветка. </a:t>
            </a:r>
          </a:p>
          <a:p>
            <a:pPr algn="just">
              <a:spcBef>
                <a:spcPct val="0"/>
              </a:spcBef>
            </a:pPr>
            <a:r>
              <a:rPr lang="ru-RU" sz="2400" dirty="0">
                <a:solidFill>
                  <a:schemeClr val="tx2"/>
                </a:solidFill>
                <a:latin typeface="Times New Roman" panose="02020603050405020304" pitchFamily="18" charset="0"/>
                <a:ea typeface="+mj-ea"/>
                <a:cs typeface="Times New Roman" panose="02020603050405020304" pitchFamily="18" charset="0"/>
              </a:rPr>
              <a:t>Цветки получаются объёмные для того, чтобы ребёнок на ощупь мог определить каждую деталь.</a:t>
            </a:r>
          </a:p>
          <a:p>
            <a:pPr algn="just">
              <a:spcBef>
                <a:spcPct val="0"/>
              </a:spcBef>
            </a:pPr>
            <a:r>
              <a:rPr lang="ru-RU" sz="2400" dirty="0">
                <a:solidFill>
                  <a:schemeClr val="tx2"/>
                </a:solidFill>
                <a:latin typeface="Times New Roman" panose="02020603050405020304" pitchFamily="18" charset="0"/>
                <a:ea typeface="+mj-ea"/>
                <a:cs typeface="Times New Roman" panose="02020603050405020304" pitchFamily="18" charset="0"/>
              </a:rPr>
              <a:t>3. Далее, зелёную ткань необходимо скрутить  объёмно и прошить вокруг, придавая форму стебля. Лист располагаем со стеблем, сверху прошиваем прожилки, для определения на ощупь. 4. Из фетра вырезаем в форме сердечка туловище котёнка, лапы, хвост, набиваем синтепоном, декорируем.  </a:t>
            </a:r>
          </a:p>
        </p:txBody>
      </p:sp>
    </p:spTree>
    <p:extLst>
      <p:ext uri="{BB962C8B-B14F-4D97-AF65-F5344CB8AC3E}">
        <p14:creationId xmlns:p14="http://schemas.microsoft.com/office/powerpoint/2010/main" val="383009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6435A6-8653-DEA0-DA72-4907FED14E7F}"/>
              </a:ext>
            </a:extLst>
          </p:cNvPr>
          <p:cNvSpPr>
            <a:spLocks noGrp="1"/>
          </p:cNvSpPr>
          <p:nvPr>
            <p:ph type="title"/>
          </p:nvPr>
        </p:nvSpPr>
        <p:spPr>
          <a:xfrm>
            <a:off x="677334" y="844549"/>
            <a:ext cx="5621866" cy="1610784"/>
          </a:xfrm>
        </p:spPr>
        <p:txBody>
          <a:bodyPr>
            <a:normAutofit/>
          </a:bodyPr>
          <a:lstStyle/>
          <a:p>
            <a:r>
              <a:rPr lang="ru-RU" sz="2400" dirty="0">
                <a:solidFill>
                  <a:schemeClr val="tx2"/>
                </a:solidFill>
                <a:latin typeface="Times New Roman" panose="02020603050405020304" pitchFamily="18" charset="0"/>
                <a:cs typeface="Times New Roman" panose="02020603050405020304" pitchFamily="18" charset="0"/>
              </a:rPr>
              <a:t>Следующий этап - скрепление каждой страницы. Они будут поддерживаться с помощью декоративного  шнура.  </a:t>
            </a:r>
          </a:p>
        </p:txBody>
      </p:sp>
      <p:pic>
        <p:nvPicPr>
          <p:cNvPr id="6" name="Объект 5">
            <a:extLst>
              <a:ext uri="{FF2B5EF4-FFF2-40B4-BE49-F238E27FC236}">
                <a16:creationId xmlns:a16="http://schemas.microsoft.com/office/drawing/2014/main" id="{C1A06462-266F-B312-B3C6-2AB4A5EC9A98}"/>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rot="5400000">
            <a:off x="6480505" y="663246"/>
            <a:ext cx="2584449" cy="2947060"/>
          </a:xfrm>
          <a:prstGeom prst="rect">
            <a:avLst/>
          </a:prstGeom>
          <a:ln>
            <a:noFill/>
          </a:ln>
          <a:effectLst>
            <a:outerShdw blurRad="190500" algn="tl" rotWithShape="0">
              <a:srgbClr val="000000">
                <a:alpha val="70000"/>
              </a:srgbClr>
            </a:outerShdw>
          </a:effectLst>
        </p:spPr>
      </p:pic>
      <p:sp>
        <p:nvSpPr>
          <p:cNvPr id="4" name="Текст 3">
            <a:extLst>
              <a:ext uri="{FF2B5EF4-FFF2-40B4-BE49-F238E27FC236}">
                <a16:creationId xmlns:a16="http://schemas.microsoft.com/office/drawing/2014/main" id="{5B8A5340-98A6-DEC8-ED53-478EC91777B1}"/>
              </a:ext>
            </a:extLst>
          </p:cNvPr>
          <p:cNvSpPr>
            <a:spLocks noGrp="1"/>
          </p:cNvSpPr>
          <p:nvPr>
            <p:ph type="body" sz="half" idx="2"/>
          </p:nvPr>
        </p:nvSpPr>
        <p:spPr>
          <a:xfrm>
            <a:off x="677333" y="2777069"/>
            <a:ext cx="5418667" cy="3583517"/>
          </a:xfrm>
        </p:spPr>
        <p:txBody>
          <a:bodyPr>
            <a:normAutofit fontScale="92500"/>
          </a:bodyPr>
          <a:lstStyle/>
          <a:p>
            <a:pPr>
              <a:spcBef>
                <a:spcPct val="0"/>
              </a:spcBef>
            </a:pPr>
            <a:r>
              <a:rPr lang="ru-RU" sz="2600" dirty="0">
                <a:solidFill>
                  <a:schemeClr val="tx2"/>
                </a:solidFill>
                <a:latin typeface="Times New Roman" panose="02020603050405020304" pitchFamily="18" charset="0"/>
                <a:ea typeface="+mj-ea"/>
                <a:cs typeface="Times New Roman" panose="02020603050405020304" pitchFamily="18" charset="0"/>
              </a:rPr>
              <a:t>Нарисовать круг желаемой формы, положить страницу от книги и шилом пробить отверстие. Затем ножницами обрезать края. В конце края каждого отверстия прошить швом через край. </a:t>
            </a:r>
          </a:p>
          <a:p>
            <a:pPr>
              <a:spcBef>
                <a:spcPct val="0"/>
              </a:spcBef>
            </a:pPr>
            <a:r>
              <a:rPr lang="ru-RU" sz="2600" dirty="0">
                <a:solidFill>
                  <a:schemeClr val="tx2"/>
                </a:solidFill>
                <a:latin typeface="Times New Roman" panose="02020603050405020304" pitchFamily="18" charset="0"/>
                <a:ea typeface="+mj-ea"/>
                <a:cs typeface="Times New Roman" panose="02020603050405020304" pitchFamily="18" charset="0"/>
              </a:rPr>
              <a:t> </a:t>
            </a:r>
            <a:r>
              <a:rPr lang="ru-RU" sz="2600" i="1" dirty="0">
                <a:solidFill>
                  <a:schemeClr val="tx2"/>
                </a:solidFill>
                <a:latin typeface="Times New Roman" panose="02020603050405020304" pitchFamily="18" charset="0"/>
                <a:ea typeface="+mj-ea"/>
                <a:cs typeface="Times New Roman" panose="02020603050405020304" pitchFamily="18" charset="0"/>
              </a:rPr>
              <a:t>Совет: д</a:t>
            </a:r>
            <a:r>
              <a:rPr lang="ru-RU" sz="2600" dirty="0">
                <a:solidFill>
                  <a:schemeClr val="tx2"/>
                </a:solidFill>
                <a:latin typeface="Times New Roman" panose="02020603050405020304" pitchFamily="18" charset="0"/>
                <a:ea typeface="+mj-ea"/>
                <a:cs typeface="Times New Roman" panose="02020603050405020304" pitchFamily="18" charset="0"/>
              </a:rPr>
              <a:t>ля предотвращения осыпания ткани вокруг отверстий, необходимо обработать края клеем ПВА или сделать обмёточный шов. </a:t>
            </a:r>
          </a:p>
          <a:p>
            <a:pPr marL="457200" indent="-457200">
              <a:spcBef>
                <a:spcPct val="0"/>
              </a:spcBef>
              <a:buAutoNum type="arabicPeriod"/>
            </a:pPr>
            <a:endParaRPr lang="ru-RU" sz="2400" dirty="0">
              <a:solidFill>
                <a:schemeClr val="tx2"/>
              </a:solidFill>
              <a:latin typeface="Times New Roman" panose="02020603050405020304" pitchFamily="18" charset="0"/>
              <a:ea typeface="+mj-ea"/>
              <a:cs typeface="Times New Roman" panose="02020603050405020304" pitchFamily="18" charset="0"/>
            </a:endParaRPr>
          </a:p>
        </p:txBody>
      </p:sp>
      <p:pic>
        <p:nvPicPr>
          <p:cNvPr id="10" name="Рисунок 9">
            <a:extLst>
              <a:ext uri="{FF2B5EF4-FFF2-40B4-BE49-F238E27FC236}">
                <a16:creationId xmlns:a16="http://schemas.microsoft.com/office/drawing/2014/main" id="{10ECB7DE-39CF-1297-E2A6-F6C8DA9B56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6573307" y="3502027"/>
            <a:ext cx="2584451" cy="313266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438932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FB2F824F-722B-4BC3-BDCF-26FCB7366708}"/>
              </a:ext>
            </a:extLst>
          </p:cNvPr>
          <p:cNvSpPr>
            <a:spLocks noGrp="1"/>
          </p:cNvSpPr>
          <p:nvPr>
            <p:ph type="title"/>
          </p:nvPr>
        </p:nvSpPr>
        <p:spPr>
          <a:xfrm>
            <a:off x="203201" y="609599"/>
            <a:ext cx="10825258" cy="1219201"/>
          </a:xfrm>
        </p:spPr>
        <p:txBody>
          <a:bodyPr>
            <a:normAutofit fontScale="90000"/>
          </a:bodyPr>
          <a:lstStyle/>
          <a:p>
            <a:pPr algn="ctr"/>
            <a:r>
              <a:rPr lang="ru-RU" sz="2800" dirty="0">
                <a:solidFill>
                  <a:schemeClr val="tx2"/>
                </a:solidFill>
                <a:latin typeface="Times New Roman" panose="02020603050405020304" pitchFamily="18" charset="0"/>
                <a:cs typeface="Times New Roman" panose="02020603050405020304" pitchFamily="18" charset="0"/>
              </a:rPr>
              <a:t>Вот такие замечательные книги у нас получились!</a:t>
            </a:r>
            <a:br>
              <a:rPr lang="ru-RU" sz="2800" dirty="0">
                <a:solidFill>
                  <a:schemeClr val="tx2"/>
                </a:solidFill>
                <a:latin typeface="Times New Roman" panose="02020603050405020304" pitchFamily="18" charset="0"/>
                <a:cs typeface="Times New Roman" panose="02020603050405020304" pitchFamily="18" charset="0"/>
              </a:rPr>
            </a:br>
            <a:r>
              <a:rPr lang="ru-RU" sz="2800" dirty="0">
                <a:solidFill>
                  <a:schemeClr val="tx2"/>
                </a:solidFill>
                <a:latin typeface="Times New Roman" panose="02020603050405020304" pitchFamily="18" charset="0"/>
                <a:cs typeface="Times New Roman" panose="02020603050405020304" pitchFamily="18" charset="0"/>
              </a:rPr>
              <a:t>И теперь, в торжественной обстановке, они будут подарены нашим деткам.</a:t>
            </a:r>
            <a:endParaRPr lang="ru-RU" sz="2800" dirty="0">
              <a:solidFill>
                <a:schemeClr val="tx2"/>
              </a:solidFill>
            </a:endParaRPr>
          </a:p>
        </p:txBody>
      </p:sp>
      <p:pic>
        <p:nvPicPr>
          <p:cNvPr id="8" name="Объект 7">
            <a:extLst>
              <a:ext uri="{FF2B5EF4-FFF2-40B4-BE49-F238E27FC236}">
                <a16:creationId xmlns:a16="http://schemas.microsoft.com/office/drawing/2014/main" id="{EC68453A-5431-AEB9-2DDE-AEF8E5E5949B}"/>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rcRect t="-4483"/>
          <a:stretch>
            <a:fillRect/>
          </a:stretch>
        </p:blipFill>
        <p:spPr>
          <a:xfrm>
            <a:off x="538179" y="1973616"/>
            <a:ext cx="6302887" cy="4613450"/>
          </a:xfrm>
          <a:prstGeom prst="rect">
            <a:avLst/>
          </a:prstGeom>
          <a:ln>
            <a:noFill/>
          </a:ln>
          <a:effectLst>
            <a:softEdge rad="112500"/>
          </a:effectLst>
        </p:spPr>
      </p:pic>
      <p:pic>
        <p:nvPicPr>
          <p:cNvPr id="10" name="Рисунок 9">
            <a:extLst>
              <a:ext uri="{FF2B5EF4-FFF2-40B4-BE49-F238E27FC236}">
                <a16:creationId xmlns:a16="http://schemas.microsoft.com/office/drawing/2014/main" id="{731C7027-7243-D4F4-CCC8-39D6FD6A7D8B}"/>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978683" y="1973616"/>
            <a:ext cx="5213317" cy="4402668"/>
          </a:xfrm>
          <a:prstGeom prst="rect">
            <a:avLst/>
          </a:prstGeom>
          <a:ln>
            <a:noFill/>
          </a:ln>
          <a:effectLst>
            <a:softEdge rad="112500"/>
          </a:effectLst>
        </p:spPr>
      </p:pic>
    </p:spTree>
    <p:extLst>
      <p:ext uri="{BB962C8B-B14F-4D97-AF65-F5344CB8AC3E}">
        <p14:creationId xmlns:p14="http://schemas.microsoft.com/office/powerpoint/2010/main" val="3761028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176A7E3-1686-103A-85F2-1E69F04C0379}"/>
              </a:ext>
            </a:extLst>
          </p:cNvPr>
          <p:cNvSpPr>
            <a:spLocks noGrp="1"/>
          </p:cNvSpPr>
          <p:nvPr>
            <p:ph type="title"/>
          </p:nvPr>
        </p:nvSpPr>
        <p:spPr>
          <a:xfrm>
            <a:off x="1129085" y="270932"/>
            <a:ext cx="8714630" cy="592667"/>
          </a:xfrm>
        </p:spPr>
        <p:txBody>
          <a:bodyPr>
            <a:normAutofit fontScale="90000"/>
          </a:bodyPr>
          <a:lstStyle/>
          <a:p>
            <a:pPr marL="342900" marR="0" lvl="0" indent="-342900" algn="ctr" defTabSz="457200" rtl="0" eaLnBrk="1" fontAlgn="auto" latinLnBrk="0" hangingPunct="1">
              <a:lnSpc>
                <a:spcPct val="100000"/>
              </a:lnSpc>
              <a:spcBef>
                <a:spcPts val="1000"/>
              </a:spcBef>
              <a:spcAft>
                <a:spcPts val="0"/>
              </a:spcAft>
              <a:tabLst/>
              <a:defRPr/>
            </a:pPr>
            <a:r>
              <a:rPr kumimoji="0" lang="ru-RU" sz="24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t>В чём уникальность и ценность тактильных книг?</a:t>
            </a:r>
            <a:br>
              <a:rPr kumimoji="0" lang="ru-RU" sz="24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br>
            <a:endParaRPr lang="ru-RU" dirty="0"/>
          </a:p>
        </p:txBody>
      </p:sp>
      <p:sp>
        <p:nvSpPr>
          <p:cNvPr id="3" name="Объект 2">
            <a:extLst>
              <a:ext uri="{FF2B5EF4-FFF2-40B4-BE49-F238E27FC236}">
                <a16:creationId xmlns:a16="http://schemas.microsoft.com/office/drawing/2014/main" id="{180951C0-976E-68EE-5C79-8E860C7CA59C}"/>
              </a:ext>
            </a:extLst>
          </p:cNvPr>
          <p:cNvSpPr>
            <a:spLocks noGrp="1"/>
          </p:cNvSpPr>
          <p:nvPr>
            <p:ph idx="1"/>
          </p:nvPr>
        </p:nvSpPr>
        <p:spPr>
          <a:xfrm>
            <a:off x="677333" y="1083734"/>
            <a:ext cx="8596669" cy="5503334"/>
          </a:xfrm>
        </p:spPr>
        <p:txBody>
          <a:bodyPr>
            <a:noAutofit/>
          </a:bodyPr>
          <a:lstStyle/>
          <a:p>
            <a:pPr algn="just"/>
            <a:r>
              <a:rPr lang="ru-RU" sz="2000" dirty="0">
                <a:solidFill>
                  <a:prstClr val="black">
                    <a:lumMod val="75000"/>
                    <a:lumOff val="25000"/>
                  </a:prstClr>
                </a:solidFill>
                <a:latin typeface="Times New Roman" panose="02020603050405020304" pitchFamily="18" charset="0"/>
                <a:cs typeface="Times New Roman" panose="02020603050405020304" pitchFamily="18" charset="0"/>
              </a:rPr>
              <a:t>С их помощью ребёнок получает знания не только о форме предмета, но и его фактуре. </a:t>
            </a:r>
          </a:p>
          <a:p>
            <a:pPr algn="just"/>
            <a:r>
              <a:rPr lang="ru-RU" sz="2000" dirty="0">
                <a:solidFill>
                  <a:prstClr val="black">
                    <a:lumMod val="75000"/>
                    <a:lumOff val="25000"/>
                  </a:prstClr>
                </a:solidFill>
                <a:latin typeface="Times New Roman" panose="02020603050405020304" pitchFamily="18" charset="0"/>
                <a:cs typeface="Times New Roman" panose="02020603050405020304" pitchFamily="18" charset="0"/>
              </a:rPr>
              <a:t>Кроме того, хорошо выполненная рукодельная книга, способствует формированию у ребёнка интереса к чтению. </a:t>
            </a:r>
          </a:p>
          <a:p>
            <a:pPr algn="just"/>
            <a:r>
              <a:rPr lang="ru-RU" sz="2000" dirty="0">
                <a:solidFill>
                  <a:prstClr val="black">
                    <a:lumMod val="75000"/>
                    <a:lumOff val="25000"/>
                  </a:prstClr>
                </a:solidFill>
                <a:latin typeface="Times New Roman" panose="02020603050405020304" pitchFamily="18" charset="0"/>
                <a:cs typeface="Times New Roman" panose="02020603050405020304" pitchFamily="18" charset="0"/>
              </a:rPr>
              <a:t>Тактильная книга очень ценна при обучении. Она становится для ребёнка «своей»  книгой. Читая тактильную книгу (иными словами, ощупывая предметы пальчиками), слепой ребенок знакомится со сказкой, природными явлениями, животным миром, предметами домашнего обихода и т. д.</a:t>
            </a:r>
            <a:endParaRPr lang="en-US" sz="2000" dirty="0">
              <a:solidFill>
                <a:prstClr val="black">
                  <a:lumMod val="75000"/>
                  <a:lumOff val="25000"/>
                </a:prstClr>
              </a:solidFill>
              <a:latin typeface="Times New Roman" panose="02020603050405020304" pitchFamily="18" charset="0"/>
              <a:cs typeface="Times New Roman" panose="02020603050405020304" pitchFamily="18" charset="0"/>
            </a:endParaRPr>
          </a:p>
          <a:p>
            <a:pPr algn="just"/>
            <a:r>
              <a:rPr lang="ru-RU" sz="2000" dirty="0">
                <a:solidFill>
                  <a:prstClr val="black">
                    <a:lumMod val="75000"/>
                    <a:lumOff val="25000"/>
                  </a:prstClr>
                </a:solidFill>
                <a:latin typeface="Times New Roman" panose="02020603050405020304" pitchFamily="18" charset="0"/>
                <a:cs typeface="Times New Roman" panose="02020603050405020304" pitchFamily="18" charset="0"/>
              </a:rPr>
              <a:t>Нащупывая мелкие предметы из различных материалов, ребенок ассоциативно связывает их с настоящими предметами. С помощью тактильных книг ребенок впервые получает представление об очень крупных или, наоборот, очень мелких предметах, которые невозможно обследовать руками в реальных пропорциях. Некоторые объекты в книге могут издавать звуки: шуршать, звенеть, шелестеть. </a:t>
            </a:r>
          </a:p>
          <a:p>
            <a:pPr algn="just"/>
            <a:r>
              <a:rPr lang="ru-RU" sz="2000" dirty="0">
                <a:solidFill>
                  <a:prstClr val="black">
                    <a:lumMod val="75000"/>
                    <a:lumOff val="25000"/>
                  </a:prstClr>
                </a:solidFill>
                <a:latin typeface="Times New Roman" panose="02020603050405020304" pitchFamily="18" charset="0"/>
                <a:cs typeface="Times New Roman" panose="02020603050405020304" pitchFamily="18" charset="0"/>
              </a:rPr>
              <a:t>А ещё, они доставят радость совместного общения и творчества.</a:t>
            </a:r>
          </a:p>
        </p:txBody>
      </p:sp>
    </p:spTree>
    <p:extLst>
      <p:ext uri="{BB962C8B-B14F-4D97-AF65-F5344CB8AC3E}">
        <p14:creationId xmlns:p14="http://schemas.microsoft.com/office/powerpoint/2010/main" val="280423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927EA7-12B0-90E7-170B-1D6CD11C0F08}"/>
              </a:ext>
            </a:extLst>
          </p:cNvPr>
          <p:cNvSpPr>
            <a:spLocks noGrp="1"/>
          </p:cNvSpPr>
          <p:nvPr>
            <p:ph type="title"/>
          </p:nvPr>
        </p:nvSpPr>
        <p:spPr>
          <a:xfrm>
            <a:off x="-93944" y="2735403"/>
            <a:ext cx="9738875" cy="1935332"/>
          </a:xfrm>
        </p:spPr>
        <p:txBody>
          <a:bodyPr/>
          <a:lstStyle/>
          <a:p>
            <a:pPr algn="ctr"/>
            <a:r>
              <a:rPr lang="ru-RU" dirty="0"/>
              <a:t>            </a:t>
            </a:r>
            <a:r>
              <a:rPr lang="ru-RU" dirty="0">
                <a:latin typeface="Times New Roman" panose="02020603050405020304" pitchFamily="18" charset="0"/>
                <a:cs typeface="Times New Roman" panose="02020603050405020304" pitchFamily="18" charset="0"/>
              </a:rPr>
              <a:t>Спасибо за внимание!</a:t>
            </a:r>
          </a:p>
        </p:txBody>
      </p:sp>
    </p:spTree>
    <p:extLst>
      <p:ext uri="{BB962C8B-B14F-4D97-AF65-F5344CB8AC3E}">
        <p14:creationId xmlns:p14="http://schemas.microsoft.com/office/powerpoint/2010/main" val="1992152735"/>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TM02900688[[fn=Аспект]]</Template>
  <TotalTime>658</TotalTime>
  <Words>948</Words>
  <Application>Microsoft Office PowerPoint</Application>
  <PresentationFormat>Широкоэкранный</PresentationFormat>
  <Paragraphs>44</Paragraphs>
  <Slides>12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12</vt:i4>
      </vt:variant>
    </vt:vector>
  </HeadingPairs>
  <TitlesOfParts>
    <vt:vector size="18" baseType="lpstr">
      <vt:lpstr>Arial</vt:lpstr>
      <vt:lpstr>Google Sans</vt:lpstr>
      <vt:lpstr>Times New Roman</vt:lpstr>
      <vt:lpstr>Trebuchet MS</vt:lpstr>
      <vt:lpstr>Wingdings 3</vt:lpstr>
      <vt:lpstr>Аспект</vt:lpstr>
      <vt:lpstr>Мастер-класс на тему: «Тактильная книга своими руками»</vt:lpstr>
      <vt:lpstr>Тактильная книга - это удивительное пособие,  сделанное своими руками с любовью. Она хранит в себе частичку души и тепло рук мастера.  </vt:lpstr>
      <vt:lpstr> Подготовка материалов</vt:lpstr>
      <vt:lpstr>Создание основы: вырезать  два квадрата 30*30 см. из плотной ткани и прострочить внутрь синтепон, либо нетканое полотно, чтобы обложка книги была плотной.  </vt:lpstr>
      <vt:lpstr>          Подготовка деталей для первой страницы книги: </vt:lpstr>
      <vt:lpstr> Пошив божьей коровки из ткани.</vt:lpstr>
      <vt:lpstr> Подготовка деталей для второй  страницы книги  </vt:lpstr>
      <vt:lpstr>Подготовка деталей для третей страницы</vt:lpstr>
      <vt:lpstr>Следующий этап - скрепление каждой страницы. Они будут поддерживаться с помощью декоративного  шнура.  </vt:lpstr>
      <vt:lpstr>Вот такие замечательные книги у нас получились! И теперь, в торжественной обстановке, они будут подарены нашим деткам.</vt:lpstr>
      <vt:lpstr>В чём уникальность и ценность тактильных книг? </vt:lpstr>
      <vt:lpstr>            Спасибо за внимание!</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Мунавара</dc:creator>
  <cp:lastModifiedBy>munavara_k@bk.ru</cp:lastModifiedBy>
  <cp:revision>53</cp:revision>
  <dcterms:created xsi:type="dcterms:W3CDTF">2025-01-07T19:47:31Z</dcterms:created>
  <dcterms:modified xsi:type="dcterms:W3CDTF">2026-04-14T13:49:46Z</dcterms:modified>
</cp:coreProperties>
</file>