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9" r:id="rId14"/>
    <p:sldId id="268" r:id="rId15"/>
    <p:sldId id="270" r:id="rId16"/>
    <p:sldId id="274" r:id="rId17"/>
    <p:sldId id="271" r:id="rId18"/>
    <p:sldId id="273" r:id="rId19"/>
    <p:sldId id="275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35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834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850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187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088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707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468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430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556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376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293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965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E1789903-FD3D-4BD1-A33A-867A4C123C4C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949A3A02-E4F5-4016-9A07-786B4C57561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93799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obrazovaka.ru/wp-content/images/preview/predmet/present-simple-i-past-simp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21" y="900752"/>
            <a:ext cx="10414289" cy="4653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7B7450-586A-C404-5B22-0F41D9D057BA}"/>
              </a:ext>
            </a:extLst>
          </p:cNvPr>
          <p:cNvSpPr txBox="1"/>
          <p:nvPr/>
        </p:nvSpPr>
        <p:spPr>
          <a:xfrm>
            <a:off x="7550727" y="5554639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Стеблицова Ангелина Юрьевна,</a:t>
            </a:r>
          </a:p>
          <a:p>
            <a:r>
              <a:rPr lang="ru-RU" dirty="0">
                <a:solidFill>
                  <a:schemeClr val="bg1"/>
                </a:solidFill>
              </a:rPr>
              <a:t>Преподаватель иностранных языков</a:t>
            </a:r>
          </a:p>
        </p:txBody>
      </p:sp>
    </p:spTree>
    <p:extLst>
      <p:ext uri="{BB962C8B-B14F-4D97-AF65-F5344CB8AC3E}">
        <p14:creationId xmlns:p14="http://schemas.microsoft.com/office/powerpoint/2010/main" val="788285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18615" y="1350329"/>
            <a:ext cx="11505063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Пар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Simle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Past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ru-RU" sz="3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бъединяет их аспект – </a:t>
            </a:r>
            <a:r>
              <a:rPr lang="ru-RU" sz="32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sz="32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Indefinite</a:t>
            </a:r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(Простой или Неопределенный), указывающий на то, что перед нами обычное, повседневное, повторяющееся действие. Но разделяет целая пропасть, которая пролегает между прошлым (</a:t>
            </a:r>
            <a:r>
              <a:rPr lang="ru-RU" sz="32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Past</a:t>
            </a:r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и настоящим (</a:t>
            </a:r>
            <a:r>
              <a:rPr lang="ru-RU" sz="32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ru-RU" sz="3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следующей таблице представлены все случаи употребления двух времен с примерами:</a:t>
            </a:r>
            <a:b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9097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785842"/>
              </p:ext>
            </p:extLst>
          </p:nvPr>
        </p:nvGraphicFramePr>
        <p:xfrm>
          <a:off x="2277660" y="0"/>
          <a:ext cx="8128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8063985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55655837"/>
                    </a:ext>
                  </a:extLst>
                </a:gridCol>
              </a:tblGrid>
              <a:tr h="365480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 Simple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Past Simple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3924371"/>
                  </a:ext>
                </a:extLst>
              </a:tr>
              <a:tr h="2523313"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Для описания обычных действий актуальных в настоящем:</a:t>
                      </a:r>
                    </a:p>
                    <a:p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Mark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thirty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years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old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– Марку тридцать лет.</a:t>
                      </a:r>
                    </a:p>
                    <a:p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Ann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a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teacher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– Анна учительница.</a:t>
                      </a:r>
                    </a:p>
                    <a:p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Для описания обычного, единичного действия, которое закончилось в прошлом:</a:t>
                      </a:r>
                    </a:p>
                    <a:p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Mark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was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thirty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years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old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last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year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– Марку было тридцать лет в прошлом году.</a:t>
                      </a:r>
                    </a:p>
                    <a:p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Ann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was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a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teacher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two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years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ago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– Анна была учительницей два года назад.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6799373"/>
                  </a:ext>
                </a:extLst>
              </a:tr>
              <a:tr h="3875087"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Для описания регулярно повторяющихся действий в настоящем:</a:t>
                      </a:r>
                    </a:p>
                    <a:p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Tom is never late 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Том никогда не опаздывает.</a:t>
                      </a:r>
                    </a:p>
                    <a:p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Fred usually goes to the swimming pool in the evening 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Фред обычно ходит в бассейн вечером.</a:t>
                      </a:r>
                    </a:p>
                    <a:p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Для описания старых привычек, повторяющихся действий в прошлом, которые на сегодняшний день не актуальны:</a:t>
                      </a:r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Tom was never late many years ago 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Том никогда не опаздывал много лет назад (сейчас он не отличается пунктуальностью).</a:t>
                      </a:r>
                    </a:p>
                    <a:p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Fred usually went to the swimming pool in the evening four months ago 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Фред обычно ходил в бассейн вечером четыре месяца назад (сейчас он этого не делает).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22232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5686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547571"/>
              </p:ext>
            </p:extLst>
          </p:nvPr>
        </p:nvGraphicFramePr>
        <p:xfrm>
          <a:off x="2072943" y="269240"/>
          <a:ext cx="8128000" cy="658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49811525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1623972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 Simple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Past Simple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9129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Для описания непреложных фактов:</a:t>
                      </a:r>
                    </a:p>
                    <a:p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sun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rises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in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East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– Солнце встает на восходе.</a:t>
                      </a:r>
                    </a:p>
                    <a:p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Three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plus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two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five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– Три плюс два равно пяти.</a:t>
                      </a:r>
                    </a:p>
                    <a:p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Для того, чтобы рассказать какую-то историю, которая произошла в прошлом, или для перечисления нескольких действий, происходивших одно за другим в прошлом:</a:t>
                      </a:r>
                    </a:p>
                    <a:p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Mary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entered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café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ordered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a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cup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coffee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and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strated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waiting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for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her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sister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– Мари вошла в кафе, села за столик, заказала чашку кофе и стала ждать свою сестру.</a:t>
                      </a:r>
                    </a:p>
                    <a:p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76572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 такими маркерами времени, как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usually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(обычно),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sometimes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(иногда),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every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day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(каждый день),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always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(всегда),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today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(сегодня),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tonight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(сегодня вечером),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often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(часто),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rarely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(редко) и другие. Они указывают на регулярность действия и на период времени, когда оно происходило – настоящее.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 следующими маркерами времени: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yesterday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(вчера),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day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before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yesterday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(позавчера),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two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days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ago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(два дня назад),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last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weekend</a:t>
                      </a:r>
                      <a:r>
                        <a:rPr lang="ru-RU" sz="18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(в прошлые выходные) и другие. Они показывают, что действие происходило в прошлом.</a:t>
                      </a:r>
                      <a:b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1524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6466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774" y="578472"/>
            <a:ext cx="1202822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0" i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</a:p>
          <a:p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 отличие </a:t>
            </a:r>
            <a:r>
              <a:rPr lang="ru-RU" sz="2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Simle</a:t>
            </a: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от </a:t>
            </a:r>
            <a:r>
              <a:rPr lang="ru-RU" sz="2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Past</a:t>
            </a: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заключается в том, когда, в какой период времени происходило событие – в настоящем или прошлом. Оно влияет и на форму глагола.</a:t>
            </a:r>
          </a:p>
          <a:p>
            <a:br>
              <a:rPr lang="ru-RU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br>
              <a:rPr lang="ru-RU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63220"/>
              </p:ext>
            </p:extLst>
          </p:nvPr>
        </p:nvGraphicFramePr>
        <p:xfrm>
          <a:off x="2162411" y="2006600"/>
          <a:ext cx="8128000" cy="485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743567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5594716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Present </a:t>
                      </a:r>
                      <a:r>
                        <a:rPr lang="en-US" b="1" dirty="0" err="1">
                          <a:effectLst/>
                        </a:rPr>
                        <a:t>Simle</a:t>
                      </a:r>
                      <a:endParaRPr lang="en-US" dirty="0">
                        <a:effectLst/>
                      </a:endParaRPr>
                    </a:p>
                  </a:txBody>
                  <a:tcPr marL="47625" marR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Past Simple</a:t>
                      </a:r>
                      <a:endParaRPr lang="en-US" dirty="0">
                        <a:effectLst/>
                      </a:endParaRPr>
                    </a:p>
                  </a:txBody>
                  <a:tcPr marL="47625" marR="47625" anchor="ctr"/>
                </a:tc>
                <a:extLst>
                  <a:ext uri="{0D108BD9-81ED-4DB2-BD59-A6C34878D82A}">
                    <a16:rowId xmlns:a16="http://schemas.microsoft.com/office/drawing/2014/main" val="8279853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I, you, we, they + </a:t>
                      </a:r>
                      <a:r>
                        <a:rPr lang="en-US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глагол</a:t>
                      </a:r>
                      <a:endParaRPr lang="en-US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Пождлежащие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+ глагол + -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(правильные глаголы)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29125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b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b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wish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Я желаю</a:t>
                      </a:r>
                    </a:p>
                    <a:p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Ты идёшь</a:t>
                      </a:r>
                    </a:p>
                    <a:p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fly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Они летают</a:t>
                      </a:r>
                    </a:p>
                    <a:p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swim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Мы плаваем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b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b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wished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Я желал</a:t>
                      </a:r>
                    </a:p>
                    <a:p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blamed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Ты обвинял</a:t>
                      </a:r>
                    </a:p>
                    <a:p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played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Они играли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3397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He, she, it + </a:t>
                      </a:r>
                      <a:r>
                        <a:rPr lang="en-US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глагол</a:t>
                      </a:r>
                      <a:r>
                        <a:rPr lang="en-US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+ -s/-</a:t>
                      </a:r>
                      <a:r>
                        <a:rPr lang="en-US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</a:t>
                      </a:r>
                      <a:endParaRPr lang="en-US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Подлежащие + 2-я форма неправильных глаголов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891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br>
                        <a:rPr lang="ru-RU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 wishes – Он желает</a:t>
                      </a:r>
                    </a:p>
                    <a:p>
                      <a:r>
                        <a:rPr lang="ru-RU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She goes – Она ходит</a:t>
                      </a:r>
                    </a:p>
                    <a:p>
                      <a:r>
                        <a:rPr lang="ru-RU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swims – Он (о животном) плавает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b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went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Ты ходил</a:t>
                      </a:r>
                    </a:p>
                    <a:p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had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Он имел</a:t>
                      </a:r>
                    </a:p>
                    <a:p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won</a:t>
                      </a: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Мы побеждали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81935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6994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cards.hreminder.com/images/articles/tobe/tab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068" y="1389724"/>
            <a:ext cx="8811004" cy="530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10465" y="664907"/>
            <a:ext cx="7201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Глагол 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Simle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002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295940"/>
              </p:ext>
            </p:extLst>
          </p:nvPr>
        </p:nvGraphicFramePr>
        <p:xfrm>
          <a:off x="2032000" y="719665"/>
          <a:ext cx="8599606" cy="5735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9803">
                  <a:extLst>
                    <a:ext uri="{9D8B030D-6E8A-4147-A177-3AD203B41FA5}">
                      <a16:colId xmlns:a16="http://schemas.microsoft.com/office/drawing/2014/main" val="3017437564"/>
                    </a:ext>
                  </a:extLst>
                </a:gridCol>
                <a:gridCol w="4299803">
                  <a:extLst>
                    <a:ext uri="{9D8B030D-6E8A-4147-A177-3AD203B41FA5}">
                      <a16:colId xmlns:a16="http://schemas.microsoft.com/office/drawing/2014/main" val="3344027384"/>
                    </a:ext>
                  </a:extLst>
                </a:gridCol>
              </a:tblGrid>
              <a:tr h="611252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Present </a:t>
                      </a:r>
                      <a:r>
                        <a:rPr lang="en-US" b="1" dirty="0" err="1">
                          <a:effectLst/>
                        </a:rPr>
                        <a:t>Simle</a:t>
                      </a:r>
                      <a:endParaRPr lang="en-US" dirty="0">
                        <a:effectLst/>
                      </a:endParaRPr>
                    </a:p>
                  </a:txBody>
                  <a:tcPr marL="47625" marR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Past Simple</a:t>
                      </a:r>
                      <a:endParaRPr lang="en-US" dirty="0">
                        <a:effectLst/>
                      </a:endParaRPr>
                    </a:p>
                  </a:txBody>
                  <a:tcPr marL="47625" marR="47625" anchor="ctr"/>
                </a:tc>
                <a:extLst>
                  <a:ext uri="{0D108BD9-81ED-4DB2-BD59-A6C34878D82A}">
                    <a16:rowId xmlns:a16="http://schemas.microsoft.com/office/drawing/2014/main" val="3481423334"/>
                  </a:ext>
                </a:extLst>
              </a:tr>
              <a:tr h="5124473">
                <a:tc>
                  <a:txBody>
                    <a:bodyPr/>
                    <a:lstStyle/>
                    <a:p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 </a:t>
                      </a:r>
                      <a:r>
                        <a:rPr lang="en-US" sz="24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 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student. — </a:t>
                      </a:r>
                      <a:r>
                        <a:rPr lang="ru-RU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Я (есть) студент.</a:t>
                      </a:r>
                      <a:br>
                        <a:rPr lang="ru-RU" sz="2400" dirty="0"/>
                      </a:b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 </a:t>
                      </a:r>
                      <a:r>
                        <a:rPr lang="en-US" sz="24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 the park. — </a:t>
                      </a:r>
                      <a:r>
                        <a:rPr lang="ru-RU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Они (находятся) в парке.</a:t>
                      </a:r>
                      <a:br>
                        <a:rPr lang="ru-RU" sz="2400" dirty="0"/>
                      </a:b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 </a:t>
                      </a:r>
                      <a:r>
                        <a:rPr lang="en-US" sz="24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 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interesting. — </a:t>
                      </a:r>
                      <a:r>
                        <a:rPr lang="ru-RU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Это (есть) интересно.</a:t>
                      </a:r>
                      <a:br>
                        <a:rPr lang="ru-RU" sz="2400" dirty="0"/>
                      </a:b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She </a:t>
                      </a:r>
                      <a:r>
                        <a:rPr lang="en-US" sz="24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 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beautiful woman. — </a:t>
                      </a:r>
                      <a:r>
                        <a:rPr lang="ru-RU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Она (есть) красивая женщина.</a:t>
                      </a:r>
                      <a:br>
                        <a:rPr lang="ru-RU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book </a:t>
                      </a:r>
                      <a:r>
                        <a:rPr lang="en-US" sz="24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interesting. — </a:t>
                      </a:r>
                      <a:r>
                        <a:rPr lang="ru-RU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Эта книга (есть) интересная.</a:t>
                      </a:r>
                      <a:br>
                        <a:rPr lang="ru-RU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books </a:t>
                      </a:r>
                      <a:r>
                        <a:rPr lang="en-US" sz="24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interesting. — </a:t>
                      </a:r>
                      <a:r>
                        <a:rPr lang="ru-RU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Эти книги (есть) интересные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 </a:t>
                      </a:r>
                      <a:r>
                        <a:rPr lang="en-US" sz="24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was 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busy. — </a:t>
                      </a:r>
                      <a:r>
                        <a:rPr lang="en-US" sz="240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Он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был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занят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b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 </a:t>
                      </a:r>
                      <a:r>
                        <a:rPr lang="en-US" sz="24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was 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interesting. — </a:t>
                      </a:r>
                      <a:r>
                        <a:rPr lang="en-US" sz="240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Было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интересно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b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 </a:t>
                      </a:r>
                      <a:r>
                        <a:rPr lang="en-US" sz="24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were 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park yesterday. — </a:t>
                      </a:r>
                      <a:r>
                        <a:rPr lang="en-US" sz="240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Они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были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в </a:t>
                      </a:r>
                      <a:r>
                        <a:rPr lang="en-US" sz="240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парке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вчера</a:t>
                      </a:r>
                      <a:r>
                        <a:rPr lang="en-US" sz="24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872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9121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2837" y="727454"/>
            <a:ext cx="8062985" cy="600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870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7877" y="671868"/>
            <a:ext cx="7628977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62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9340" y="762710"/>
            <a:ext cx="7992161" cy="58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853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61027" y="0"/>
            <a:ext cx="52044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i="1" dirty="0">
                <a:solidFill>
                  <a:schemeClr val="accent2">
                    <a:lumMod val="75000"/>
                  </a:schemeClr>
                </a:solidFill>
              </a:rPr>
              <a:t>Present Simple 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</a:rPr>
              <a:t>или </a:t>
            </a:r>
            <a:r>
              <a:rPr lang="en-US" sz="3200" i="1" dirty="0">
                <a:solidFill>
                  <a:schemeClr val="accent2">
                    <a:lumMod val="75000"/>
                  </a:schemeClr>
                </a:solidFill>
              </a:rPr>
              <a:t>Past Simple?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08579"/>
              </p:ext>
            </p:extLst>
          </p:nvPr>
        </p:nvGraphicFramePr>
        <p:xfrm>
          <a:off x="1999246" y="447040"/>
          <a:ext cx="8128000" cy="6410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12535400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3199239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Sentence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Tense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1854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The movie I saw two days ago was quite good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3201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Mary wanted to apologize for her bad mood yesterday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30451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brother doesn’t watch TV. He always says there is nothing interesting to watch.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43568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It was sunny warm weather last week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01555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Steve always arrives at work in time.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8835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snows a lot in winter.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5830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Tom waited for the parcel the day before yesterday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7750716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Jill visits her aunt every weekend.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84836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usually have breakfast at eight every day.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45199964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063246" y="826659"/>
            <a:ext cx="406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Фильм, который я смотрел два дня назад, был довольно хорошим </a:t>
            </a:r>
            <a:r>
              <a:rPr lang="en-US" dirty="0"/>
              <a:t>(Past)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63246" y="1472990"/>
            <a:ext cx="406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Мэри хотела извиниться за своё плохое настроение вчера</a:t>
            </a:r>
            <a:r>
              <a:rPr lang="en-US" dirty="0"/>
              <a:t> (Past)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063246" y="2119321"/>
            <a:ext cx="406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ru-RU" dirty="0">
                <a:solidFill>
                  <a:schemeClr val="dk1"/>
                </a:solidFill>
              </a:rPr>
              <a:t>Мой брат никогда не смотрит телевизор. Он говорит, что там нет ничего интересного, чтобы смотреть.</a:t>
            </a:r>
            <a:r>
              <a:rPr lang="en-US" dirty="0">
                <a:solidFill>
                  <a:schemeClr val="dk1"/>
                </a:solidFill>
              </a:rPr>
              <a:t> (Present)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063246" y="3283188"/>
            <a:ext cx="406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прошлой неделе была солнечная, тёплая погода</a:t>
            </a:r>
            <a:r>
              <a:rPr lang="en-US" dirty="0"/>
              <a:t> (Past)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063246" y="3929519"/>
            <a:ext cx="406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dk1"/>
                </a:solidFill>
              </a:rPr>
              <a:t>Стив всегда приходит на работу вовремя</a:t>
            </a:r>
            <a:r>
              <a:rPr lang="en-US" dirty="0">
                <a:solidFill>
                  <a:schemeClr val="dk1"/>
                </a:solidFill>
              </a:rPr>
              <a:t> (Present)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063246" y="4539388"/>
            <a:ext cx="3342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dk1"/>
                </a:solidFill>
              </a:rPr>
              <a:t>Зимой часто идёт снег</a:t>
            </a:r>
            <a:r>
              <a:rPr lang="en-US" dirty="0">
                <a:solidFill>
                  <a:schemeClr val="dk1"/>
                </a:solidFill>
              </a:rPr>
              <a:t> (Present)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063246" y="5043826"/>
            <a:ext cx="36941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ru-RU" dirty="0"/>
              <a:t>Том ждал посылку позавчера</a:t>
            </a:r>
            <a:r>
              <a:rPr lang="en-US" dirty="0"/>
              <a:t> (Past)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063246" y="5525877"/>
            <a:ext cx="406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dk1"/>
                </a:solidFill>
              </a:rPr>
              <a:t>Джилл</a:t>
            </a:r>
            <a:r>
              <a:rPr lang="ru-RU" dirty="0">
                <a:solidFill>
                  <a:schemeClr val="dk1"/>
                </a:solidFill>
              </a:rPr>
              <a:t> навещает свою тетю каждые выходные</a:t>
            </a:r>
            <a:r>
              <a:rPr lang="en-US" dirty="0">
                <a:solidFill>
                  <a:schemeClr val="dk1"/>
                </a:solidFill>
              </a:rPr>
              <a:t> (Present)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063247" y="6220877"/>
            <a:ext cx="406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dk1"/>
                </a:solidFill>
              </a:rPr>
              <a:t>Они обычно завтракают в 8 каждый день</a:t>
            </a:r>
            <a:r>
              <a:rPr lang="en-US" dirty="0">
                <a:solidFill>
                  <a:schemeClr val="dk1"/>
                </a:solidFill>
              </a:rPr>
              <a:t> (Present)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986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2681" y="1139908"/>
            <a:ext cx="810531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/>
          </a:p>
          <a:p>
            <a:r>
              <a:rPr lang="en-US" sz="2400" dirty="0"/>
              <a:t>1. They (to have) a nice weekend last week. </a:t>
            </a:r>
          </a:p>
          <a:p>
            <a:r>
              <a:rPr lang="en-US" sz="2400" dirty="0"/>
              <a:t>2. She (to meet) with her friends every Sunday. </a:t>
            </a:r>
          </a:p>
          <a:p>
            <a:r>
              <a:rPr lang="en-US" sz="2400" dirty="0"/>
              <a:t>3. His brother (not come) yesterday.</a:t>
            </a:r>
          </a:p>
          <a:p>
            <a:r>
              <a:rPr lang="en-US" sz="2400" dirty="0"/>
              <a:t>4. Yes. But last Sunday I (to sleep) till ten o’clock. </a:t>
            </a:r>
          </a:p>
          <a:p>
            <a:r>
              <a:rPr lang="en-US" sz="2400" dirty="0"/>
              <a:t>5. Your brother (to become) a teacher two years ago. </a:t>
            </a:r>
          </a:p>
          <a:p>
            <a:r>
              <a:rPr lang="en-US" sz="2400" dirty="0"/>
              <a:t>6. She (not to understand) the teacher at the last lesson. </a:t>
            </a:r>
          </a:p>
          <a:p>
            <a:r>
              <a:rPr lang="en-US" sz="2400" dirty="0"/>
              <a:t>7. He usually (to sleep) well. But last night he (to sleep) badly.</a:t>
            </a:r>
          </a:p>
          <a:p>
            <a:r>
              <a:rPr lang="en-US" sz="2400" dirty="0"/>
              <a:t>8. As a rule I (to walk) to the institute but yesterday I (to take) a bus.</a:t>
            </a:r>
          </a:p>
          <a:p>
            <a:r>
              <a:rPr lang="en-US" sz="2400" dirty="0"/>
              <a:t>9 She (to be) ill now. She (to eat) an ice-cream yesterday.</a:t>
            </a:r>
          </a:p>
          <a:p>
            <a:r>
              <a:rPr lang="en-US" sz="2400" dirty="0"/>
              <a:t>14. He (to go) to restaurant with his family once a month.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031958" y="58722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Раскройте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скобки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употребляя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глаголы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в Present Simple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или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Past Simple.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53068" y="1527871"/>
            <a:ext cx="805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1100"/>
                </a:solidFill>
              </a:rPr>
              <a:t>1. had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048069" y="1961112"/>
            <a:ext cx="1839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1100"/>
                </a:solidFill>
              </a:rPr>
              <a:t>2. She meets …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048069" y="2394353"/>
            <a:ext cx="29329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1100"/>
                </a:solidFill>
              </a:rPr>
              <a:t>3. did not (=didn’t) come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048069" y="2624760"/>
            <a:ext cx="9294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1100"/>
                </a:solidFill>
              </a:rPr>
              <a:t>4. slept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549289" y="3061532"/>
            <a:ext cx="1261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1100"/>
                </a:solidFill>
              </a:rPr>
              <a:t>5. became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977491" y="3362376"/>
            <a:ext cx="42047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1100"/>
                </a:solidFill>
              </a:rPr>
              <a:t>6. She did not (=didn’t) understand …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8476705" y="500138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>
              <a:solidFill>
                <a:srgbClr val="331100"/>
              </a:solidFill>
            </a:endParaRPr>
          </a:p>
          <a:p>
            <a:r>
              <a:rPr lang="en-US" b="1" dirty="0">
                <a:solidFill>
                  <a:srgbClr val="331100"/>
                </a:solidFill>
              </a:rPr>
              <a:t>10. goes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8476705" y="3728711"/>
            <a:ext cx="16789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1100"/>
                </a:solidFill>
              </a:rPr>
              <a:t>7. sleeps; slept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9030856" y="4124156"/>
            <a:ext cx="1504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1100"/>
                </a:solidFill>
              </a:rPr>
              <a:t>8. walk; took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8501692" y="4885936"/>
            <a:ext cx="10201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1100"/>
                </a:solidFill>
              </a:rPr>
              <a:t>9. is; ate</a:t>
            </a:r>
          </a:p>
        </p:txBody>
      </p:sp>
    </p:spTree>
    <p:extLst>
      <p:ext uri="{BB962C8B-B14F-4D97-AF65-F5344CB8AC3E}">
        <p14:creationId xmlns:p14="http://schemas.microsoft.com/office/powerpoint/2010/main" val="3918704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786D4D-D7C9-49E2-A288-EF49A17D4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Computer system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F3CF51-426A-4BCF-9915-1BFEA173B9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7E70596-9469-4244-AFD1-3155B6B32F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700451" y="1237435"/>
            <a:ext cx="6791095" cy="164401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F6B3DFE-FD38-44F7-86AB-367B15606A5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700451" y="2971234"/>
            <a:ext cx="6791095" cy="3749162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19055B8-C2DC-4A8F-A696-035A8B685415}"/>
              </a:ext>
            </a:extLst>
          </p:cNvPr>
          <p:cNvSpPr/>
          <p:nvPr/>
        </p:nvSpPr>
        <p:spPr>
          <a:xfrm>
            <a:off x="6546770" y="3059668"/>
            <a:ext cx="288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1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A6F97A0-BA9F-42C8-9E4F-3C22ED5D7F72}"/>
              </a:ext>
            </a:extLst>
          </p:cNvPr>
          <p:cNvSpPr/>
          <p:nvPr/>
        </p:nvSpPr>
        <p:spPr>
          <a:xfrm>
            <a:off x="3713682" y="3227841"/>
            <a:ext cx="303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2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169C8F3-44D4-42EE-9E96-5ED43326D498}"/>
              </a:ext>
            </a:extLst>
          </p:cNvPr>
          <p:cNvSpPr/>
          <p:nvPr/>
        </p:nvSpPr>
        <p:spPr>
          <a:xfrm>
            <a:off x="5182568" y="5896543"/>
            <a:ext cx="288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3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E47E15B-4DE7-498F-809C-DC5AFFC9F6F0}"/>
              </a:ext>
            </a:extLst>
          </p:cNvPr>
          <p:cNvSpPr/>
          <p:nvPr/>
        </p:nvSpPr>
        <p:spPr>
          <a:xfrm>
            <a:off x="4749042" y="6104931"/>
            <a:ext cx="303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4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D27D4C3-9AC7-454D-A89E-6AC202330471}"/>
              </a:ext>
            </a:extLst>
          </p:cNvPr>
          <p:cNvSpPr/>
          <p:nvPr/>
        </p:nvSpPr>
        <p:spPr>
          <a:xfrm>
            <a:off x="5948361" y="4845815"/>
            <a:ext cx="295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5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040C1A2-9955-4755-AFA6-A8A1E633CB99}"/>
              </a:ext>
            </a:extLst>
          </p:cNvPr>
          <p:cNvSpPr/>
          <p:nvPr/>
        </p:nvSpPr>
        <p:spPr>
          <a:xfrm>
            <a:off x="5552665" y="5786512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6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0C2ACE9-1FB3-49F2-B8D5-DC7AA676D399}"/>
              </a:ext>
            </a:extLst>
          </p:cNvPr>
          <p:cNvSpPr/>
          <p:nvPr/>
        </p:nvSpPr>
        <p:spPr>
          <a:xfrm>
            <a:off x="5948361" y="4042535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7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129DF02-A289-46A4-85FA-4774DA5E9696}"/>
              </a:ext>
            </a:extLst>
          </p:cNvPr>
          <p:cNvSpPr/>
          <p:nvPr/>
        </p:nvSpPr>
        <p:spPr>
          <a:xfrm>
            <a:off x="3156980" y="3406825"/>
            <a:ext cx="303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8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67C3B94-0ADB-4D97-BBE4-DD66D3296F36}"/>
              </a:ext>
            </a:extLst>
          </p:cNvPr>
          <p:cNvSpPr/>
          <p:nvPr/>
        </p:nvSpPr>
        <p:spPr>
          <a:xfrm>
            <a:off x="5948361" y="4415017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9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C7FB62E6-9774-42AA-A50A-E7DD34EA0FE0}"/>
              </a:ext>
            </a:extLst>
          </p:cNvPr>
          <p:cNvSpPr/>
          <p:nvPr/>
        </p:nvSpPr>
        <p:spPr>
          <a:xfrm>
            <a:off x="6307563" y="6157482"/>
            <a:ext cx="4074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10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453A42CB-FB7E-4E3A-8F9B-A0A24F71965B}"/>
              </a:ext>
            </a:extLst>
          </p:cNvPr>
          <p:cNvSpPr/>
          <p:nvPr/>
        </p:nvSpPr>
        <p:spPr>
          <a:xfrm>
            <a:off x="8411081" y="5545751"/>
            <a:ext cx="393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42856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 descr="Information Systems/&lt;strong&gt;Internet&lt;/strong&gt; - Wikiversit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4165" y="2933849"/>
            <a:ext cx="2897835" cy="392415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Match the words with their definitions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1 data </a:t>
            </a:r>
            <a:endParaRPr lang="ru-RU" dirty="0"/>
          </a:p>
          <a:p>
            <a:r>
              <a:rPr lang="en-US" dirty="0"/>
              <a:t>2 email </a:t>
            </a:r>
            <a:endParaRPr lang="ru-RU" dirty="0"/>
          </a:p>
          <a:p>
            <a:r>
              <a:rPr lang="en-US" dirty="0"/>
              <a:t>3 home page </a:t>
            </a:r>
            <a:endParaRPr lang="ru-RU" dirty="0"/>
          </a:p>
          <a:p>
            <a:r>
              <a:rPr lang="en-US" dirty="0"/>
              <a:t>4 the Internet </a:t>
            </a:r>
            <a:endParaRPr lang="ru-RU" dirty="0"/>
          </a:p>
          <a:p>
            <a:r>
              <a:rPr lang="ru-RU" dirty="0"/>
              <a:t>5</a:t>
            </a:r>
            <a:r>
              <a:rPr lang="en-US" dirty="0"/>
              <a:t> password </a:t>
            </a:r>
            <a:endParaRPr lang="ru-RU" dirty="0"/>
          </a:p>
          <a:p>
            <a:r>
              <a:rPr lang="en-US" dirty="0"/>
              <a:t>6 username </a:t>
            </a:r>
            <a:endParaRPr lang="ru-RU" dirty="0"/>
          </a:p>
          <a:p>
            <a:r>
              <a:rPr lang="en-US" dirty="0"/>
              <a:t>7 website </a:t>
            </a:r>
            <a:endParaRPr lang="ru-RU" dirty="0"/>
          </a:p>
          <a:p>
            <a:r>
              <a:rPr lang="en-US" dirty="0"/>
              <a:t>8 download 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58186" y="2180496"/>
            <a:ext cx="7706436" cy="3206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spcAft>
                <a:spcPts val="600"/>
              </a:spcAft>
            </a:pPr>
            <a:r>
              <a:rPr lang="en-US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a) a secret word you have to type to enter a computer</a:t>
            </a:r>
            <a:endParaRPr lang="ru-RU" sz="1600" dirty="0">
              <a:solidFill>
                <a:schemeClr val="tx2"/>
              </a:solidFill>
              <a:latin typeface="+mj-lt"/>
              <a:ea typeface="Times New Roman" panose="02020603050405020304" pitchFamily="18" charset="0"/>
            </a:endParaRPr>
          </a:p>
          <a:p>
            <a:pPr>
              <a:spcBef>
                <a:spcPts val="400"/>
              </a:spcBef>
              <a:spcAft>
                <a:spcPts val="600"/>
              </a:spcAft>
            </a:pPr>
            <a:r>
              <a:rPr lang="en-US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b) the worldwide network of computer networks</a:t>
            </a:r>
            <a:endParaRPr lang="ru-RU" sz="1600" dirty="0">
              <a:solidFill>
                <a:schemeClr val="tx2"/>
              </a:solidFill>
              <a:latin typeface="+mj-lt"/>
              <a:ea typeface="Times New Roman" panose="02020603050405020304" pitchFamily="18" charset="0"/>
            </a:endParaRPr>
          </a:p>
          <a:p>
            <a:pPr>
              <a:spcBef>
                <a:spcPts val="400"/>
              </a:spcBef>
              <a:spcAft>
                <a:spcPts val="600"/>
              </a:spcAft>
            </a:pPr>
            <a:r>
              <a:rPr lang="en-US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c) information</a:t>
            </a:r>
            <a:endParaRPr lang="ru-RU" sz="1600" dirty="0">
              <a:solidFill>
                <a:schemeClr val="tx2"/>
              </a:solidFill>
              <a:latin typeface="+mj-lt"/>
              <a:ea typeface="Times New Roman" panose="02020603050405020304" pitchFamily="18" charset="0"/>
            </a:endParaRPr>
          </a:p>
          <a:p>
            <a:pPr>
              <a:spcBef>
                <a:spcPts val="400"/>
              </a:spcBef>
              <a:spcAft>
                <a:spcPts val="600"/>
              </a:spcAft>
            </a:pPr>
            <a:r>
              <a:rPr lang="en-US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d) to copy information from the Web to your computer</a:t>
            </a:r>
            <a:endParaRPr lang="ru-RU" sz="1600" dirty="0">
              <a:solidFill>
                <a:schemeClr val="tx2"/>
              </a:solidFill>
              <a:latin typeface="+mj-lt"/>
              <a:ea typeface="Times New Roman" panose="02020603050405020304" pitchFamily="18" charset="0"/>
            </a:endParaRPr>
          </a:p>
          <a:p>
            <a:pPr>
              <a:spcBef>
                <a:spcPts val="400"/>
              </a:spcBef>
              <a:spcAft>
                <a:spcPts val="600"/>
              </a:spcAft>
            </a:pPr>
            <a:r>
              <a:rPr lang="en-US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e) software you can use to send email</a:t>
            </a:r>
            <a:endParaRPr lang="ru-RU" sz="1600" dirty="0">
              <a:solidFill>
                <a:schemeClr val="tx2"/>
              </a:solidFill>
              <a:latin typeface="+mj-lt"/>
              <a:ea typeface="Times New Roman" panose="02020603050405020304" pitchFamily="18" charset="0"/>
            </a:endParaRPr>
          </a:p>
          <a:p>
            <a:pPr>
              <a:spcBef>
                <a:spcPts val="400"/>
              </a:spcBef>
              <a:spcAft>
                <a:spcPts val="600"/>
              </a:spcAft>
            </a:pPr>
            <a:r>
              <a:rPr lang="en-US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f) a collection of web pages with a title</a:t>
            </a:r>
            <a:endParaRPr lang="ru-RU" sz="1600" dirty="0">
              <a:solidFill>
                <a:schemeClr val="tx2"/>
              </a:solidFill>
              <a:latin typeface="+mj-lt"/>
              <a:ea typeface="Times New Roman" panose="02020603050405020304" pitchFamily="18" charset="0"/>
            </a:endParaRPr>
          </a:p>
          <a:p>
            <a:pPr>
              <a:spcBef>
                <a:spcPts val="400"/>
              </a:spcBef>
              <a:spcAft>
                <a:spcPts val="600"/>
              </a:spcAft>
            </a:pPr>
            <a:r>
              <a:rPr lang="en-US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g) the first page of a website</a:t>
            </a:r>
            <a:endParaRPr lang="ru-RU" sz="1600" dirty="0">
              <a:solidFill>
                <a:schemeClr val="tx2"/>
              </a:solidFill>
              <a:latin typeface="+mj-lt"/>
              <a:ea typeface="Times New Roman" panose="02020603050405020304" pitchFamily="18" charset="0"/>
            </a:endParaRPr>
          </a:p>
          <a:p>
            <a:pPr>
              <a:spcBef>
                <a:spcPts val="400"/>
              </a:spcBef>
              <a:spcAft>
                <a:spcPts val="600"/>
              </a:spcAft>
            </a:pPr>
            <a:r>
              <a:rPr lang="en-US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h) a name you can use to enter a computer system</a:t>
            </a:r>
            <a:r>
              <a:rPr lang="en-US" sz="12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 </a:t>
            </a:r>
            <a:endParaRPr lang="ru-RU" sz="1600" dirty="0">
              <a:solidFill>
                <a:schemeClr val="tx2"/>
              </a:solidFill>
              <a:effectLst/>
              <a:latin typeface="+mj-lt"/>
              <a:ea typeface="Times New Roman" panose="02020603050405020304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1637731" y="2442949"/>
            <a:ext cx="2720455" cy="6960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1733266" y="2797791"/>
            <a:ext cx="2624920" cy="11327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2183642" y="3138985"/>
            <a:ext cx="2174544" cy="16240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2306472" y="2797791"/>
            <a:ext cx="2051714" cy="8057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2183642" y="2442949"/>
            <a:ext cx="2174544" cy="16240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2183642" y="4421875"/>
            <a:ext cx="2174544" cy="6823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1869743" y="4329486"/>
            <a:ext cx="2488443" cy="4335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2183642" y="3603525"/>
            <a:ext cx="2174544" cy="16240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2908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DEVICES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Input Devices Stock Illustrations – 359 Input Devices Stock Illustrations,  Vectors &amp; Clipart - Dreamstim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0" b="17305"/>
          <a:stretch/>
        </p:blipFill>
        <p:spPr bwMode="auto">
          <a:xfrm>
            <a:off x="0" y="2458133"/>
            <a:ext cx="6006304" cy="312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4B474B-F09B-4084-A261-3425D4A91176}"/>
              </a:ext>
            </a:extLst>
          </p:cNvPr>
          <p:cNvSpPr txBox="1"/>
          <p:nvPr/>
        </p:nvSpPr>
        <p:spPr>
          <a:xfrm>
            <a:off x="2332460" y="1808927"/>
            <a:ext cx="16845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INPUT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B846A7-0600-4AB9-8F31-D5755385F8B8}"/>
              </a:ext>
            </a:extLst>
          </p:cNvPr>
          <p:cNvSpPr txBox="1"/>
          <p:nvPr/>
        </p:nvSpPr>
        <p:spPr>
          <a:xfrm>
            <a:off x="9288262" y="1797932"/>
            <a:ext cx="29887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OUTPUT</a:t>
            </a:r>
            <a:endParaRPr lang="ru-RU" dirty="0"/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082710C9-7CE8-4A79-8F53-A064323B229E}"/>
              </a:ext>
            </a:extLst>
          </p:cNvPr>
          <p:cNvCxnSpPr/>
          <p:nvPr/>
        </p:nvCxnSpPr>
        <p:spPr>
          <a:xfrm flipH="1">
            <a:off x="3204839" y="1624742"/>
            <a:ext cx="2325949" cy="38208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E7AA1267-8335-4FAB-A815-F544E3EBE044}"/>
              </a:ext>
            </a:extLst>
          </p:cNvPr>
          <p:cNvCxnSpPr>
            <a:cxnSpLocks/>
          </p:cNvCxnSpPr>
          <p:nvPr/>
        </p:nvCxnSpPr>
        <p:spPr>
          <a:xfrm>
            <a:off x="6616676" y="1651343"/>
            <a:ext cx="2358648" cy="3535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Input Devices Stock Illustrations – 359 Input Devices Stock Illustrations,  Vectors &amp; Clipart - Dreamstime">
            <a:extLst>
              <a:ext uri="{FF2B5EF4-FFF2-40B4-BE49-F238E27FC236}">
                <a16:creationId xmlns:a16="http://schemas.microsoft.com/office/drawing/2014/main" id="{F72E1A2E-1F00-4DA8-BC7F-EBDE30D5B4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43" b="17305"/>
          <a:stretch/>
        </p:blipFill>
        <p:spPr bwMode="auto">
          <a:xfrm>
            <a:off x="6185698" y="2458133"/>
            <a:ext cx="5923280" cy="312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138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88416" y="2016988"/>
            <a:ext cx="6003583" cy="4841012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This small box is used to operate a computer.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 document on your computer.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 device which is used to transfer photos and texts to your computer.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To make a computer better or able to do more things.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This looks like a typewriter and has the keys you need to press.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It can be hard. It can be floppy. 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 device which allows your computer to send messages along a telephone line. 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An unfriendly or rude e-mail. 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To start a computer.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1279" r="21360"/>
          <a:stretch/>
        </p:blipFill>
        <p:spPr>
          <a:xfrm>
            <a:off x="407962" y="2016988"/>
            <a:ext cx="5542672" cy="44131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179298" y="2132985"/>
            <a:ext cx="24981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o  u  s  e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94559" y="2602925"/>
            <a:ext cx="19543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f       l  e</a:t>
            </a:r>
            <a:endParaRPr lang="ru-RU" sz="4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94559" y="3044727"/>
            <a:ext cx="35605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s      a  n  </a:t>
            </a:r>
            <a:r>
              <a:rPr lang="en-US" sz="4000" dirty="0" err="1"/>
              <a:t>n</a:t>
            </a:r>
            <a:r>
              <a:rPr lang="en-US" sz="4000" dirty="0"/>
              <a:t>  e  r</a:t>
            </a:r>
            <a:endParaRPr lang="ru-RU" sz="4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075584" y="3426808"/>
            <a:ext cx="36054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U  p g      a  d  e</a:t>
            </a:r>
            <a:endParaRPr lang="ru-RU" sz="4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81193" y="3869616"/>
            <a:ext cx="40719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K e  y   b     a   r d</a:t>
            </a:r>
            <a:endParaRPr lang="ru-RU" sz="4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616572" y="4250691"/>
            <a:ext cx="19447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d  </a:t>
            </a:r>
            <a:r>
              <a:rPr lang="en-US" sz="4000" dirty="0" err="1"/>
              <a:t>i</a:t>
            </a:r>
            <a:r>
              <a:rPr lang="en-US" sz="4000" dirty="0"/>
              <a:t>      k</a:t>
            </a:r>
            <a:endParaRPr lang="ru-RU" sz="4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131549" y="4666367"/>
            <a:ext cx="26244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m    d   e m</a:t>
            </a:r>
            <a:endParaRPr lang="ru-RU" sz="4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127998" y="5129346"/>
            <a:ext cx="20136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 l   a m e</a:t>
            </a:r>
            <a:endParaRPr lang="ru-RU" sz="4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015830" y="5536665"/>
            <a:ext cx="15792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b  o  </a:t>
            </a:r>
            <a:r>
              <a:rPr lang="en-US" sz="4000" dirty="0" err="1"/>
              <a:t>o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240514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192" y="1002923"/>
            <a:ext cx="11029616" cy="10138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1)input, 2)microphone, 3)data, 4)put in, 5)image, 6)keyboard, 7)device, 8)enter, 9)</a:t>
            </a:r>
            <a:r>
              <a:rPr lang="en-US" b="1" dirty="0" err="1"/>
              <a:t>programME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677504"/>
          </a:xfrm>
        </p:spPr>
        <p:txBody>
          <a:bodyPr>
            <a:normAutofit/>
          </a:bodyPr>
          <a:lstStyle/>
          <a:p>
            <a:r>
              <a:rPr lang="en-US" sz="2000" dirty="0"/>
              <a:t>Input devices, as the name suggests, are used to___________, or enter data.</a:t>
            </a:r>
            <a:endParaRPr lang="ru-RU" sz="2000" dirty="0"/>
          </a:p>
          <a:p>
            <a:r>
              <a:rPr lang="en-US" sz="2000" dirty="0"/>
              <a:t>One of the most important input devices is the____________. </a:t>
            </a:r>
          </a:p>
          <a:p>
            <a:r>
              <a:rPr lang="en-US" sz="2000" dirty="0"/>
              <a:t>Users can type in text using the keyboard, or </a:t>
            </a:r>
            <a:r>
              <a:rPr lang="en-US" sz="2000" dirty="0" err="1"/>
              <a:t>can___keyboard</a:t>
            </a:r>
            <a:r>
              <a:rPr lang="en-US" sz="2000" dirty="0"/>
              <a:t> commands. </a:t>
            </a:r>
          </a:p>
          <a:p>
            <a:r>
              <a:rPr lang="en-US" sz="2000" dirty="0"/>
              <a:t>Another device which can be used </a:t>
            </a:r>
            <a:r>
              <a:rPr lang="en-US" sz="2000" dirty="0" err="1"/>
              <a:t>to____________data</a:t>
            </a:r>
            <a:r>
              <a:rPr lang="en-US" sz="2000" dirty="0"/>
              <a:t> is a scanner. </a:t>
            </a:r>
          </a:p>
          <a:p>
            <a:r>
              <a:rPr lang="en-US" sz="2000" dirty="0"/>
              <a:t>This </a:t>
            </a:r>
            <a:r>
              <a:rPr lang="en-US" sz="2000" dirty="0" err="1"/>
              <a:t>electronic____________is</a:t>
            </a:r>
            <a:r>
              <a:rPr lang="en-US" sz="2000" dirty="0"/>
              <a:t> used to transfer an image such as text, or pictures, into the computer. </a:t>
            </a:r>
          </a:p>
          <a:p>
            <a:r>
              <a:rPr lang="en-US" sz="2000" dirty="0"/>
              <a:t>It is possible to scan in any_____________, store it and view it on the screen. </a:t>
            </a:r>
          </a:p>
          <a:p>
            <a:r>
              <a:rPr lang="en-US" sz="2000" dirty="0"/>
              <a:t>Another way to input data is to use a_________________ (in the case of audio data, such as speech or music), or when using voice recognition software to dictate to a word-processing____________, for example. </a:t>
            </a:r>
          </a:p>
          <a:p>
            <a:r>
              <a:rPr lang="en-US" sz="2000" dirty="0"/>
              <a:t>Digital cameras and MP3 players are also commonly used to input_____________.</a:t>
            </a:r>
            <a:endParaRPr lang="ru-RU" sz="2000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09983" y="2016723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32645" y="2549828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6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095999" y="3028932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8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484210" y="3398235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4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84479" y="3918311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7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328700" y="4630269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9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784292" y="5099361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514013" y="6126973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3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276848" y="5284027"/>
            <a:ext cx="477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778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Desktop &lt;strong&gt;Computer&lt;/strong&gt; with monitor vector clipart image - Fre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223" y="1205559"/>
            <a:ext cx="2959470" cy="2227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Match phrasal verbs with their definitions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54149" y="2514606"/>
            <a:ext cx="5422390" cy="3633047"/>
          </a:xfrm>
        </p:spPr>
        <p:txBody>
          <a:bodyPr/>
          <a:lstStyle/>
          <a:p>
            <a:r>
              <a:rPr lang="en-US" sz="2000" dirty="0"/>
              <a:t>1 start up</a:t>
            </a:r>
            <a:endParaRPr lang="ru-RU" sz="2000" dirty="0"/>
          </a:p>
          <a:p>
            <a:r>
              <a:rPr lang="en-US" sz="2000" dirty="0"/>
              <a:t>2 log on</a:t>
            </a:r>
            <a:endParaRPr lang="ru-RU" sz="2000" dirty="0"/>
          </a:p>
          <a:p>
            <a:r>
              <a:rPr lang="en-US" sz="2000" dirty="0"/>
              <a:t>3 log off</a:t>
            </a:r>
            <a:endParaRPr lang="ru-RU" sz="2000" dirty="0"/>
          </a:p>
          <a:p>
            <a:r>
              <a:rPr lang="en-US" sz="2000" dirty="0"/>
              <a:t>4 shut down</a:t>
            </a:r>
            <a:endParaRPr lang="ru-RU" sz="2000" dirty="0"/>
          </a:p>
          <a:p>
            <a:r>
              <a:rPr lang="en-US" sz="2000" dirty="0"/>
              <a:t>5 key (</a:t>
            </a:r>
            <a:r>
              <a:rPr lang="en-US" sz="2000" dirty="0" err="1"/>
              <a:t>smth</a:t>
            </a:r>
            <a:r>
              <a:rPr lang="en-US" sz="2000" dirty="0"/>
              <a:t>) in</a:t>
            </a:r>
            <a:endParaRPr lang="ru-RU" sz="2000" dirty="0"/>
          </a:p>
          <a:p>
            <a:r>
              <a:rPr lang="en-US" sz="2000" dirty="0"/>
              <a:t>6 print out</a:t>
            </a:r>
            <a:endParaRPr lang="ru-RU" sz="2000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37789" y="2364481"/>
            <a:ext cx="6173019" cy="4213740"/>
          </a:xfrm>
        </p:spPr>
        <p:txBody>
          <a:bodyPr>
            <a:normAutofit/>
          </a:bodyPr>
          <a:lstStyle/>
          <a:p>
            <a:r>
              <a:rPr lang="en-US" sz="2000" dirty="0"/>
              <a:t>a) to put information into a computer using a keyboard</a:t>
            </a:r>
            <a:endParaRPr lang="ru-RU" sz="2000" dirty="0"/>
          </a:p>
          <a:p>
            <a:r>
              <a:rPr lang="en-US" sz="2000" dirty="0"/>
              <a:t>b) to do the actions that you have to do when you finish using a computer system</a:t>
            </a:r>
            <a:endParaRPr lang="ru-RU" sz="2000" dirty="0"/>
          </a:p>
          <a:p>
            <a:r>
              <a:rPr lang="en-US" sz="2000" dirty="0"/>
              <a:t>c) to make a paper copy of something on a computer</a:t>
            </a:r>
            <a:endParaRPr lang="ru-RU" sz="2000" dirty="0"/>
          </a:p>
          <a:p>
            <a:r>
              <a:rPr lang="en-US" sz="2000" dirty="0"/>
              <a:t>d) to turn on the computer to start its working</a:t>
            </a:r>
            <a:endParaRPr lang="ru-RU" sz="2000" dirty="0"/>
          </a:p>
          <a:p>
            <a:r>
              <a:rPr lang="en-US" sz="2000" dirty="0"/>
              <a:t>e) to turn off the computer</a:t>
            </a:r>
            <a:endParaRPr lang="ru-RU" sz="2000" dirty="0"/>
          </a:p>
          <a:p>
            <a:r>
              <a:rPr lang="en-US" sz="2000" dirty="0"/>
              <a:t>f) to do the things that will allow you to start using a computer system, for example by typing in your password</a:t>
            </a:r>
            <a:endParaRPr lang="ru-RU" sz="2000" dirty="0"/>
          </a:p>
          <a:p>
            <a:endParaRPr lang="ru-RU" sz="20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2347415" y="3057099"/>
            <a:ext cx="3090374" cy="21699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2074460" y="3480179"/>
            <a:ext cx="3363329" cy="8509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2142699" y="3930555"/>
            <a:ext cx="3295090" cy="8598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2524836" y="3179928"/>
            <a:ext cx="2912953" cy="11815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2906973" y="2770496"/>
            <a:ext cx="2530816" cy="2019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2347415" y="3930555"/>
            <a:ext cx="3083091" cy="1422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944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COMPARATIVES</a:t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1926" y="2328387"/>
            <a:ext cx="11029615" cy="3678303"/>
          </a:xfrm>
        </p:spPr>
        <p:txBody>
          <a:bodyPr>
            <a:noAutofit/>
          </a:bodyPr>
          <a:lstStyle/>
          <a:p>
            <a:r>
              <a:rPr lang="ru-RU" sz="2000" dirty="0"/>
              <a:t>В односложных прилагательных мы добавляем</a:t>
            </a:r>
            <a:r>
              <a:rPr lang="en-US" sz="2000" dirty="0">
                <a:latin typeface="Gill Sans MT" panose="020B0502020104020203" pitchFamily="34" charset="0"/>
              </a:rPr>
              <a:t> </a:t>
            </a:r>
            <a:r>
              <a:rPr lang="ru-RU" sz="2000" dirty="0"/>
              <a:t>–</a:t>
            </a:r>
            <a:r>
              <a:rPr lang="en-US" sz="2000" b="1" dirty="0" err="1">
                <a:latin typeface="Gill Sans MT" panose="020B0502020104020203" pitchFamily="34" charset="0"/>
              </a:rPr>
              <a:t>er</a:t>
            </a:r>
            <a:r>
              <a:rPr lang="en-US" sz="2000" b="1" dirty="0">
                <a:latin typeface="Gill Sans MT" panose="020B0502020104020203" pitchFamily="34" charset="0"/>
              </a:rPr>
              <a:t> (than)</a:t>
            </a:r>
            <a:endParaRPr lang="en-US" sz="2000" dirty="0">
              <a:latin typeface="Gill Sans MT" panose="020B0502020104020203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Gill Sans MT" panose="020B0502020104020203" pitchFamily="34" charset="0"/>
              </a:rPr>
              <a:t>big</a:t>
            </a:r>
          </a:p>
          <a:p>
            <a:pPr marL="0" indent="0">
              <a:buNone/>
            </a:pPr>
            <a:r>
              <a:rPr lang="en-US" sz="2000" dirty="0">
                <a:latin typeface="Gill Sans MT" panose="020B0502020104020203" pitchFamily="34" charset="0"/>
              </a:rPr>
              <a:t>big</a:t>
            </a:r>
            <a:r>
              <a:rPr lang="en-US" sz="2000" b="1" dirty="0">
                <a:latin typeface="Gill Sans MT" panose="020B0502020104020203" pitchFamily="34" charset="0"/>
              </a:rPr>
              <a:t>ger</a:t>
            </a:r>
            <a:endParaRPr lang="en-US" sz="2000" dirty="0">
              <a:latin typeface="Gill Sans MT" panose="020B0502020104020203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Gill Sans MT" panose="020B0502020104020203" pitchFamily="34" charset="0"/>
              </a:rPr>
              <a:t>The new monitor is bigger than old monitor.</a:t>
            </a:r>
          </a:p>
          <a:p>
            <a:pPr marL="0" indent="0">
              <a:buNone/>
            </a:pPr>
            <a:r>
              <a:rPr lang="en-US" sz="2000" dirty="0">
                <a:latin typeface="Gill Sans MT" panose="020B0502020104020203" pitchFamily="34" charset="0"/>
              </a:rPr>
              <a:t>fast</a:t>
            </a:r>
          </a:p>
          <a:p>
            <a:pPr marL="0" indent="0">
              <a:buNone/>
            </a:pPr>
            <a:r>
              <a:rPr lang="en-US" sz="2000" dirty="0">
                <a:latin typeface="Gill Sans MT" panose="020B0502020104020203" pitchFamily="34" charset="0"/>
              </a:rPr>
              <a:t>fast</a:t>
            </a:r>
            <a:r>
              <a:rPr lang="en-US" sz="2000" b="1" dirty="0">
                <a:latin typeface="Gill Sans MT" panose="020B0502020104020203" pitchFamily="34" charset="0"/>
              </a:rPr>
              <a:t>er</a:t>
            </a:r>
            <a:endParaRPr lang="en-US" sz="2000" dirty="0">
              <a:latin typeface="Gill Sans MT" panose="020B0502020104020203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Gill Sans MT" panose="020B0502020104020203" pitchFamily="34" charset="0"/>
              </a:rPr>
              <a:t>Your processor is faster than mine.</a:t>
            </a:r>
          </a:p>
          <a:p>
            <a:pPr marL="0" indent="0">
              <a:buNone/>
            </a:pPr>
            <a:r>
              <a:rPr lang="en-US" sz="2000" dirty="0">
                <a:latin typeface="Gill Sans MT" panose="020B0502020104020203" pitchFamily="34" charset="0"/>
              </a:rPr>
              <a:t>easy</a:t>
            </a:r>
          </a:p>
          <a:p>
            <a:pPr marL="0" indent="0">
              <a:buNone/>
            </a:pPr>
            <a:r>
              <a:rPr lang="en-US" sz="2000" dirty="0">
                <a:latin typeface="Gill Sans MT" panose="020B0502020104020203" pitchFamily="34" charset="0"/>
              </a:rPr>
              <a:t>eas</a:t>
            </a:r>
            <a:r>
              <a:rPr lang="en-US" sz="2000" b="1" dirty="0">
                <a:latin typeface="Gill Sans MT" panose="020B0502020104020203" pitchFamily="34" charset="0"/>
              </a:rPr>
              <a:t>ier</a:t>
            </a:r>
            <a:endParaRPr lang="en-US" sz="2000" dirty="0">
              <a:latin typeface="Gill Sans MT" panose="020B0502020104020203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Gill Sans MT" panose="020B0502020104020203" pitchFamily="34" charset="0"/>
              </a:rPr>
              <a:t>It’s easier to use than the other one.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886733" y="4298157"/>
            <a:ext cx="4507755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solidFill>
                  <a:schemeClr val="tx2"/>
                </a:solidFill>
              </a:rPr>
              <a:t>Исключения:</a:t>
            </a:r>
          </a:p>
          <a:p>
            <a:r>
              <a:rPr lang="en-US" dirty="0">
                <a:solidFill>
                  <a:schemeClr val="tx2"/>
                </a:solidFill>
                <a:latin typeface="Gill Sans MT" panose="020B0502020104020203" pitchFamily="34" charset="0"/>
              </a:rPr>
              <a:t>good</a:t>
            </a:r>
          </a:p>
          <a:p>
            <a:r>
              <a:rPr lang="en-US" b="1" dirty="0">
                <a:solidFill>
                  <a:schemeClr val="tx2"/>
                </a:solidFill>
                <a:latin typeface="Gill Sans MT" panose="020B0502020104020203" pitchFamily="34" charset="0"/>
              </a:rPr>
              <a:t>better</a:t>
            </a:r>
            <a:endParaRPr lang="en-US" dirty="0">
              <a:solidFill>
                <a:schemeClr val="tx2"/>
              </a:solidFill>
              <a:latin typeface="Gill Sans MT" panose="020B0502020104020203" pitchFamily="34" charset="0"/>
            </a:endParaRPr>
          </a:p>
          <a:p>
            <a:r>
              <a:rPr lang="en-US" dirty="0">
                <a:solidFill>
                  <a:schemeClr val="tx2"/>
                </a:solidFill>
                <a:latin typeface="Gill Sans MT" panose="020B0502020104020203" pitchFamily="34" charset="0"/>
              </a:rPr>
              <a:t>I really like this mouse. It’s better than the old one.</a:t>
            </a:r>
          </a:p>
          <a:p>
            <a:r>
              <a:rPr lang="en-US" dirty="0">
                <a:solidFill>
                  <a:schemeClr val="tx2"/>
                </a:solidFill>
                <a:latin typeface="Gill Sans MT" panose="020B0502020104020203" pitchFamily="34" charset="0"/>
              </a:rPr>
              <a:t>bad</a:t>
            </a:r>
          </a:p>
          <a:p>
            <a:r>
              <a:rPr lang="en-US" b="1" dirty="0">
                <a:solidFill>
                  <a:schemeClr val="tx2"/>
                </a:solidFill>
                <a:latin typeface="Gill Sans MT" panose="020B0502020104020203" pitchFamily="34" charset="0"/>
              </a:rPr>
              <a:t>worse</a:t>
            </a:r>
            <a:endParaRPr lang="en-US" dirty="0">
              <a:solidFill>
                <a:schemeClr val="tx2"/>
              </a:solidFill>
              <a:latin typeface="Gill Sans MT" panose="020B0502020104020203" pitchFamily="34" charset="0"/>
            </a:endParaRPr>
          </a:p>
          <a:p>
            <a:r>
              <a:rPr lang="en-US" dirty="0">
                <a:solidFill>
                  <a:schemeClr val="tx2"/>
                </a:solidFill>
                <a:latin typeface="Gill Sans MT" panose="020B0502020104020203" pitchFamily="34" charset="0"/>
              </a:rPr>
              <a:t>The screen resolution is worse than before.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809952" y="2666941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chemeClr val="tx2"/>
                </a:solidFill>
              </a:rPr>
              <a:t>В многосложных прилагательных мы добавляем</a:t>
            </a:r>
          </a:p>
          <a:p>
            <a:r>
              <a:rPr lang="en-US" sz="2000" b="1" dirty="0">
                <a:solidFill>
                  <a:schemeClr val="tx2"/>
                </a:solidFill>
                <a:latin typeface="Gill Sans MT" panose="020B0502020104020203" pitchFamily="34" charset="0"/>
              </a:rPr>
              <a:t>more / less</a:t>
            </a:r>
            <a:endParaRPr lang="en-US" sz="2000" dirty="0">
              <a:solidFill>
                <a:schemeClr val="tx2"/>
              </a:solidFill>
              <a:latin typeface="Gill Sans MT" panose="020B0502020104020203" pitchFamily="34" charset="0"/>
            </a:endParaRPr>
          </a:p>
          <a:p>
            <a:r>
              <a:rPr lang="en-US" sz="2000" dirty="0">
                <a:solidFill>
                  <a:schemeClr val="tx2"/>
                </a:solidFill>
                <a:latin typeface="Gill Sans MT" panose="020B0502020104020203" pitchFamily="34" charset="0"/>
              </a:rPr>
              <a:t>expensive</a:t>
            </a:r>
          </a:p>
          <a:p>
            <a:r>
              <a:rPr lang="en-US" sz="2000" b="1" dirty="0">
                <a:solidFill>
                  <a:schemeClr val="tx2"/>
                </a:solidFill>
                <a:latin typeface="Gill Sans MT" panose="020B0502020104020203" pitchFamily="34" charset="0"/>
              </a:rPr>
              <a:t>more </a:t>
            </a:r>
            <a:r>
              <a:rPr lang="en-US" sz="2000" dirty="0">
                <a:solidFill>
                  <a:schemeClr val="tx2"/>
                </a:solidFill>
                <a:latin typeface="Gill Sans MT" panose="020B0502020104020203" pitchFamily="34" charset="0"/>
              </a:rPr>
              <a:t>expensive</a:t>
            </a:r>
          </a:p>
          <a:p>
            <a:r>
              <a:rPr lang="en-US" sz="2000" dirty="0">
                <a:solidFill>
                  <a:schemeClr val="tx2"/>
                </a:solidFill>
                <a:latin typeface="Gill Sans MT" panose="020B0502020104020203" pitchFamily="34" charset="0"/>
              </a:rPr>
              <a:t>His computer is more expensive than mine.</a:t>
            </a:r>
          </a:p>
        </p:txBody>
      </p:sp>
    </p:spTree>
    <p:extLst>
      <p:ext uri="{BB962C8B-B14F-4D97-AF65-F5344CB8AC3E}">
        <p14:creationId xmlns:p14="http://schemas.microsoft.com/office/powerpoint/2010/main" val="6554649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COMPARATIVES</a:t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340" y="1931727"/>
            <a:ext cx="10241483" cy="470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557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COMPARATIVES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1189" y="2122041"/>
            <a:ext cx="6632812" cy="439860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824270" y="4964625"/>
            <a:ext cx="7965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darker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70853" y="4675032"/>
            <a:ext cx="7072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faster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144454" y="4305700"/>
            <a:ext cx="854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heavier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213961" y="3922299"/>
            <a:ext cx="721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wider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144454" y="3581400"/>
            <a:ext cx="7777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longer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360544" y="3263374"/>
            <a:ext cx="14832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more efficient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144454" y="2899307"/>
            <a:ext cx="779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lighter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977015" y="5328692"/>
            <a:ext cx="736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softer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119441" y="5636964"/>
            <a:ext cx="804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harder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424932" y="6001031"/>
            <a:ext cx="14496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more durable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309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9364" y="791639"/>
            <a:ext cx="9233268" cy="8348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004" y="2180497"/>
            <a:ext cx="9688909" cy="35879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8324" y="4683357"/>
            <a:ext cx="3734822" cy="22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788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Дивиденд">
  <a:themeElements>
    <a:clrScheme name="Дивиденд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Дивиденд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Дивиденд</Template>
  <TotalTime>240</TotalTime>
  <Words>1799</Words>
  <Application>Microsoft Office PowerPoint</Application>
  <PresentationFormat>Широкоэкранный</PresentationFormat>
  <Paragraphs>222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Calibri</vt:lpstr>
      <vt:lpstr>Corbel</vt:lpstr>
      <vt:lpstr>Gill Sans MT</vt:lpstr>
      <vt:lpstr>Times New Roman</vt:lpstr>
      <vt:lpstr>Verdana</vt:lpstr>
      <vt:lpstr>Wingdings</vt:lpstr>
      <vt:lpstr>Wingdings 2</vt:lpstr>
      <vt:lpstr>Дивиденд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Computer system </vt:lpstr>
      <vt:lpstr>Match the words with their definitions </vt:lpstr>
      <vt:lpstr>DEVICES</vt:lpstr>
      <vt:lpstr>Презентация PowerPoint</vt:lpstr>
      <vt:lpstr>1)input, 2)microphone, 3)data, 4)put in, 5)image, 6)keyboard, 7)device, 8)enter, 9)programME </vt:lpstr>
      <vt:lpstr>Match phrasal verbs with their definitions</vt:lpstr>
      <vt:lpstr>COMPARATIVES </vt:lpstr>
      <vt:lpstr>COMPARATIVES </vt:lpstr>
      <vt:lpstr>COMPARATIVES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Ангелина Стеблицова</dc:creator>
  <cp:lastModifiedBy>Ангелина Стеблицова</cp:lastModifiedBy>
  <cp:revision>20</cp:revision>
  <dcterms:created xsi:type="dcterms:W3CDTF">2019-09-30T11:50:49Z</dcterms:created>
  <dcterms:modified xsi:type="dcterms:W3CDTF">2023-02-12T19:10:25Z</dcterms:modified>
</cp:coreProperties>
</file>