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62" r:id="rId4"/>
    <p:sldId id="263" r:id="rId5"/>
    <p:sldId id="267" r:id="rId6"/>
    <p:sldId id="268" r:id="rId7"/>
    <p:sldId id="259" r:id="rId8"/>
    <p:sldId id="261" r:id="rId9"/>
    <p:sldId id="260" r:id="rId10"/>
    <p:sldId id="264" r:id="rId11"/>
    <p:sldId id="265" r:id="rId12"/>
    <p:sldId id="266" r:id="rId13"/>
  </p:sldIdLst>
  <p:sldSz cx="9144000" cy="6858000" type="screen4x3"/>
  <p:notesSz cx="7100888" cy="102330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>
        <p:scale>
          <a:sx n="50" d="100"/>
          <a:sy n="50" d="100"/>
        </p:scale>
        <p:origin x="-2270" y="-7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669" cy="512300"/>
          </a:xfrm>
          <a:prstGeom prst="rect">
            <a:avLst/>
          </a:prstGeom>
        </p:spPr>
        <p:txBody>
          <a:bodyPr vert="horz" lIns="93735" tIns="46868" rIns="93735" bIns="4686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4022582" y="0"/>
            <a:ext cx="3076669" cy="512300"/>
          </a:xfrm>
          <a:prstGeom prst="rect">
            <a:avLst/>
          </a:prstGeom>
        </p:spPr>
        <p:txBody>
          <a:bodyPr vert="horz" lIns="93735" tIns="46868" rIns="93735" bIns="46868" rtlCol="0"/>
          <a:lstStyle>
            <a:lvl1pPr algn="r">
              <a:defRPr sz="1200"/>
            </a:lvl1pPr>
          </a:lstStyle>
          <a:p>
            <a:fld id="{B700AC4B-591F-4C52-9F05-FC183A3D8FF2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719104"/>
            <a:ext cx="3076669" cy="512300"/>
          </a:xfrm>
          <a:prstGeom prst="rect">
            <a:avLst/>
          </a:prstGeom>
        </p:spPr>
        <p:txBody>
          <a:bodyPr vert="horz" lIns="93735" tIns="46868" rIns="93735" bIns="4686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4022582" y="9719104"/>
            <a:ext cx="3076669" cy="512300"/>
          </a:xfrm>
          <a:prstGeom prst="rect">
            <a:avLst/>
          </a:prstGeom>
        </p:spPr>
        <p:txBody>
          <a:bodyPr vert="horz" lIns="93735" tIns="46868" rIns="93735" bIns="46868" rtlCol="0" anchor="b"/>
          <a:lstStyle>
            <a:lvl1pPr algn="r">
              <a:defRPr sz="1200"/>
            </a:lvl1pPr>
          </a:lstStyle>
          <a:p>
            <a:fld id="{3BFA0FDE-3536-4D73-B0F9-8ABB7504A2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20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7051" cy="511651"/>
          </a:xfrm>
          <a:prstGeom prst="rect">
            <a:avLst/>
          </a:prstGeom>
        </p:spPr>
        <p:txBody>
          <a:bodyPr vert="horz" lIns="99027" tIns="49514" rIns="99027" bIns="49514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2196" y="1"/>
            <a:ext cx="3077051" cy="511651"/>
          </a:xfrm>
          <a:prstGeom prst="rect">
            <a:avLst/>
          </a:prstGeom>
        </p:spPr>
        <p:txBody>
          <a:bodyPr vert="horz" lIns="99027" tIns="49514" rIns="99027" bIns="49514" rtlCol="0"/>
          <a:lstStyle>
            <a:lvl1pPr algn="r">
              <a:defRPr sz="1300"/>
            </a:lvl1pPr>
          </a:lstStyle>
          <a:p>
            <a:fld id="{8457C40E-C996-424B-81ED-84C5914F731B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27" tIns="49514" rIns="99027" bIns="495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090" y="4860688"/>
            <a:ext cx="5680710" cy="4604861"/>
          </a:xfrm>
          <a:prstGeom prst="rect">
            <a:avLst/>
          </a:prstGeom>
        </p:spPr>
        <p:txBody>
          <a:bodyPr vert="horz" lIns="99027" tIns="49514" rIns="99027" bIns="49514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719601"/>
            <a:ext cx="3077051" cy="511651"/>
          </a:xfrm>
          <a:prstGeom prst="rect">
            <a:avLst/>
          </a:prstGeom>
        </p:spPr>
        <p:txBody>
          <a:bodyPr vert="horz" lIns="99027" tIns="49514" rIns="99027" bIns="49514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2196" y="9719601"/>
            <a:ext cx="3077051" cy="511651"/>
          </a:xfrm>
          <a:prstGeom prst="rect">
            <a:avLst/>
          </a:prstGeom>
        </p:spPr>
        <p:txBody>
          <a:bodyPr vert="horz" lIns="99027" tIns="49514" rIns="99027" bIns="49514" rtlCol="0" anchor="b"/>
          <a:lstStyle>
            <a:lvl1pPr algn="r">
              <a:defRPr sz="1300"/>
            </a:lvl1pPr>
          </a:lstStyle>
          <a:p>
            <a:fld id="{04556C4F-D953-4CB2-B94B-CBD0C660DE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666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912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819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132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503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179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0436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8630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994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357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2825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503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56C4F-D953-4CB2-B94B-CBD0C660DEC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537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30.03.2020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206832"/>
            <a:ext cx="9144001" cy="646545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4292" y="888054"/>
            <a:ext cx="55769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Nexa Script Heavy" pitchFamily="50" charset="-52"/>
                <a:ea typeface="Tahoma" panose="020B0604030504040204" pitchFamily="34" charset="0"/>
                <a:cs typeface="Tahoma" panose="020B0604030504040204" pitchFamily="34" charset="0"/>
              </a:rPr>
              <a:t>Весна – красна</a:t>
            </a:r>
          </a:p>
          <a:p>
            <a:pPr algn="ctr"/>
            <a:r>
              <a:rPr lang="ru-RU" sz="54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Nexa Script Heavy" pitchFamily="50" charset="-52"/>
                <a:ea typeface="Tahoma" panose="020B0604030504040204" pitchFamily="34" charset="0"/>
                <a:cs typeface="Tahoma" panose="020B0604030504040204" pitchFamily="34" charset="0"/>
              </a:rPr>
              <a:t>идёт!</a:t>
            </a:r>
            <a:endParaRPr lang="ru-RU" sz="5400" dirty="0">
              <a:ln w="3175">
                <a:solidFill>
                  <a:schemeClr val="bg2">
                    <a:lumMod val="50000"/>
                  </a:schemeClr>
                </a:solidFill>
              </a:ln>
              <a:solidFill>
                <a:schemeClr val="bg1"/>
              </a:solidFill>
              <a:latin typeface="Nexa Script Heavy" pitchFamily="50" charset="-52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23" y="5425440"/>
            <a:ext cx="7143751" cy="706756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Monotype Corsiva" panose="03010101010201010101" pitchFamily="66" charset="0"/>
              </a:rPr>
              <a:t>Учитель начальных классов: </a:t>
            </a:r>
            <a:r>
              <a:rPr lang="ru-RU" sz="3200" dirty="0" err="1" smtClean="0">
                <a:latin typeface="Monotype Corsiva" panose="03010101010201010101" pitchFamily="66" charset="0"/>
              </a:rPr>
              <a:t>Крехова</a:t>
            </a:r>
            <a:r>
              <a:rPr lang="ru-RU" sz="3200" dirty="0" smtClean="0">
                <a:latin typeface="Monotype Corsiva" panose="03010101010201010101" pitchFamily="66" charset="0"/>
              </a:rPr>
              <a:t> А.Ю.</a:t>
            </a:r>
            <a:endParaRPr lang="ru-RU" sz="3200" dirty="0">
              <a:latin typeface="Monotype Corsiva" panose="03010101010201010101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body" idx="1"/>
          </p:nvPr>
        </p:nvSpPr>
        <p:spPr>
          <a:xfrm>
            <a:off x="852488" y="3439559"/>
            <a:ext cx="7886700" cy="1500187"/>
          </a:xfrm>
        </p:spPr>
        <p:txBody>
          <a:bodyPr>
            <a:normAutofit/>
          </a:bodyPr>
          <a:lstStyle/>
          <a:p>
            <a:pPr algn="r"/>
            <a:r>
              <a:rPr lang="ru-RU" sz="4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Будит 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ласково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весна</a:t>
            </a:r>
            <a:br>
              <a:rPr lang="ru-RU" sz="4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</a:br>
            <a:r>
              <a:rPr lang="ru-RU" sz="4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Всю 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природу 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ото </a:t>
            </a:r>
            <a:r>
              <a:rPr lang="en-US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 </a:t>
            </a:r>
            <a:r>
              <a:rPr lang="ru-RU" sz="4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сна</a:t>
            </a:r>
            <a:r>
              <a:rPr lang="ru-RU" sz="4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inthia" panose="03000400000000000000" pitchFamily="66" charset="-52"/>
              </a:rPr>
              <a:t>.</a:t>
            </a:r>
            <a:endParaRPr lang="ru-RU" sz="48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rinthia" panose="03000400000000000000" pitchFamily="66" charset="-52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36340" cy="793718"/>
          </a:xfrm>
        </p:spPr>
        <p:txBody>
          <a:bodyPr/>
          <a:lstStyle/>
          <a:p>
            <a:r>
              <a:rPr lang="ru-RU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Признаки весны:</a:t>
            </a:r>
            <a:endParaRPr lang="ru-RU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xa Script Heavy" pitchFamily="50" charset="-52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461726" y="1481593"/>
            <a:ext cx="4508625" cy="4351338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Самый главный признак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приближающейся весны – это увеличение светового дня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Ночи становятся короче, а дни – длиннее.</a:t>
            </a:r>
            <a:endPara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Солнце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светит очень ярко, согревая своим теплом все вокруг. </a:t>
            </a:r>
            <a:endPara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Небо перестает хмуриться, оно меняет свою окраску, становится насыщенно-синим, бездонным. </a:t>
            </a:r>
            <a:endPara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Температура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воздуха поднимается выше нулевой отметки на термометре, постепенно прогревается и почва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Начинают таять сосульки на крышах домов, снег становится рыхлым, темнеет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1026" name="Picture 2" descr="Картинки весны для детей детского сада. Большая коллекц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5208" y="1541352"/>
            <a:ext cx="3775296" cy="37752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2551" y="365126"/>
            <a:ext cx="8799968" cy="1325563"/>
          </a:xfrm>
        </p:spPr>
        <p:txBody>
          <a:bodyPr>
            <a:normAutofit fontScale="90000"/>
          </a:bodyPr>
          <a:lstStyle/>
          <a:p>
            <a:r>
              <a:rPr lang="ru-RU" sz="4900" b="1" spc="3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Народные приметы весны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47580" y="1343866"/>
            <a:ext cx="78867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Увидел скворца - знай: весна у порога</a:t>
            </a:r>
            <a:r>
              <a:rPr lang="ru-RU" sz="1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Коли прилетели дрозды, значит морозов уже не будет.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Зяблик летит к холодам, а жаворонок к теплу.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Если с крыш висят длинные сосульки то и весна будет длинной.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На небе синие облака - то это к теплу и дождю.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18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Черёмуха цветёт – к похолоданию</a:t>
            </a:r>
            <a:r>
              <a:rPr lang="ru-RU" sz="18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Весной паутины много – на жаркое лето.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Если из березы течет много сока - то лето будет дождливым.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Март сухой, апрель сырой, май холодный – год хлебородный.</a:t>
            </a:r>
            <a:endParaRPr lang="ru-RU" sz="2000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1800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1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031" y="144588"/>
            <a:ext cx="9042381" cy="1349233"/>
          </a:xfrm>
        </p:spPr>
        <p:txBody>
          <a:bodyPr>
            <a:noAutofit/>
          </a:bodyPr>
          <a:lstStyle/>
          <a:p>
            <a:r>
              <a:rPr lang="ru-RU" sz="4200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Весной природа пробуждается</a:t>
            </a:r>
            <a:endParaRPr lang="ru-RU" sz="4200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xa Script Heavy" pitchFamily="50" charset="-52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03703" y="1773238"/>
            <a:ext cx="8591738" cy="1655762"/>
          </a:xfrm>
        </p:spPr>
        <p:txBody>
          <a:bodyPr>
            <a:normAutofit/>
          </a:bodyPr>
          <a:lstStyle/>
          <a:p>
            <a:pPr algn="l"/>
            <a:r>
              <a:rPr lang="ru-RU" sz="3600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</a:t>
            </a:r>
            <a:r>
              <a:rPr lang="ru-RU" sz="3600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март            апрель             май</a:t>
            </a:r>
            <a:endParaRPr lang="ru-RU" sz="3600" b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052" name="Picture 4" descr="https://images-blogger-opensocial.googleusercontent.com/gadgets/proxy?url=http%3A%2F%2Fveralline.com%2Fuploads%2Fimages%2Fcomparison%2F2015%2F05%2F06%2Fd4c9c188e1.jpg&amp;container=blogger&amp;gadget=a&amp;rewriteMime=image%2F*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325" y="2464805"/>
            <a:ext cx="2776878" cy="1928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ages-blogger-opensocial.googleusercontent.com/gadgets/proxy?url=http%3A%2F%2Fimg1.liveinternet.ru%2Fimages%2Fattach%2Fc%2F4%2F82%2F74%2F82074027_podsnegniki.jpg&amp;container=blogger&amp;gadget=a&amp;rewriteMime=image%2F*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6408" y="2464806"/>
            <a:ext cx="2571183" cy="1928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serv-tornado.ru/wp-content/uploads/2019/07/c1c1b-april_2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060" y="2464806"/>
            <a:ext cx="2716038" cy="1928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992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spc="3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Весенние праздники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7170" name="Picture 2" descr="Картинки по запросу &quot;календарь картинка&quot;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6738" y="3429000"/>
            <a:ext cx="4101999" cy="24772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516047" y="1195057"/>
            <a:ext cx="8202439" cy="4981906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8 марта – Международный Женский День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 апреля – день Смеха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5 апреля – Вербное воскресенье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7 апреля -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Праздник Благовещения Пресвятой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Богородицы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19 апреля –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Православная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Пасха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23 апреля – день книги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 мая – праздник весны и труда</a:t>
            </a:r>
          </a:p>
          <a:p>
            <a:pPr marL="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9 мая – День Победы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381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79422" y="1383732"/>
            <a:ext cx="3883936" cy="320637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Уж тает снег, бегут ручьи,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 окно повеяло весною…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Засвищут скоро соловьи,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 лес оденется </a:t>
            </a:r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листвою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Чиста небесная лазурь,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Теплей и ярче солнце стало,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Пора метелей злых и бурь</a:t>
            </a:r>
            <a:b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Опять надолго миновала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…</a:t>
            </a:r>
          </a:p>
          <a:p>
            <a:pPr algn="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Алексей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Плещеев</a:t>
            </a:r>
          </a:p>
        </p:txBody>
      </p:sp>
      <p:pic>
        <p:nvPicPr>
          <p:cNvPr id="8194" name="Picture 2" descr="Картинки по запросу &quot;девушка весна картинка&quot;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8745" y="568920"/>
            <a:ext cx="4258589" cy="5813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501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6" name="Содержимое 3" descr="http://img0.liveinternet.ru/images/attach/c/3/83/462/83462510_vesna.jpg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944880" y="548640"/>
            <a:ext cx="7254239" cy="4644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4646691" y="5198782"/>
            <a:ext cx="5699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А. Куинджи «Ранняя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весна»</a:t>
            </a:r>
            <a:endParaRPr lang="ru-RU" sz="2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434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41560" y="172016"/>
            <a:ext cx="3573290" cy="600494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Федор Тютчев</a:t>
            </a:r>
            <a:r>
              <a:rPr lang="ru-RU" dirty="0">
                <a:latin typeface="Monotype Corsiva" panose="03010101010201010101" pitchFamily="66" charset="0"/>
              </a:rPr>
              <a:t/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/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Зима недаром злится,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Прошла ее пора -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Весна в окно стучится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гонит со двора.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все засуетилось,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Все нудит Зиму вон -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жаворонки в небе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Уж подняли трезвон.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Зима еще хлопочет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на Весну ворчит.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Та ей в глаза хохочет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пуще лишь шумит...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Взбесилась ведьма злая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И, снегу захватя,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Пустила, убегая,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В прекрасное дитя.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Весне и горя мало: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Умылася в снегу,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И лишь румяней стала,</a:t>
            </a:r>
            <a:br>
              <a:rPr lang="ru-RU" dirty="0">
                <a:latin typeface="Monotype Corsiva" panose="03010101010201010101" pitchFamily="66" charset="0"/>
              </a:rPr>
            </a:br>
            <a:r>
              <a:rPr lang="ru-RU" dirty="0">
                <a:latin typeface="Monotype Corsiva" panose="03010101010201010101" pitchFamily="66" charset="0"/>
              </a:rPr>
              <a:t>Наперекор врагу.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9928" y="416460"/>
            <a:ext cx="5069955" cy="5375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Картинки по запросу &quot;федор тютчев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82300" y="443620"/>
            <a:ext cx="192405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093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454306" y="5204929"/>
            <a:ext cx="3449370" cy="1079861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И. Левитан «Март»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614" y="379066"/>
            <a:ext cx="7170344" cy="4825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7444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5122" name="Picture 2" descr="Картинки по запросу &quot;птицы весной&quot;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4324" y="892809"/>
            <a:ext cx="3966713" cy="2724636"/>
          </a:xfrm>
          <a:prstGeom prst="ellips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70781" y="365126"/>
            <a:ext cx="7899714" cy="974787"/>
          </a:xfrm>
        </p:spPr>
        <p:txBody>
          <a:bodyPr/>
          <a:lstStyle/>
          <a:p>
            <a:r>
              <a:rPr lang="ru-RU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Птицы весной</a:t>
            </a:r>
            <a:endParaRPr lang="ru-RU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xa Script Heavy" pitchFamily="50" charset="-52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01489" y="1253331"/>
            <a:ext cx="4839643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 приходом первых теплых дней перелетные птицы возвращаются в родные края. Дома их ждет много работы: строить гнезда и выводить птенцов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marL="0" indent="0" algn="just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Самыми первыми в места своего обитания возвращаются 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трясогузки.</a:t>
            </a:r>
          </a:p>
          <a:p>
            <a:pPr marL="0" indent="0" algn="just">
              <a:buNone/>
            </a:pP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то время, когда земля почти освободилась от тяжелого снежного покрова, уже прилетели грачи. Они самыми первыми выводят птенцов, именно поэтому в марте их гнезда уже построены.</a:t>
            </a:r>
          </a:p>
          <a:p>
            <a:pPr marL="0" indent="0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Также ранними перелетными птицами являются скворцы и жаворонки. Первая песнь жаворонка является свидетельством того, что холода больше не наступят.</a:t>
            </a:r>
          </a:p>
          <a:p>
            <a:pPr marL="0" indent="0" algn="just">
              <a:buNone/>
            </a:pPr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381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9422" y="365127"/>
            <a:ext cx="7935928" cy="811824"/>
          </a:xfrm>
        </p:spPr>
        <p:txBody>
          <a:bodyPr/>
          <a:lstStyle/>
          <a:p>
            <a:r>
              <a:rPr lang="ru-RU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Растения весной</a:t>
            </a:r>
            <a:endParaRPr lang="ru-RU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xa Script Heavy" pitchFamily="50" charset="-52"/>
            </a:endParaRPr>
          </a:p>
        </p:txBody>
      </p:sp>
      <p:pic>
        <p:nvPicPr>
          <p:cNvPr id="6146" name="Picture 2" descr="Картинки по запросу &quot;растения весной рисунок&quot;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5009592" y="1354996"/>
            <a:ext cx="3959377" cy="2969533"/>
          </a:xfrm>
          <a:prstGeom prst="ellips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610542" y="1253331"/>
            <a:ext cx="4866805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Весеннее движение соков у деревьев и кустарников — первый признак весны. Оно наступает после того, как оттает почва и вода из корней начнет поступать во все органы растения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Эти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растворы передвигаются к набухшим и распускающимся почкам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Раньше, чем у других растений, уже в начале марта, начинается весеннее </a:t>
            </a:r>
            <a:r>
              <a:rPr lang="ru-RU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сокодвижение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у клена остролистного. Чуть позднее можно наблюдать движение сока у березы.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Второй признак весны — цветение ветроопыляемых деревьев и кустарников.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Первенец весеннего цветения 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—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ольха серая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Почти одновременно с ольхой зацветает 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орешник.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Цветение мать-и-мачехи тоже признак наступившей весны.</a:t>
            </a:r>
          </a:p>
          <a:p>
            <a:pPr marL="0" indent="0" algn="just">
              <a:buNone/>
            </a:pPr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196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84664"/>
          </a:xfrm>
        </p:spPr>
        <p:txBody>
          <a:bodyPr>
            <a:normAutofit/>
          </a:bodyPr>
          <a:lstStyle/>
          <a:p>
            <a:r>
              <a:rPr lang="ru-RU" spc="3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xa Script Heavy" pitchFamily="50" charset="-52"/>
              </a:rPr>
              <a:t>Животные весной</a:t>
            </a:r>
            <a:endParaRPr lang="ru-RU" spc="3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exa Script Heavy" pitchFamily="50" charset="-52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642795" y="1213164"/>
            <a:ext cx="4725909" cy="4963799"/>
          </a:xfrm>
        </p:spPr>
        <p:txBody>
          <a:bodyPr>
            <a:normAutofit lnSpcReduction="10000"/>
          </a:bodyPr>
          <a:lstStyle/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Весна для всех животных является периодом новой жизни. После долгой и спокойной зимы, все представители животного мира начинают активно готовиться к наступлению жаркого лета.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Весенние дни в жизни животных сопровождаются сменой шерстяного покрова - с зимнего на летний. Свою серую шкурку белки меняют на ярко-рыжую. Их все чаще можно встретить в парках.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После зимней спячки просыпаются бурундуки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медведи, также впадающие в зимнюю спячку, не заботятся о том, чем будут питаться после долгого сна. Поэтому весной они выходят из своих берлог в поисках еды.</a:t>
            </a:r>
          </a:p>
          <a:p>
            <a:pPr marL="0" indent="0" algn="just" fontAlgn="base">
              <a:buNone/>
            </a:pP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Для волков весна является временем, когда у них выводится потомство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sz="1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Зайцы начинают линять, меняя свою зимнюю белую шкурку, на серую и менее теплую. Ранней весной просыпаются ежи, ведь в апреле им предстоит выводить потомство.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8169" y="973816"/>
            <a:ext cx="3506265" cy="3974094"/>
          </a:xfrm>
          <a:prstGeom prst="ellips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366557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421</TotalTime>
  <Words>560</Words>
  <Application>Microsoft Office PowerPoint</Application>
  <PresentationFormat>Экран (4:3)</PresentationFormat>
  <Paragraphs>64</Paragraphs>
  <Slides>12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Учитель начальных классов: Крехова А.Ю.</vt:lpstr>
      <vt:lpstr>Признаки весны:</vt:lpstr>
      <vt:lpstr>Народные приметы весны </vt:lpstr>
      <vt:lpstr>Весной природа пробуждается</vt:lpstr>
      <vt:lpstr>Весенние праздники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Птицы весной</vt:lpstr>
      <vt:lpstr>Растения весной</vt:lpstr>
      <vt:lpstr>Животные весной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Алина</cp:lastModifiedBy>
  <cp:revision>41</cp:revision>
  <dcterms:created xsi:type="dcterms:W3CDTF">2013-11-19T05:52:05Z</dcterms:created>
  <dcterms:modified xsi:type="dcterms:W3CDTF">2020-03-30T18:11:54Z</dcterms:modified>
</cp:coreProperties>
</file>