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66" r:id="rId2"/>
    <p:sldId id="270" r:id="rId3"/>
    <p:sldId id="271" r:id="rId4"/>
    <p:sldId id="267" r:id="rId5"/>
    <p:sldId id="268" r:id="rId6"/>
    <p:sldId id="265" r:id="rId7"/>
    <p:sldId id="256" r:id="rId8"/>
    <p:sldId id="257" r:id="rId9"/>
    <p:sldId id="258" r:id="rId10"/>
    <p:sldId id="259" r:id="rId11"/>
    <p:sldId id="260" r:id="rId12"/>
    <p:sldId id="261" r:id="rId13"/>
    <p:sldId id="262" r:id="rId14"/>
    <p:sldId id="263" r:id="rId15"/>
    <p:sldId id="264" r:id="rId1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Нет стиля, нет сетки">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7" d="100"/>
          <a:sy n="77" d="100"/>
        </p:scale>
        <p:origin x="84" y="55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2.emf"/><Relationship Id="rId1" Type="http://schemas.openxmlformats.org/officeDocument/2006/relationships/image" Target="../media/image8.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2.emf"/><Relationship Id="rId1" Type="http://schemas.openxmlformats.org/officeDocument/2006/relationships/image" Target="../media/image8.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3C31112-1FFB-4293-B47A-2FAC4857008A}" type="datetimeFigureOut">
              <a:rPr lang="ru-RU" smtClean="0"/>
              <a:t>20.04.2022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8D0DD5A-8D1E-4BA1-9D6B-186BC1182AC9}" type="slidenum">
              <a:rPr lang="ru-RU" smtClean="0"/>
              <a:t>‹#›</a:t>
            </a:fld>
            <a:endParaRPr lang="ru-RU"/>
          </a:p>
        </p:txBody>
      </p:sp>
    </p:spTree>
    <p:extLst>
      <p:ext uri="{BB962C8B-B14F-4D97-AF65-F5344CB8AC3E}">
        <p14:creationId xmlns:p14="http://schemas.microsoft.com/office/powerpoint/2010/main" val="13705344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3C31112-1FFB-4293-B47A-2FAC4857008A}" type="datetimeFigureOut">
              <a:rPr lang="ru-RU" smtClean="0"/>
              <a:t>20.04.2022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8D0DD5A-8D1E-4BA1-9D6B-186BC1182AC9}" type="slidenum">
              <a:rPr lang="ru-RU" smtClean="0"/>
              <a:t>‹#›</a:t>
            </a:fld>
            <a:endParaRPr lang="ru-RU"/>
          </a:p>
        </p:txBody>
      </p:sp>
    </p:spTree>
    <p:extLst>
      <p:ext uri="{BB962C8B-B14F-4D97-AF65-F5344CB8AC3E}">
        <p14:creationId xmlns:p14="http://schemas.microsoft.com/office/powerpoint/2010/main" val="38398452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3C31112-1FFB-4293-B47A-2FAC4857008A}" type="datetimeFigureOut">
              <a:rPr lang="ru-RU" smtClean="0"/>
              <a:t>20.04.2022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8D0DD5A-8D1E-4BA1-9D6B-186BC1182AC9}" type="slidenum">
              <a:rPr lang="ru-RU" smtClean="0"/>
              <a:t>‹#›</a:t>
            </a:fld>
            <a:endParaRPr lang="ru-RU"/>
          </a:p>
        </p:txBody>
      </p:sp>
    </p:spTree>
    <p:extLst>
      <p:ext uri="{BB962C8B-B14F-4D97-AF65-F5344CB8AC3E}">
        <p14:creationId xmlns:p14="http://schemas.microsoft.com/office/powerpoint/2010/main" val="3914014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3C31112-1FFB-4293-B47A-2FAC4857008A}" type="datetimeFigureOut">
              <a:rPr lang="ru-RU" smtClean="0"/>
              <a:t>20.04.2022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8D0DD5A-8D1E-4BA1-9D6B-186BC1182AC9}" type="slidenum">
              <a:rPr lang="ru-RU" smtClean="0"/>
              <a:t>‹#›</a:t>
            </a:fld>
            <a:endParaRPr lang="ru-RU"/>
          </a:p>
        </p:txBody>
      </p:sp>
    </p:spTree>
    <p:extLst>
      <p:ext uri="{BB962C8B-B14F-4D97-AF65-F5344CB8AC3E}">
        <p14:creationId xmlns:p14="http://schemas.microsoft.com/office/powerpoint/2010/main" val="14783130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3C31112-1FFB-4293-B47A-2FAC4857008A}" type="datetimeFigureOut">
              <a:rPr lang="ru-RU" smtClean="0"/>
              <a:t>20.04.2022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28D0DD5A-8D1E-4BA1-9D6B-186BC1182AC9}" type="slidenum">
              <a:rPr lang="ru-RU" smtClean="0"/>
              <a:t>‹#›</a:t>
            </a:fld>
            <a:endParaRPr lang="ru-RU"/>
          </a:p>
        </p:txBody>
      </p:sp>
    </p:spTree>
    <p:extLst>
      <p:ext uri="{BB962C8B-B14F-4D97-AF65-F5344CB8AC3E}">
        <p14:creationId xmlns:p14="http://schemas.microsoft.com/office/powerpoint/2010/main" val="14366328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3C31112-1FFB-4293-B47A-2FAC4857008A}" type="datetimeFigureOut">
              <a:rPr lang="ru-RU" smtClean="0"/>
              <a:t>20.04.2022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28D0DD5A-8D1E-4BA1-9D6B-186BC1182AC9}" type="slidenum">
              <a:rPr lang="ru-RU" smtClean="0"/>
              <a:t>‹#›</a:t>
            </a:fld>
            <a:endParaRPr lang="ru-RU"/>
          </a:p>
        </p:txBody>
      </p:sp>
    </p:spTree>
    <p:extLst>
      <p:ext uri="{BB962C8B-B14F-4D97-AF65-F5344CB8AC3E}">
        <p14:creationId xmlns:p14="http://schemas.microsoft.com/office/powerpoint/2010/main" val="1285101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3C31112-1FFB-4293-B47A-2FAC4857008A}" type="datetimeFigureOut">
              <a:rPr lang="ru-RU" smtClean="0"/>
              <a:t>20.04.2022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28D0DD5A-8D1E-4BA1-9D6B-186BC1182AC9}" type="slidenum">
              <a:rPr lang="ru-RU" smtClean="0"/>
              <a:t>‹#›</a:t>
            </a:fld>
            <a:endParaRPr lang="ru-RU"/>
          </a:p>
        </p:txBody>
      </p:sp>
    </p:spTree>
    <p:extLst>
      <p:ext uri="{BB962C8B-B14F-4D97-AF65-F5344CB8AC3E}">
        <p14:creationId xmlns:p14="http://schemas.microsoft.com/office/powerpoint/2010/main" val="25132863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3C31112-1FFB-4293-B47A-2FAC4857008A}" type="datetimeFigureOut">
              <a:rPr lang="ru-RU" smtClean="0"/>
              <a:t>20.04.2022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8D0DD5A-8D1E-4BA1-9D6B-186BC1182AC9}" type="slidenum">
              <a:rPr lang="ru-RU" smtClean="0"/>
              <a:t>‹#›</a:t>
            </a:fld>
            <a:endParaRPr lang="ru-RU"/>
          </a:p>
        </p:txBody>
      </p:sp>
    </p:spTree>
    <p:extLst>
      <p:ext uri="{BB962C8B-B14F-4D97-AF65-F5344CB8AC3E}">
        <p14:creationId xmlns:p14="http://schemas.microsoft.com/office/powerpoint/2010/main" val="16628975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3C31112-1FFB-4293-B47A-2FAC4857008A}" type="datetimeFigureOut">
              <a:rPr lang="ru-RU" smtClean="0"/>
              <a:t>20.04.2022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8D0DD5A-8D1E-4BA1-9D6B-186BC1182AC9}" type="slidenum">
              <a:rPr lang="ru-RU" smtClean="0"/>
              <a:t>‹#›</a:t>
            </a:fld>
            <a:endParaRPr lang="ru-RU"/>
          </a:p>
        </p:txBody>
      </p:sp>
    </p:spTree>
    <p:extLst>
      <p:ext uri="{BB962C8B-B14F-4D97-AF65-F5344CB8AC3E}">
        <p14:creationId xmlns:p14="http://schemas.microsoft.com/office/powerpoint/2010/main" val="8276070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3C31112-1FFB-4293-B47A-2FAC4857008A}" type="datetimeFigureOut">
              <a:rPr lang="ru-RU" smtClean="0"/>
              <a:t>20.04.2022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8D0DD5A-8D1E-4BA1-9D6B-186BC1182AC9}" type="slidenum">
              <a:rPr lang="ru-RU" smtClean="0"/>
              <a:t>‹#›</a:t>
            </a:fld>
            <a:endParaRPr lang="ru-RU"/>
          </a:p>
        </p:txBody>
      </p:sp>
    </p:spTree>
    <p:extLst>
      <p:ext uri="{BB962C8B-B14F-4D97-AF65-F5344CB8AC3E}">
        <p14:creationId xmlns:p14="http://schemas.microsoft.com/office/powerpoint/2010/main" val="31788647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3C31112-1FFB-4293-B47A-2FAC4857008A}" type="datetimeFigureOut">
              <a:rPr lang="ru-RU" smtClean="0"/>
              <a:t>20.04.2022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8D0DD5A-8D1E-4BA1-9D6B-186BC1182AC9}" type="slidenum">
              <a:rPr lang="ru-RU" smtClean="0"/>
              <a:t>‹#›</a:t>
            </a:fld>
            <a:endParaRPr lang="ru-RU"/>
          </a:p>
        </p:txBody>
      </p:sp>
    </p:spTree>
    <p:extLst>
      <p:ext uri="{BB962C8B-B14F-4D97-AF65-F5344CB8AC3E}">
        <p14:creationId xmlns:p14="http://schemas.microsoft.com/office/powerpoint/2010/main" val="28215105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3C31112-1FFB-4293-B47A-2FAC4857008A}" type="datetimeFigureOut">
              <a:rPr lang="ru-RU" smtClean="0"/>
              <a:t>20.04.2022</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8D0DD5A-8D1E-4BA1-9D6B-186BC1182AC9}" type="slidenum">
              <a:rPr lang="ru-RU" smtClean="0"/>
              <a:t>‹#›</a:t>
            </a:fld>
            <a:endParaRPr lang="ru-RU"/>
          </a:p>
        </p:txBody>
      </p:sp>
    </p:spTree>
    <p:extLst>
      <p:ext uri="{BB962C8B-B14F-4D97-AF65-F5344CB8AC3E}">
        <p14:creationId xmlns:p14="http://schemas.microsoft.com/office/powerpoint/2010/main" val="136643437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image" Target="../media/image1.jpeg"/><Relationship Id="rId7" Type="http://schemas.openxmlformats.org/officeDocument/2006/relationships/image" Target="../media/image4.gif"/><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3.gif"/><Relationship Id="rId5" Type="http://schemas.openxmlformats.org/officeDocument/2006/relationships/image" Target="../media/image2.emf"/><Relationship Id="rId4" Type="http://schemas.openxmlformats.org/officeDocument/2006/relationships/oleObject" Target="../embeddings/oleObject1.bin"/><Relationship Id="rId9" Type="http://schemas.openxmlformats.org/officeDocument/2006/relationships/image" Target="../media/image6.gif"/></Relationships>
</file>

<file path=ppt/slides/_rels/slide3.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image" Target="../media/image1.jpeg"/><Relationship Id="rId7" Type="http://schemas.openxmlformats.org/officeDocument/2006/relationships/image" Target="../media/image4.gif"/><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3.gif"/><Relationship Id="rId5" Type="http://schemas.openxmlformats.org/officeDocument/2006/relationships/image" Target="../media/image2.emf"/><Relationship Id="rId4" Type="http://schemas.openxmlformats.org/officeDocument/2006/relationships/oleObject" Target="../embeddings/oleObject1.bin"/><Relationship Id="rId9" Type="http://schemas.openxmlformats.org/officeDocument/2006/relationships/image" Target="../media/image6.gif"/></Relationships>
</file>

<file path=ppt/slides/_rels/slide4.xml.rels><?xml version="1.0" encoding="UTF-8" standalone="yes"?>
<Relationships xmlns="http://schemas.openxmlformats.org/package/2006/relationships"><Relationship Id="rId8" Type="http://schemas.openxmlformats.org/officeDocument/2006/relationships/image" Target="../media/image4.gif"/><Relationship Id="rId3" Type="http://schemas.openxmlformats.org/officeDocument/2006/relationships/image" Target="../media/image1.jpeg"/><Relationship Id="rId7" Type="http://schemas.openxmlformats.org/officeDocument/2006/relationships/image" Target="../media/image3.gif"/><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image" Target="../media/image7.gif"/><Relationship Id="rId5" Type="http://schemas.openxmlformats.org/officeDocument/2006/relationships/image" Target="../media/image2.emf"/><Relationship Id="rId10" Type="http://schemas.openxmlformats.org/officeDocument/2006/relationships/image" Target="../media/image6.gif"/><Relationship Id="rId4" Type="http://schemas.openxmlformats.org/officeDocument/2006/relationships/oleObject" Target="../embeddings/oleObject1.bin"/><Relationship Id="rId9" Type="http://schemas.openxmlformats.org/officeDocument/2006/relationships/image" Target="../media/image5.gif"/></Relationships>
</file>

<file path=ppt/slides/_rels/slide5.xml.rels><?xml version="1.0" encoding="UTF-8" standalone="yes"?>
<Relationships xmlns="http://schemas.openxmlformats.org/package/2006/relationships"><Relationship Id="rId8" Type="http://schemas.openxmlformats.org/officeDocument/2006/relationships/oleObject" Target="../embeddings/oleObject4.bin"/><Relationship Id="rId13" Type="http://schemas.openxmlformats.org/officeDocument/2006/relationships/image" Target="../media/image4.gif"/><Relationship Id="rId18" Type="http://schemas.openxmlformats.org/officeDocument/2006/relationships/image" Target="../media/image12.jpg"/><Relationship Id="rId3" Type="http://schemas.openxmlformats.org/officeDocument/2006/relationships/image" Target="../media/image1.jpeg"/><Relationship Id="rId21" Type="http://schemas.openxmlformats.org/officeDocument/2006/relationships/image" Target="../media/image6.gif"/><Relationship Id="rId7" Type="http://schemas.openxmlformats.org/officeDocument/2006/relationships/image" Target="../media/image2.emf"/><Relationship Id="rId12" Type="http://schemas.openxmlformats.org/officeDocument/2006/relationships/image" Target="../media/image5.gif"/><Relationship Id="rId17" Type="http://schemas.openxmlformats.org/officeDocument/2006/relationships/image" Target="../media/image11.png"/><Relationship Id="rId2" Type="http://schemas.openxmlformats.org/officeDocument/2006/relationships/slideLayout" Target="../slideLayouts/slideLayout1.xml"/><Relationship Id="rId16" Type="http://schemas.openxmlformats.org/officeDocument/2006/relationships/oleObject" Target="../embeddings/oleObject6.bin"/><Relationship Id="rId20" Type="http://schemas.openxmlformats.org/officeDocument/2006/relationships/image" Target="../media/image14.gif"/><Relationship Id="rId1" Type="http://schemas.openxmlformats.org/officeDocument/2006/relationships/vmlDrawing" Target="../drawings/vmlDrawing4.vml"/><Relationship Id="rId6" Type="http://schemas.openxmlformats.org/officeDocument/2006/relationships/oleObject" Target="../embeddings/oleObject3.bin"/><Relationship Id="rId11" Type="http://schemas.openxmlformats.org/officeDocument/2006/relationships/image" Target="../media/image3.gif"/><Relationship Id="rId5" Type="http://schemas.openxmlformats.org/officeDocument/2006/relationships/image" Target="../media/image8.emf"/><Relationship Id="rId15" Type="http://schemas.openxmlformats.org/officeDocument/2006/relationships/oleObject" Target="../embeddings/oleObject5.bin"/><Relationship Id="rId10" Type="http://schemas.openxmlformats.org/officeDocument/2006/relationships/image" Target="../media/image10.gif"/><Relationship Id="rId19" Type="http://schemas.openxmlformats.org/officeDocument/2006/relationships/image" Target="../media/image13.gif"/><Relationship Id="rId4" Type="http://schemas.openxmlformats.org/officeDocument/2006/relationships/oleObject" Target="../embeddings/oleObject2.bin"/><Relationship Id="rId9" Type="http://schemas.openxmlformats.org/officeDocument/2006/relationships/image" Target="../media/image9.emf"/><Relationship Id="rId14" Type="http://schemas.openxmlformats.org/officeDocument/2006/relationships/image" Target="../media/image7.gif"/></Relationships>
</file>

<file path=ppt/slides/_rels/slide6.xml.rels><?xml version="1.0" encoding="UTF-8" standalone="yes"?>
<Relationships xmlns="http://schemas.openxmlformats.org/package/2006/relationships"><Relationship Id="rId8" Type="http://schemas.openxmlformats.org/officeDocument/2006/relationships/image" Target="../media/image4.gif"/><Relationship Id="rId3" Type="http://schemas.openxmlformats.org/officeDocument/2006/relationships/image" Target="../media/image1.jpeg"/><Relationship Id="rId7" Type="http://schemas.openxmlformats.org/officeDocument/2006/relationships/image" Target="../media/image3.gif"/><Relationship Id="rId2" Type="http://schemas.openxmlformats.org/officeDocument/2006/relationships/slideLayout" Target="../slideLayouts/slideLayout2.xml"/><Relationship Id="rId1" Type="http://schemas.openxmlformats.org/officeDocument/2006/relationships/vmlDrawing" Target="../drawings/vmlDrawing5.vml"/><Relationship Id="rId6" Type="http://schemas.openxmlformats.org/officeDocument/2006/relationships/image" Target="../media/image7.gif"/><Relationship Id="rId5" Type="http://schemas.openxmlformats.org/officeDocument/2006/relationships/image" Target="../media/image2.emf"/><Relationship Id="rId10" Type="http://schemas.openxmlformats.org/officeDocument/2006/relationships/image" Target="../media/image6.gif"/><Relationship Id="rId4" Type="http://schemas.openxmlformats.org/officeDocument/2006/relationships/oleObject" Target="../embeddings/oleObject1.bin"/><Relationship Id="rId9" Type="http://schemas.openxmlformats.org/officeDocument/2006/relationships/image" Target="../media/image5.gif"/></Relationships>
</file>

<file path=ppt/slides/_rels/slide7.xml.rels><?xml version="1.0" encoding="UTF-8" standalone="yes"?>
<Relationships xmlns="http://schemas.openxmlformats.org/package/2006/relationships"><Relationship Id="rId8" Type="http://schemas.openxmlformats.org/officeDocument/2006/relationships/oleObject" Target="../embeddings/oleObject4.bin"/><Relationship Id="rId13" Type="http://schemas.openxmlformats.org/officeDocument/2006/relationships/image" Target="../media/image5.gif"/><Relationship Id="rId18" Type="http://schemas.openxmlformats.org/officeDocument/2006/relationships/oleObject" Target="../embeddings/oleObject5.bin"/><Relationship Id="rId3" Type="http://schemas.openxmlformats.org/officeDocument/2006/relationships/image" Target="../media/image1.jpeg"/><Relationship Id="rId7" Type="http://schemas.openxmlformats.org/officeDocument/2006/relationships/image" Target="../media/image2.emf"/><Relationship Id="rId12" Type="http://schemas.openxmlformats.org/officeDocument/2006/relationships/image" Target="../media/image13.gif"/><Relationship Id="rId17" Type="http://schemas.openxmlformats.org/officeDocument/2006/relationships/image" Target="../media/image14.gif"/><Relationship Id="rId2" Type="http://schemas.openxmlformats.org/officeDocument/2006/relationships/slideLayout" Target="../slideLayouts/slideLayout1.xml"/><Relationship Id="rId16" Type="http://schemas.openxmlformats.org/officeDocument/2006/relationships/image" Target="../media/image6.gif"/><Relationship Id="rId20" Type="http://schemas.openxmlformats.org/officeDocument/2006/relationships/image" Target="../media/image11.png"/><Relationship Id="rId1" Type="http://schemas.openxmlformats.org/officeDocument/2006/relationships/vmlDrawing" Target="../drawings/vmlDrawing6.vml"/><Relationship Id="rId6" Type="http://schemas.openxmlformats.org/officeDocument/2006/relationships/oleObject" Target="../embeddings/oleObject3.bin"/><Relationship Id="rId11" Type="http://schemas.openxmlformats.org/officeDocument/2006/relationships/image" Target="../media/image3.gif"/><Relationship Id="rId5" Type="http://schemas.openxmlformats.org/officeDocument/2006/relationships/image" Target="../media/image8.emf"/><Relationship Id="rId15" Type="http://schemas.openxmlformats.org/officeDocument/2006/relationships/image" Target="../media/image7.gif"/><Relationship Id="rId10" Type="http://schemas.openxmlformats.org/officeDocument/2006/relationships/image" Target="../media/image10.gif"/><Relationship Id="rId19" Type="http://schemas.openxmlformats.org/officeDocument/2006/relationships/oleObject" Target="../embeddings/oleObject6.bin"/><Relationship Id="rId4" Type="http://schemas.openxmlformats.org/officeDocument/2006/relationships/oleObject" Target="../embeddings/oleObject2.bin"/><Relationship Id="rId9" Type="http://schemas.openxmlformats.org/officeDocument/2006/relationships/image" Target="../media/image9.emf"/><Relationship Id="rId14" Type="http://schemas.openxmlformats.org/officeDocument/2006/relationships/image" Target="../media/image4.gif"/></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E:\Детский сад!\Картинки\Фоны\img0 (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29" y="2722"/>
            <a:ext cx="9140371" cy="6855278"/>
          </a:xfrm>
          <a:prstGeom prst="rect">
            <a:avLst/>
          </a:prstGeom>
          <a:noFill/>
          <a:extLst>
            <a:ext uri="{909E8E84-426E-40DD-AFC4-6F175D3DCCD1}">
              <a14:hiddenFill xmlns:a14="http://schemas.microsoft.com/office/drawing/2010/main">
                <a:solidFill>
                  <a:srgbClr val="FFFFFF"/>
                </a:solidFill>
              </a14:hiddenFill>
            </a:ext>
          </a:extLst>
        </p:spPr>
      </p:pic>
      <p:sp>
        <p:nvSpPr>
          <p:cNvPr id="6" name="Прямоугольник 5"/>
          <p:cNvSpPr/>
          <p:nvPr/>
        </p:nvSpPr>
        <p:spPr>
          <a:xfrm>
            <a:off x="683568" y="1876162"/>
            <a:ext cx="7704856" cy="2831544"/>
          </a:xfrm>
          <a:prstGeom prst="rect">
            <a:avLst/>
          </a:prstGeom>
          <a:noFill/>
          <a:ln w="19050">
            <a:solidFill>
              <a:srgbClr val="7030A0"/>
            </a:solidFill>
          </a:ln>
        </p:spPr>
        <p:txBody>
          <a:bodyPr wrap="square" lIns="91440" tIns="45720" rIns="91440" bIns="45720">
            <a:spAutoFit/>
          </a:bodyPr>
          <a:lstStyle/>
          <a:p>
            <a:pPr algn="ctr"/>
            <a:r>
              <a:rPr lang="ru-RU" sz="4400" dirty="0" smtClean="0">
                <a:ln w="24500" cmpd="dbl">
                  <a:solidFill>
                    <a:schemeClr val="accent2">
                      <a:shade val="85000"/>
                      <a:satMod val="155000"/>
                    </a:schemeClr>
                  </a:solidFill>
                  <a:prstDash val="solid"/>
                  <a:miter lim="800000"/>
                </a:ln>
                <a:solidFill>
                  <a:schemeClr val="accent6">
                    <a:lumMod val="75000"/>
                  </a:schemeClr>
                </a:solidFill>
                <a:latin typeface="Times New Roman" pitchFamily="18" charset="0"/>
                <a:cs typeface="Times New Roman" pitchFamily="18" charset="0"/>
              </a:rPr>
              <a:t>Использование кроссвордов при обучении грамоте</a:t>
            </a:r>
            <a:r>
              <a:rPr lang="ru-RU" sz="5400" b="1" dirty="0" smtClean="0">
                <a:ln w="24500" cmpd="dbl">
                  <a:solidFill>
                    <a:schemeClr val="accent2">
                      <a:shade val="85000"/>
                      <a:satMod val="155000"/>
                    </a:schemeClr>
                  </a:solidFill>
                  <a:prstDash val="solid"/>
                  <a:miter lim="800000"/>
                </a:ln>
                <a:solidFill>
                  <a:schemeClr val="accent6">
                    <a:lumMod val="75000"/>
                  </a:schemeClr>
                </a:solidFill>
                <a:effectLst>
                  <a:outerShdw blurRad="38100" dist="38100" dir="7020000" algn="tl">
                    <a:srgbClr val="000000">
                      <a:alpha val="35000"/>
                    </a:srgbClr>
                  </a:outerShdw>
                </a:effectLst>
                <a:latin typeface="Times New Roman" pitchFamily="18" charset="0"/>
                <a:cs typeface="Times New Roman" pitchFamily="18" charset="0"/>
              </a:rPr>
              <a:t> </a:t>
            </a:r>
            <a:r>
              <a:rPr lang="ru-RU" sz="8000" b="1" cap="none" spc="0" dirty="0" smtClean="0">
                <a:ln w="24500" cmpd="dbl">
                  <a:solidFill>
                    <a:schemeClr val="accent2">
                      <a:shade val="85000"/>
                      <a:satMod val="155000"/>
                    </a:schemeClr>
                  </a:solidFill>
                  <a:prstDash val="solid"/>
                  <a:miter lim="800000"/>
                </a:ln>
                <a:solidFill>
                  <a:schemeClr val="accent6">
                    <a:lumMod val="75000"/>
                  </a:schemeClr>
                </a:solidFill>
                <a:effectLst>
                  <a:outerShdw blurRad="38100" dist="38100" dir="7020000" algn="tl">
                    <a:srgbClr val="000000">
                      <a:alpha val="35000"/>
                    </a:srgbClr>
                  </a:outerShdw>
                </a:effectLst>
                <a:latin typeface="Times New Roman" pitchFamily="18" charset="0"/>
                <a:cs typeface="Times New Roman" pitchFamily="18" charset="0"/>
              </a:rPr>
              <a:t>«</a:t>
            </a:r>
            <a:r>
              <a:rPr lang="ru-RU" sz="8000" b="1" i="1" cap="none" spc="0" dirty="0" smtClean="0">
                <a:ln w="24500" cmpd="dbl">
                  <a:solidFill>
                    <a:schemeClr val="accent2">
                      <a:shade val="85000"/>
                      <a:satMod val="155000"/>
                    </a:schemeClr>
                  </a:solidFill>
                  <a:prstDash val="solid"/>
                  <a:miter lim="800000"/>
                </a:ln>
                <a:solidFill>
                  <a:schemeClr val="accent6">
                    <a:lumMod val="75000"/>
                  </a:schemeClr>
                </a:solidFill>
                <a:effectLst>
                  <a:outerShdw blurRad="38100" dist="38100" dir="7020000" algn="tl">
                    <a:srgbClr val="000000">
                      <a:alpha val="35000"/>
                    </a:srgbClr>
                  </a:outerShdw>
                </a:effectLst>
                <a:latin typeface="Times New Roman" pitchFamily="18" charset="0"/>
                <a:cs typeface="Times New Roman" pitchFamily="18" charset="0"/>
              </a:rPr>
              <a:t>Цветы</a:t>
            </a:r>
            <a:r>
              <a:rPr lang="ru-RU" sz="8000" b="1" cap="none" spc="0" dirty="0" smtClean="0">
                <a:ln w="24500" cmpd="dbl">
                  <a:solidFill>
                    <a:schemeClr val="accent2">
                      <a:shade val="85000"/>
                      <a:satMod val="155000"/>
                    </a:schemeClr>
                  </a:solidFill>
                  <a:prstDash val="solid"/>
                  <a:miter lim="800000"/>
                </a:ln>
                <a:solidFill>
                  <a:schemeClr val="accent6">
                    <a:lumMod val="75000"/>
                  </a:schemeClr>
                </a:solidFill>
                <a:effectLst>
                  <a:outerShdw blurRad="38100" dist="38100" dir="7020000" algn="tl">
                    <a:srgbClr val="000000">
                      <a:alpha val="35000"/>
                    </a:srgbClr>
                  </a:outerShdw>
                </a:effectLst>
                <a:latin typeface="Times New Roman" pitchFamily="18" charset="0"/>
                <a:cs typeface="Times New Roman" pitchFamily="18" charset="0"/>
              </a:rPr>
              <a:t>»</a:t>
            </a:r>
            <a:endParaRPr lang="ru-RU" sz="8000" b="1" cap="none" spc="0" dirty="0">
              <a:ln w="24500" cmpd="dbl">
                <a:solidFill>
                  <a:schemeClr val="accent2">
                    <a:shade val="85000"/>
                    <a:satMod val="155000"/>
                  </a:schemeClr>
                </a:solidFill>
                <a:prstDash val="solid"/>
                <a:miter lim="800000"/>
              </a:ln>
              <a:solidFill>
                <a:schemeClr val="accent6">
                  <a:lumMod val="75000"/>
                </a:schemeClr>
              </a:solidFill>
              <a:effectLst>
                <a:outerShdw blurRad="38100" dist="38100" dir="7020000" algn="tl">
                  <a:srgbClr val="000000">
                    <a:alpha val="35000"/>
                  </a:srgbClr>
                </a:outerShdw>
              </a:effectLst>
              <a:latin typeface="Times New Roman" pitchFamily="18" charset="0"/>
              <a:cs typeface="Times New Roman" pitchFamily="18" charset="0"/>
            </a:endParaRPr>
          </a:p>
        </p:txBody>
      </p:sp>
      <p:sp>
        <p:nvSpPr>
          <p:cNvPr id="7" name="TextBox 6"/>
          <p:cNvSpPr txBox="1"/>
          <p:nvPr/>
        </p:nvSpPr>
        <p:spPr>
          <a:xfrm>
            <a:off x="3347864" y="5445224"/>
            <a:ext cx="2304256" cy="923330"/>
          </a:xfrm>
          <a:prstGeom prst="rect">
            <a:avLst/>
          </a:prstGeom>
          <a:noFill/>
        </p:spPr>
        <p:txBody>
          <a:bodyPr wrap="square" rtlCol="0">
            <a:spAutoFit/>
          </a:bodyPr>
          <a:lstStyle/>
          <a:p>
            <a:pPr algn="ctr"/>
            <a:r>
              <a:rPr lang="ru-RU" b="1" dirty="0" smtClean="0">
                <a:solidFill>
                  <a:schemeClr val="accent4">
                    <a:lumMod val="75000"/>
                  </a:schemeClr>
                </a:solidFill>
                <a:latin typeface="Times New Roman" pitchFamily="18" charset="0"/>
                <a:cs typeface="Times New Roman" pitchFamily="18" charset="0"/>
              </a:rPr>
              <a:t>учителя-логопеды:</a:t>
            </a:r>
            <a:endParaRPr lang="ru-RU" b="1" dirty="0" smtClean="0">
              <a:solidFill>
                <a:schemeClr val="accent4">
                  <a:lumMod val="75000"/>
                </a:schemeClr>
              </a:solidFill>
              <a:latin typeface="Times New Roman" pitchFamily="18" charset="0"/>
              <a:cs typeface="Times New Roman" pitchFamily="18" charset="0"/>
            </a:endParaRPr>
          </a:p>
          <a:p>
            <a:pPr algn="ctr"/>
            <a:r>
              <a:rPr lang="ru-RU" b="1" dirty="0" err="1" smtClean="0">
                <a:solidFill>
                  <a:schemeClr val="accent4">
                    <a:lumMod val="75000"/>
                  </a:schemeClr>
                </a:solidFill>
                <a:latin typeface="Times New Roman" pitchFamily="18" charset="0"/>
                <a:cs typeface="Times New Roman" pitchFamily="18" charset="0"/>
              </a:rPr>
              <a:t>Кориневская</a:t>
            </a:r>
            <a:r>
              <a:rPr lang="ru-RU" b="1" dirty="0" smtClean="0">
                <a:solidFill>
                  <a:schemeClr val="accent4">
                    <a:lumMod val="75000"/>
                  </a:schemeClr>
                </a:solidFill>
                <a:latin typeface="Times New Roman" pitchFamily="18" charset="0"/>
                <a:cs typeface="Times New Roman" pitchFamily="18" charset="0"/>
              </a:rPr>
              <a:t> Р.Г</a:t>
            </a:r>
            <a:r>
              <a:rPr lang="ru-RU" b="1" dirty="0" smtClean="0">
                <a:solidFill>
                  <a:schemeClr val="accent4">
                    <a:lumMod val="75000"/>
                  </a:schemeClr>
                </a:solidFill>
                <a:latin typeface="Times New Roman" pitchFamily="18" charset="0"/>
                <a:cs typeface="Times New Roman" pitchFamily="18" charset="0"/>
              </a:rPr>
              <a:t>.</a:t>
            </a:r>
          </a:p>
          <a:p>
            <a:pPr algn="ctr"/>
            <a:r>
              <a:rPr lang="ru-RU" b="1" dirty="0" err="1" smtClean="0">
                <a:solidFill>
                  <a:schemeClr val="accent4">
                    <a:lumMod val="75000"/>
                  </a:schemeClr>
                </a:solidFill>
                <a:latin typeface="Times New Roman" pitchFamily="18" charset="0"/>
                <a:cs typeface="Times New Roman" pitchFamily="18" charset="0"/>
              </a:rPr>
              <a:t>Муравлёва</a:t>
            </a:r>
            <a:r>
              <a:rPr lang="ru-RU" b="1" dirty="0" smtClean="0">
                <a:solidFill>
                  <a:schemeClr val="accent4">
                    <a:lumMod val="75000"/>
                  </a:schemeClr>
                </a:solidFill>
                <a:latin typeface="Times New Roman" pitchFamily="18" charset="0"/>
                <a:cs typeface="Times New Roman" pitchFamily="18" charset="0"/>
              </a:rPr>
              <a:t> Э.А.</a:t>
            </a:r>
            <a:endParaRPr lang="ru-RU" b="1" dirty="0">
              <a:solidFill>
                <a:schemeClr val="accent4">
                  <a:lumMod val="75000"/>
                </a:schemeClr>
              </a:solidFill>
              <a:latin typeface="Times New Roman" pitchFamily="18" charset="0"/>
              <a:cs typeface="Times New Roman" pitchFamily="18" charset="0"/>
            </a:endParaRPr>
          </a:p>
        </p:txBody>
      </p:sp>
      <p:sp>
        <p:nvSpPr>
          <p:cNvPr id="2" name="TextBox 1"/>
          <p:cNvSpPr txBox="1"/>
          <p:nvPr/>
        </p:nvSpPr>
        <p:spPr>
          <a:xfrm>
            <a:off x="1331640" y="502723"/>
            <a:ext cx="6762556" cy="830997"/>
          </a:xfrm>
          <a:prstGeom prst="rect">
            <a:avLst/>
          </a:prstGeom>
          <a:noFill/>
        </p:spPr>
        <p:txBody>
          <a:bodyPr wrap="none" rtlCol="0">
            <a:spAutoFit/>
          </a:bodyPr>
          <a:lstStyle/>
          <a:p>
            <a:pPr algn="ctr">
              <a:spcAft>
                <a:spcPts val="0"/>
              </a:spcAft>
            </a:pPr>
            <a:r>
              <a:rPr lang="ru-RU" sz="1600" b="1" dirty="0">
                <a:solidFill>
                  <a:schemeClr val="accent4">
                    <a:lumMod val="75000"/>
                  </a:schemeClr>
                </a:solidFill>
                <a:latin typeface="Times New Roman" panose="02020603050405020304" pitchFamily="18" charset="0"/>
                <a:ea typeface="Calibri" panose="020F0502020204030204" pitchFamily="34" charset="0"/>
              </a:rPr>
              <a:t>Муниципальное автономное дошкольное образовательное учреждение</a:t>
            </a:r>
          </a:p>
          <a:p>
            <a:pPr algn="ctr">
              <a:spcAft>
                <a:spcPts val="0"/>
              </a:spcAft>
              <a:tabLst>
                <a:tab pos="1038225" algn="l"/>
              </a:tabLst>
            </a:pPr>
            <a:r>
              <a:rPr lang="ru-RU" sz="1600" b="1" dirty="0">
                <a:solidFill>
                  <a:schemeClr val="accent4">
                    <a:lumMod val="75000"/>
                  </a:schemeClr>
                </a:solidFill>
                <a:latin typeface="Times New Roman" panose="02020603050405020304" pitchFamily="18" charset="0"/>
                <a:ea typeface="Calibri" panose="020F0502020204030204" pitchFamily="34" charset="0"/>
              </a:rPr>
              <a:t>центр развития ребенка – детский сад № 18</a:t>
            </a:r>
          </a:p>
          <a:p>
            <a:pPr algn="ctr">
              <a:spcAft>
                <a:spcPts val="0"/>
              </a:spcAft>
              <a:tabLst>
                <a:tab pos="1038225" algn="l"/>
              </a:tabLst>
            </a:pPr>
            <a:r>
              <a:rPr lang="ru-RU" sz="1600" b="1" dirty="0">
                <a:solidFill>
                  <a:schemeClr val="accent4">
                    <a:lumMod val="75000"/>
                  </a:schemeClr>
                </a:solidFill>
                <a:latin typeface="Times New Roman" panose="02020603050405020304" pitchFamily="18" charset="0"/>
                <a:ea typeface="Calibri" panose="020F0502020204030204" pitchFamily="34" charset="0"/>
              </a:rPr>
              <a:t>города Кропоткин муниципального образования Кавказский район</a:t>
            </a:r>
          </a:p>
        </p:txBody>
      </p:sp>
    </p:spTree>
    <p:extLst>
      <p:ext uri="{BB962C8B-B14F-4D97-AF65-F5344CB8AC3E}">
        <p14:creationId xmlns:p14="http://schemas.microsoft.com/office/powerpoint/2010/main" val="104683192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E:\Детский сад!\Картинки\Фоны\img0 (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0371" cy="685527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073013" y="404664"/>
            <a:ext cx="3958625" cy="6801862"/>
          </a:xfrm>
          <a:prstGeom prst="rect">
            <a:avLst/>
          </a:prstGeom>
          <a:noFill/>
        </p:spPr>
        <p:txBody>
          <a:bodyPr wrap="square" rtlCol="0">
            <a:spAutoFit/>
          </a:bodyPr>
          <a:lstStyle/>
          <a:p>
            <a:pPr algn="just"/>
            <a:r>
              <a:rPr lang="ru-RU" b="1" i="1" dirty="0">
                <a:solidFill>
                  <a:schemeClr val="accent4">
                    <a:lumMod val="75000"/>
                  </a:schemeClr>
                </a:solidFill>
              </a:rPr>
              <a:t>Творческие занятия играют огромную роль в развитии ребенка. Дети любого возраста откладывают свои дела, заслышав какой-то вопрос, ответ на который они точно знают. Вот тут и надо воспользоваться моментом! Предложите детям разгадать кроссворд!</a:t>
            </a:r>
          </a:p>
          <a:p>
            <a:pPr algn="just"/>
            <a:r>
              <a:rPr lang="ru-RU" b="1" i="1" dirty="0">
                <a:solidFill>
                  <a:schemeClr val="accent4">
                    <a:lumMod val="75000"/>
                  </a:schemeClr>
                </a:solidFill>
              </a:rPr>
              <a:t>Кроссворд, согласно словарю русского языка С.И. Ожегова, представляет собой "игру-задачу, в которой фигуру из квадратов нужно заполнить буквами, составляющими перекрещивающиеся слова". Термин "кроссворд" образовался из сочетания двух английских слов "</a:t>
            </a:r>
            <a:r>
              <a:rPr lang="ru-RU" b="1" i="1" dirty="0" err="1">
                <a:solidFill>
                  <a:schemeClr val="accent4">
                    <a:lumMod val="75000"/>
                  </a:schemeClr>
                </a:solidFill>
              </a:rPr>
              <a:t>cross</a:t>
            </a:r>
            <a:r>
              <a:rPr lang="ru-RU" b="1" i="1" dirty="0">
                <a:solidFill>
                  <a:schemeClr val="accent4">
                    <a:lumMod val="75000"/>
                  </a:schemeClr>
                </a:solidFill>
              </a:rPr>
              <a:t>" - "пересечение" и "</a:t>
            </a:r>
            <a:r>
              <a:rPr lang="ru-RU" b="1" i="1" dirty="0" err="1">
                <a:solidFill>
                  <a:schemeClr val="accent4">
                    <a:lumMod val="75000"/>
                  </a:schemeClr>
                </a:solidFill>
              </a:rPr>
              <a:t>word</a:t>
            </a:r>
            <a:r>
              <a:rPr lang="ru-RU" b="1" i="1" dirty="0">
                <a:solidFill>
                  <a:schemeClr val="accent4">
                    <a:lumMod val="75000"/>
                  </a:schemeClr>
                </a:solidFill>
              </a:rPr>
              <a:t>" - "слово". Появившись в конце 19-го века, игра-задача быстро завоевала популярность во всем мире.</a:t>
            </a:r>
          </a:p>
          <a:p>
            <a:endParaRPr lang="ru-RU" sz="2000" dirty="0" smtClean="0">
              <a:solidFill>
                <a:schemeClr val="accent4">
                  <a:lumMod val="75000"/>
                </a:schemeClr>
              </a:solidFill>
              <a:latin typeface="Times New Roman" pitchFamily="18" charset="0"/>
              <a:cs typeface="Times New Roman" pitchFamily="18" charset="0"/>
            </a:endParaRPr>
          </a:p>
          <a:p>
            <a:endParaRPr lang="ru-RU" sz="2000" dirty="0">
              <a:latin typeface="Times New Roman" pitchFamily="18" charset="0"/>
              <a:cs typeface="Times New Roman" pitchFamily="18" charset="0"/>
            </a:endParaRPr>
          </a:p>
        </p:txBody>
      </p:sp>
      <p:sp>
        <p:nvSpPr>
          <p:cNvPr id="6" name="TextBox 5"/>
          <p:cNvSpPr txBox="1"/>
          <p:nvPr/>
        </p:nvSpPr>
        <p:spPr>
          <a:xfrm>
            <a:off x="5257767" y="581036"/>
            <a:ext cx="3311573" cy="3970318"/>
          </a:xfrm>
          <a:prstGeom prst="rect">
            <a:avLst/>
          </a:prstGeom>
          <a:noFill/>
        </p:spPr>
        <p:txBody>
          <a:bodyPr wrap="square" rtlCol="0">
            <a:spAutoFit/>
          </a:bodyPr>
          <a:lstStyle/>
          <a:p>
            <a:pPr algn="just"/>
            <a:r>
              <a:rPr lang="ru-RU" b="1" i="1" dirty="0">
                <a:solidFill>
                  <a:schemeClr val="accent4">
                    <a:lumMod val="75000"/>
                  </a:schemeClr>
                </a:solidFill>
              </a:rPr>
              <a:t>Разгадывание кроссвордов - это игра на эрудицию, популярная не только среди взрослых, но и среди детей, так как это очень захватывающее и увлекательное занятие, а ещё уникальный способ провести с детьми время интересно и плодотворно. Выполнение данного вида заданий особенно полезно детям, только что научившимся читать.</a:t>
            </a:r>
          </a:p>
        </p:txBody>
      </p:sp>
      <p:graphicFrame>
        <p:nvGraphicFramePr>
          <p:cNvPr id="2" name="Объект 1"/>
          <p:cNvGraphicFramePr>
            <a:graphicFrameLocks noChangeAspect="1"/>
          </p:cNvGraphicFramePr>
          <p:nvPr>
            <p:extLst>
              <p:ext uri="{D42A27DB-BD31-4B8C-83A1-F6EECF244321}">
                <p14:modId xmlns:p14="http://schemas.microsoft.com/office/powerpoint/2010/main" val="3135114068"/>
              </p:ext>
            </p:extLst>
          </p:nvPr>
        </p:nvGraphicFramePr>
        <p:xfrm>
          <a:off x="6639340" y="5546991"/>
          <a:ext cx="582612" cy="1031875"/>
        </p:xfrm>
        <a:graphic>
          <a:graphicData uri="http://schemas.openxmlformats.org/presentationml/2006/ole">
            <mc:AlternateContent xmlns:mc="http://schemas.openxmlformats.org/markup-compatibility/2006">
              <mc:Choice xmlns:v="urn:schemas-microsoft-com:vml" Requires="v">
                <p:oleObj spid="_x0000_s5123" name="CorelDRAW" r:id="rId4" imgW="928800" imgH="1644120" progId="CorelDRAW.Graphic.12">
                  <p:embed/>
                </p:oleObj>
              </mc:Choice>
              <mc:Fallback>
                <p:oleObj name="CorelDRAW" r:id="rId4" imgW="928800" imgH="1644120" progId="CorelDRAW.Graphic.12">
                  <p:embed/>
                  <p:pic>
                    <p:nvPicPr>
                      <p:cNvPr id="2" name="Объект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39340" y="5546991"/>
                        <a:ext cx="582612" cy="1031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8" name="Picture 17" descr="butterfly52"/>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7236296" y="5183149"/>
            <a:ext cx="15240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7" descr="f111"/>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5294425" y="5368886"/>
            <a:ext cx="1152525" cy="115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0" descr="butterfly3"/>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5820984" y="4541388"/>
            <a:ext cx="95250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9" descr="butterfly61"/>
          <p:cNvPicPr>
            <a:picLocks noChangeAspect="1" noChangeArrowheads="1" noCrop="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1777892">
            <a:off x="7219613" y="4558480"/>
            <a:ext cx="709054" cy="654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8734959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E:\Детский сад!\Картинки\Фоны\img0 (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0371" cy="685527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787756" y="545451"/>
            <a:ext cx="4111386" cy="6217087"/>
          </a:xfrm>
          <a:prstGeom prst="rect">
            <a:avLst/>
          </a:prstGeom>
          <a:noFill/>
        </p:spPr>
        <p:txBody>
          <a:bodyPr wrap="square" rtlCol="0">
            <a:spAutoFit/>
          </a:bodyPr>
          <a:lstStyle/>
          <a:p>
            <a:pPr algn="just"/>
            <a:r>
              <a:rPr lang="ru-RU" b="1" i="1" dirty="0">
                <a:solidFill>
                  <a:schemeClr val="accent4">
                    <a:lumMod val="75000"/>
                  </a:schemeClr>
                </a:solidFill>
              </a:rPr>
              <a:t>Кроссворды активизируют у ребёнка умственную деятельность, развивают логическое мышление, память, внимание, помогают узнать больше об окружающем мире, обогатить словарный запас; формируют орфографическую зоркость; развивают мелкую моторику, усидчивость, умение добиваться результата, создают положительный эмоциональный настрой, формируют навык самоконтроля, необходимый в будущей учебной деятельности.</a:t>
            </a:r>
          </a:p>
          <a:p>
            <a:pPr algn="just"/>
            <a:r>
              <a:rPr lang="ru-RU" b="1" i="1" dirty="0">
                <a:solidFill>
                  <a:schemeClr val="accent4">
                    <a:lumMod val="75000"/>
                  </a:schemeClr>
                </a:solidFill>
              </a:rPr>
              <a:t>В детском саду с детьми старшего дошкольного возраста кроссворды можно использовать как часть образовательной деятельности, в совместной и самостоятельной деятельности, на итоговых мероприятиях и в развлечениях. </a:t>
            </a:r>
            <a:endParaRPr lang="ru-RU" sz="2000" b="1" i="1" dirty="0" smtClean="0">
              <a:solidFill>
                <a:schemeClr val="accent4">
                  <a:lumMod val="75000"/>
                </a:schemeClr>
              </a:solidFill>
              <a:latin typeface="Times New Roman" pitchFamily="18" charset="0"/>
              <a:cs typeface="Times New Roman" pitchFamily="18" charset="0"/>
            </a:endParaRPr>
          </a:p>
          <a:p>
            <a:pPr algn="just"/>
            <a:endParaRPr lang="ru-RU" sz="2000" b="1" i="1" dirty="0">
              <a:solidFill>
                <a:schemeClr val="accent4">
                  <a:lumMod val="75000"/>
                </a:schemeClr>
              </a:solidFill>
              <a:latin typeface="Times New Roman" pitchFamily="18" charset="0"/>
              <a:cs typeface="Times New Roman" pitchFamily="18" charset="0"/>
            </a:endParaRPr>
          </a:p>
        </p:txBody>
      </p:sp>
      <p:sp>
        <p:nvSpPr>
          <p:cNvPr id="6" name="TextBox 5"/>
          <p:cNvSpPr txBox="1"/>
          <p:nvPr/>
        </p:nvSpPr>
        <p:spPr>
          <a:xfrm>
            <a:off x="5031214" y="545451"/>
            <a:ext cx="3573234" cy="4524315"/>
          </a:xfrm>
          <a:prstGeom prst="rect">
            <a:avLst/>
          </a:prstGeom>
          <a:noFill/>
        </p:spPr>
        <p:txBody>
          <a:bodyPr wrap="square" rtlCol="0">
            <a:spAutoFit/>
          </a:bodyPr>
          <a:lstStyle/>
          <a:p>
            <a:pPr algn="just"/>
            <a:r>
              <a:rPr lang="ru-RU" b="1" i="1" dirty="0" smtClean="0">
                <a:solidFill>
                  <a:schemeClr val="accent4">
                    <a:lumMod val="75000"/>
                  </a:schemeClr>
                </a:solidFill>
              </a:rPr>
              <a:t>Для </a:t>
            </a:r>
            <a:r>
              <a:rPr lang="ru-RU" b="1" i="1" dirty="0">
                <a:solidFill>
                  <a:schemeClr val="accent4">
                    <a:lumMod val="75000"/>
                  </a:schemeClr>
                </a:solidFill>
              </a:rPr>
              <a:t>того чтобы кроссворды выполняли развивающую функцию, нужно непременно делать их тематическими. Так как темы, доступные для детей, подразумевают сравнительно небольшой объём слов, сначала можно применять разновидность кроссворда, имеющую только одно пересечение. Затем можно предлагать и задания, над которыми придётся поломать голову. Каждое разгаданное слово воспринимается ребенком как </a:t>
            </a:r>
            <a:r>
              <a:rPr lang="ru-RU" b="1" i="1" dirty="0" smtClean="0">
                <a:solidFill>
                  <a:schemeClr val="accent4">
                    <a:lumMod val="75000"/>
                  </a:schemeClr>
                </a:solidFill>
              </a:rPr>
              <a:t>достижение</a:t>
            </a:r>
            <a:endParaRPr lang="ru-RU" b="1" i="1" dirty="0">
              <a:solidFill>
                <a:schemeClr val="accent4">
                  <a:lumMod val="75000"/>
                </a:schemeClr>
              </a:solidFill>
            </a:endParaRPr>
          </a:p>
        </p:txBody>
      </p:sp>
      <p:graphicFrame>
        <p:nvGraphicFramePr>
          <p:cNvPr id="2" name="Объект 1"/>
          <p:cNvGraphicFramePr>
            <a:graphicFrameLocks noChangeAspect="1"/>
          </p:cNvGraphicFramePr>
          <p:nvPr>
            <p:extLst>
              <p:ext uri="{D42A27DB-BD31-4B8C-83A1-F6EECF244321}">
                <p14:modId xmlns:p14="http://schemas.microsoft.com/office/powerpoint/2010/main" val="9633357"/>
              </p:ext>
            </p:extLst>
          </p:nvPr>
        </p:nvGraphicFramePr>
        <p:xfrm>
          <a:off x="6417336" y="5610161"/>
          <a:ext cx="582612" cy="1031875"/>
        </p:xfrm>
        <a:graphic>
          <a:graphicData uri="http://schemas.openxmlformats.org/presentationml/2006/ole">
            <mc:AlternateContent xmlns:mc="http://schemas.openxmlformats.org/markup-compatibility/2006">
              <mc:Choice xmlns:v="urn:schemas-microsoft-com:vml" Requires="v">
                <p:oleObj spid="_x0000_s6147" name="CorelDRAW" r:id="rId4" imgW="928800" imgH="1644120" progId="CorelDRAW.Graphic.12">
                  <p:embed/>
                </p:oleObj>
              </mc:Choice>
              <mc:Fallback>
                <p:oleObj name="CorelDRAW" r:id="rId4" imgW="928800" imgH="1644120" progId="CorelDRAW.Graphic.12">
                  <p:embed/>
                  <p:pic>
                    <p:nvPicPr>
                      <p:cNvPr id="2" name="Объект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17336" y="5610161"/>
                        <a:ext cx="582612" cy="1031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8" name="Picture 17" descr="butterfly52"/>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7348316" y="5105685"/>
            <a:ext cx="1536351" cy="15363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7" descr="f111"/>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4916443" y="5330137"/>
            <a:ext cx="1152525" cy="115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0" descr="butterfly3"/>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5889631" y="5130637"/>
            <a:ext cx="898176" cy="898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9" descr="butterfly61"/>
          <p:cNvPicPr>
            <a:picLocks noChangeAspect="1" noChangeArrowheads="1" noCrop="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1595352">
            <a:off x="6937587" y="4742611"/>
            <a:ext cx="709054" cy="654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2709779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E:\Детский сад!\Картинки\Фоны\img0 (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0371" cy="685527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010247" y="626872"/>
            <a:ext cx="3958625" cy="5601533"/>
          </a:xfrm>
          <a:prstGeom prst="rect">
            <a:avLst/>
          </a:prstGeom>
          <a:noFill/>
        </p:spPr>
        <p:txBody>
          <a:bodyPr wrap="square" rtlCol="0">
            <a:spAutoFit/>
          </a:bodyPr>
          <a:lstStyle/>
          <a:p>
            <a:r>
              <a:rPr lang="ru-RU" sz="2000" i="1" dirty="0">
                <a:solidFill>
                  <a:schemeClr val="accent4">
                    <a:lumMod val="50000"/>
                  </a:schemeClr>
                </a:solidFill>
                <a:latin typeface="Times New Roman" panose="02020603050405020304" pitchFamily="18" charset="0"/>
                <a:cs typeface="Times New Roman" pitchFamily="18" charset="0"/>
              </a:rPr>
              <a:t>1</a:t>
            </a:r>
            <a:r>
              <a:rPr lang="ru-RU" sz="2000" b="1" i="1" dirty="0">
                <a:solidFill>
                  <a:schemeClr val="accent4">
                    <a:lumMod val="75000"/>
                  </a:schemeClr>
                </a:solidFill>
                <a:latin typeface="Times New Roman" pitchFamily="18" charset="0"/>
                <a:cs typeface="Times New Roman" pitchFamily="18" charset="0"/>
              </a:rPr>
              <a:t>. </a:t>
            </a:r>
            <a:r>
              <a:rPr lang="ru-RU" sz="2000" b="1" i="1" dirty="0" smtClean="0">
                <a:solidFill>
                  <a:schemeClr val="accent4">
                    <a:lumMod val="75000"/>
                  </a:schemeClr>
                </a:solidFill>
                <a:latin typeface="Times New Roman" panose="02020603050405020304" pitchFamily="18" charset="0"/>
                <a:cs typeface="Times New Roman" panose="02020603050405020304" pitchFamily="18" charset="0"/>
              </a:rPr>
              <a:t>Длиннонога </a:t>
            </a:r>
            <a:r>
              <a:rPr lang="ru-RU" sz="2000" b="1" i="1" dirty="0">
                <a:solidFill>
                  <a:schemeClr val="accent4">
                    <a:lumMod val="75000"/>
                  </a:schemeClr>
                </a:solidFill>
                <a:latin typeface="Times New Roman" panose="02020603050405020304" pitchFamily="18" charset="0"/>
                <a:cs typeface="Times New Roman" panose="02020603050405020304" pitchFamily="18" charset="0"/>
              </a:rPr>
              <a:t>и стройна,</a:t>
            </a:r>
          </a:p>
          <a:p>
            <a:r>
              <a:rPr lang="ru-RU" sz="2000" b="1" i="1" dirty="0">
                <a:solidFill>
                  <a:schemeClr val="accent4">
                    <a:lumMod val="75000"/>
                  </a:schemeClr>
                </a:solidFill>
                <a:latin typeface="Times New Roman" panose="02020603050405020304" pitchFamily="18" charset="0"/>
                <a:cs typeface="Times New Roman" panose="02020603050405020304" pitchFamily="18" charset="0"/>
              </a:rPr>
              <a:t>Вся шипом наделена.</a:t>
            </a:r>
          </a:p>
          <a:p>
            <a:r>
              <a:rPr lang="ru-RU" sz="2000" b="1" i="1" dirty="0">
                <a:solidFill>
                  <a:schemeClr val="accent4">
                    <a:lumMod val="75000"/>
                  </a:schemeClr>
                </a:solidFill>
                <a:latin typeface="Times New Roman" panose="02020603050405020304" pitchFamily="18" charset="0"/>
                <a:cs typeface="Times New Roman" panose="02020603050405020304" pitchFamily="18" charset="0"/>
              </a:rPr>
              <a:t>И боится лишь мороза</a:t>
            </a:r>
          </a:p>
          <a:p>
            <a:r>
              <a:rPr lang="ru-RU" sz="2000" b="1" i="1" dirty="0">
                <a:solidFill>
                  <a:schemeClr val="accent4">
                    <a:lumMod val="75000"/>
                  </a:schemeClr>
                </a:solidFill>
                <a:latin typeface="Times New Roman" panose="02020603050405020304" pitchFamily="18" charset="0"/>
                <a:cs typeface="Times New Roman" panose="02020603050405020304" pitchFamily="18" charset="0"/>
              </a:rPr>
              <a:t>Гордая такая (роза) </a:t>
            </a:r>
          </a:p>
          <a:p>
            <a:r>
              <a:rPr lang="ru-RU" sz="2000" b="1" i="1" dirty="0">
                <a:solidFill>
                  <a:schemeClr val="accent4">
                    <a:lumMod val="75000"/>
                  </a:schemeClr>
                </a:solidFill>
                <a:latin typeface="Times New Roman" panose="02020603050405020304" pitchFamily="18" charset="0"/>
                <a:cs typeface="Times New Roman" panose="02020603050405020304" pitchFamily="18" charset="0"/>
              </a:rPr>
              <a:t> </a:t>
            </a:r>
          </a:p>
          <a:p>
            <a:r>
              <a:rPr lang="ru-RU" sz="2000" b="1" i="1" dirty="0">
                <a:solidFill>
                  <a:schemeClr val="accent4">
                    <a:lumMod val="75000"/>
                  </a:schemeClr>
                </a:solidFill>
                <a:latin typeface="Times New Roman" panose="02020603050405020304" pitchFamily="18" charset="0"/>
                <a:cs typeface="Times New Roman" panose="02020603050405020304" pitchFamily="18" charset="0"/>
              </a:rPr>
              <a:t>2. Длинный тонкий стебелек,                                                                                                Сверху - алый огонек.                                                                                                                             Не растенье, а маяк -                                                                                                                             Это ярко-красный ... (мак)</a:t>
            </a:r>
          </a:p>
          <a:p>
            <a:r>
              <a:rPr lang="ru-RU" sz="2000" b="1" i="1" dirty="0">
                <a:solidFill>
                  <a:schemeClr val="accent4">
                    <a:lumMod val="75000"/>
                  </a:schemeClr>
                </a:solidFill>
                <a:latin typeface="Times New Roman" panose="02020603050405020304" pitchFamily="18" charset="0"/>
                <a:cs typeface="Times New Roman" panose="02020603050405020304" pitchFamily="18" charset="0"/>
              </a:rPr>
              <a:t> </a:t>
            </a:r>
          </a:p>
          <a:p>
            <a:r>
              <a:rPr lang="ru-RU" sz="2000" b="1" i="1" dirty="0">
                <a:solidFill>
                  <a:schemeClr val="accent4">
                    <a:lumMod val="75000"/>
                  </a:schemeClr>
                </a:solidFill>
                <a:latin typeface="Times New Roman" panose="02020603050405020304" pitchFamily="18" charset="0"/>
                <a:cs typeface="Times New Roman" panose="02020603050405020304" pitchFamily="18" charset="0"/>
              </a:rPr>
              <a:t>3. Желтый цветик побелел.</a:t>
            </a:r>
          </a:p>
          <a:p>
            <a:r>
              <a:rPr lang="ru-RU" sz="2000" b="1" i="1" dirty="0">
                <a:solidFill>
                  <a:schemeClr val="accent4">
                    <a:lumMod val="75000"/>
                  </a:schemeClr>
                </a:solidFill>
                <a:latin typeface="Times New Roman" panose="02020603050405020304" pitchFamily="18" charset="0"/>
                <a:cs typeface="Times New Roman" panose="02020603050405020304" pitchFamily="18" charset="0"/>
              </a:rPr>
              <a:t>Дунул ветер, улетел.</a:t>
            </a:r>
          </a:p>
          <a:p>
            <a:r>
              <a:rPr lang="ru-RU" sz="2000" b="1" i="1" dirty="0">
                <a:solidFill>
                  <a:schemeClr val="accent4">
                    <a:lumMod val="75000"/>
                  </a:schemeClr>
                </a:solidFill>
                <a:latin typeface="Times New Roman" panose="02020603050405020304" pitchFamily="18" charset="0"/>
                <a:cs typeface="Times New Roman" panose="02020603050405020304" pitchFamily="18" charset="0"/>
              </a:rPr>
              <a:t>Кто такой пушистый мальчик?</a:t>
            </a:r>
          </a:p>
          <a:p>
            <a:r>
              <a:rPr lang="ru-RU" sz="2000" b="1" i="1" dirty="0">
                <a:solidFill>
                  <a:schemeClr val="accent4">
                    <a:lumMod val="75000"/>
                  </a:schemeClr>
                </a:solidFill>
                <a:latin typeface="Times New Roman" panose="02020603050405020304" pitchFamily="18" charset="0"/>
                <a:cs typeface="Times New Roman" panose="02020603050405020304" pitchFamily="18" charset="0"/>
              </a:rPr>
              <a:t>Он зовётся (одуванчик) </a:t>
            </a:r>
          </a:p>
          <a:p>
            <a:r>
              <a:rPr lang="ru-RU" sz="2000" b="1" i="1" dirty="0">
                <a:solidFill>
                  <a:schemeClr val="accent4">
                    <a:lumMod val="75000"/>
                  </a:schemeClr>
                </a:solidFill>
                <a:latin typeface="Times New Roman" panose="02020603050405020304" pitchFamily="18" charset="0"/>
                <a:cs typeface="Times New Roman" panose="02020603050405020304" pitchFamily="18" charset="0"/>
              </a:rPr>
              <a:t> </a:t>
            </a:r>
          </a:p>
          <a:p>
            <a:r>
              <a:rPr lang="ru-RU" b="1" dirty="0">
                <a:solidFill>
                  <a:schemeClr val="accent4">
                    <a:lumMod val="75000"/>
                  </a:schemeClr>
                </a:solidFill>
              </a:rPr>
              <a:t> </a:t>
            </a:r>
          </a:p>
          <a:p>
            <a:endParaRPr lang="ru-RU" sz="2000" dirty="0" smtClean="0">
              <a:solidFill>
                <a:schemeClr val="accent4">
                  <a:lumMod val="75000"/>
                </a:schemeClr>
              </a:solidFill>
              <a:latin typeface="Times New Roman" pitchFamily="18" charset="0"/>
              <a:cs typeface="Times New Roman" pitchFamily="18" charset="0"/>
            </a:endParaRPr>
          </a:p>
          <a:p>
            <a:endParaRPr lang="ru-RU" sz="2000" dirty="0">
              <a:latin typeface="Times New Roman" pitchFamily="18" charset="0"/>
              <a:cs typeface="Times New Roman" pitchFamily="18" charset="0"/>
            </a:endParaRPr>
          </a:p>
        </p:txBody>
      </p:sp>
      <p:sp>
        <p:nvSpPr>
          <p:cNvPr id="6" name="TextBox 5"/>
          <p:cNvSpPr txBox="1"/>
          <p:nvPr/>
        </p:nvSpPr>
        <p:spPr>
          <a:xfrm>
            <a:off x="5220072" y="1098000"/>
            <a:ext cx="3528392" cy="3170099"/>
          </a:xfrm>
          <a:prstGeom prst="rect">
            <a:avLst/>
          </a:prstGeom>
          <a:noFill/>
        </p:spPr>
        <p:txBody>
          <a:bodyPr wrap="square" rtlCol="0">
            <a:spAutoFit/>
          </a:bodyPr>
          <a:lstStyle/>
          <a:p>
            <a:r>
              <a:rPr lang="ru-RU" sz="2000" b="1" dirty="0">
                <a:solidFill>
                  <a:schemeClr val="accent4">
                    <a:lumMod val="75000"/>
                  </a:schemeClr>
                </a:solidFill>
                <a:latin typeface="Times New Roman" pitchFamily="18" charset="0"/>
                <a:cs typeface="Times New Roman" pitchFamily="18" charset="0"/>
              </a:rPr>
              <a:t>4</a:t>
            </a:r>
            <a:r>
              <a:rPr lang="ru-RU" sz="2000" b="1" i="1" dirty="0" smtClean="0">
                <a:solidFill>
                  <a:schemeClr val="accent4">
                    <a:lumMod val="75000"/>
                  </a:schemeClr>
                </a:solidFill>
                <a:latin typeface="Times New Roman" pitchFamily="18" charset="0"/>
                <a:cs typeface="Times New Roman" pitchFamily="18" charset="0"/>
              </a:rPr>
              <a:t>. </a:t>
            </a:r>
            <a:r>
              <a:rPr lang="ru-RU" sz="2000" b="1" i="1" dirty="0">
                <a:solidFill>
                  <a:schemeClr val="accent4">
                    <a:lumMod val="75000"/>
                  </a:schemeClr>
                </a:solidFill>
                <a:latin typeface="Times New Roman" pitchFamily="18" charset="0"/>
                <a:cs typeface="Times New Roman" pitchFamily="18" charset="0"/>
              </a:rPr>
              <a:t>Чей прекрасный аромат</a:t>
            </a:r>
          </a:p>
          <a:p>
            <a:r>
              <a:rPr lang="ru-RU" sz="2000" b="1" i="1" dirty="0">
                <a:solidFill>
                  <a:schemeClr val="accent4">
                    <a:lumMod val="75000"/>
                  </a:schemeClr>
                </a:solidFill>
                <a:latin typeface="Times New Roman" pitchFamily="18" charset="0"/>
                <a:cs typeface="Times New Roman" pitchFamily="18" charset="0"/>
              </a:rPr>
              <a:t>Вдруг наполнил целый сад?</a:t>
            </a:r>
          </a:p>
          <a:p>
            <a:r>
              <a:rPr lang="ru-RU" sz="2000" b="1" i="1" dirty="0">
                <a:solidFill>
                  <a:schemeClr val="accent4">
                    <a:lumMod val="75000"/>
                  </a:schemeClr>
                </a:solidFill>
                <a:latin typeface="Times New Roman" pitchFamily="18" charset="0"/>
                <a:cs typeface="Times New Roman" pitchFamily="18" charset="0"/>
              </a:rPr>
              <a:t>Я искал весь день, и надо ж</a:t>
            </a:r>
          </a:p>
          <a:p>
            <a:r>
              <a:rPr lang="ru-RU" sz="2000" b="1" i="1" dirty="0">
                <a:solidFill>
                  <a:schemeClr val="accent4">
                    <a:lumMod val="75000"/>
                  </a:schemeClr>
                </a:solidFill>
                <a:latin typeface="Times New Roman" pitchFamily="18" charset="0"/>
                <a:cs typeface="Times New Roman" pitchFamily="18" charset="0"/>
              </a:rPr>
              <a:t>Белоснежный это (ландыш) .</a:t>
            </a:r>
          </a:p>
          <a:p>
            <a:endParaRPr lang="ru-RU" sz="2000" b="1" i="1" dirty="0" smtClean="0">
              <a:solidFill>
                <a:schemeClr val="accent4">
                  <a:lumMod val="75000"/>
                </a:schemeClr>
              </a:solidFill>
              <a:latin typeface="Times New Roman" pitchFamily="18" charset="0"/>
              <a:cs typeface="Times New Roman" pitchFamily="18" charset="0"/>
            </a:endParaRPr>
          </a:p>
          <a:p>
            <a:r>
              <a:rPr lang="ru-RU" sz="2000" b="1" i="1" dirty="0">
                <a:solidFill>
                  <a:schemeClr val="accent4">
                    <a:lumMod val="75000"/>
                  </a:schemeClr>
                </a:solidFill>
                <a:latin typeface="Times New Roman" pitchFamily="18" charset="0"/>
                <a:cs typeface="Times New Roman" pitchFamily="18" charset="0"/>
              </a:rPr>
              <a:t>5</a:t>
            </a:r>
            <a:r>
              <a:rPr lang="ru-RU" sz="2000" b="1" i="1" dirty="0" smtClean="0">
                <a:solidFill>
                  <a:schemeClr val="accent4">
                    <a:lumMod val="75000"/>
                  </a:schemeClr>
                </a:solidFill>
                <a:latin typeface="Times New Roman" pitchFamily="18" charset="0"/>
                <a:cs typeface="Times New Roman" pitchFamily="18" charset="0"/>
              </a:rPr>
              <a:t>. </a:t>
            </a:r>
            <a:r>
              <a:rPr lang="ru-RU" sz="2000" b="1" i="1" dirty="0">
                <a:solidFill>
                  <a:schemeClr val="accent4">
                    <a:lumMod val="75000"/>
                  </a:schemeClr>
                </a:solidFill>
                <a:latin typeface="Times New Roman" pitchFamily="18" charset="0"/>
                <a:cs typeface="Times New Roman" pitchFamily="18" charset="0"/>
              </a:rPr>
              <a:t>Легкий дует ветерок,</a:t>
            </a:r>
          </a:p>
          <a:p>
            <a:r>
              <a:rPr lang="ru-RU" sz="2000" b="1" i="1" dirty="0">
                <a:solidFill>
                  <a:schemeClr val="accent4">
                    <a:lumMod val="75000"/>
                  </a:schemeClr>
                </a:solidFill>
                <a:latin typeface="Times New Roman" pitchFamily="18" charset="0"/>
                <a:cs typeface="Times New Roman" pitchFamily="18" charset="0"/>
              </a:rPr>
              <a:t>Просыпается цветок.</a:t>
            </a:r>
          </a:p>
          <a:p>
            <a:r>
              <a:rPr lang="ru-RU" sz="2000" b="1" i="1" dirty="0">
                <a:solidFill>
                  <a:schemeClr val="accent4">
                    <a:lumMod val="75000"/>
                  </a:schemeClr>
                </a:solidFill>
                <a:latin typeface="Times New Roman" pitchFamily="18" charset="0"/>
                <a:cs typeface="Times New Roman" pitchFamily="18" charset="0"/>
              </a:rPr>
              <a:t>Красный, желтый тут и там,</a:t>
            </a:r>
          </a:p>
          <a:p>
            <a:r>
              <a:rPr lang="ru-RU" sz="2000" b="1" i="1" dirty="0">
                <a:solidFill>
                  <a:schemeClr val="accent4">
                    <a:lumMod val="75000"/>
                  </a:schemeClr>
                </a:solidFill>
                <a:latin typeface="Times New Roman" pitchFamily="18" charset="0"/>
                <a:cs typeface="Times New Roman" pitchFamily="18" charset="0"/>
              </a:rPr>
              <a:t>А зовется он (тюльпан) .</a:t>
            </a:r>
          </a:p>
        </p:txBody>
      </p:sp>
      <p:graphicFrame>
        <p:nvGraphicFramePr>
          <p:cNvPr id="2" name="Объект 1"/>
          <p:cNvGraphicFramePr>
            <a:graphicFrameLocks noChangeAspect="1"/>
          </p:cNvGraphicFramePr>
          <p:nvPr>
            <p:extLst>
              <p:ext uri="{D42A27DB-BD31-4B8C-83A1-F6EECF244321}">
                <p14:modId xmlns:p14="http://schemas.microsoft.com/office/powerpoint/2010/main" val="3135114068"/>
              </p:ext>
            </p:extLst>
          </p:nvPr>
        </p:nvGraphicFramePr>
        <p:xfrm>
          <a:off x="6639340" y="5546991"/>
          <a:ext cx="582612" cy="1031875"/>
        </p:xfrm>
        <a:graphic>
          <a:graphicData uri="http://schemas.openxmlformats.org/presentationml/2006/ole">
            <mc:AlternateContent xmlns:mc="http://schemas.openxmlformats.org/markup-compatibility/2006">
              <mc:Choice xmlns:v="urn:schemas-microsoft-com:vml" Requires="v">
                <p:oleObj spid="_x0000_s3078" name="CorelDRAW" r:id="rId4" imgW="928800" imgH="1644120" progId="CorelDRAW.Graphic.12">
                  <p:embed/>
                </p:oleObj>
              </mc:Choice>
              <mc:Fallback>
                <p:oleObj name="CorelDRAW" r:id="rId4" imgW="928800" imgH="1644120" progId="CorelDRAW.Graphic.12">
                  <p:embed/>
                  <p:pic>
                    <p:nvPicPr>
                      <p:cNvPr id="2" name="Объект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39340" y="5546991"/>
                        <a:ext cx="582612" cy="1031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7" name="Picture 8" descr="flowers32"/>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3849478" y="5292687"/>
            <a:ext cx="981075" cy="130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7" descr="butterfly52"/>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7236296" y="5183149"/>
            <a:ext cx="15240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7" descr="f111"/>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5220072" y="5403322"/>
            <a:ext cx="1152525" cy="115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0" descr="butterfly3"/>
          <p:cNvPicPr>
            <a:picLocks noChangeAspect="1" noChangeArrowheads="1" noCrop="1"/>
          </p:cNvPicPr>
          <p:nvPr/>
        </p:nvPicPr>
        <p:blipFill>
          <a:blip r:embed="rId9">
            <a:extLst>
              <a:ext uri="{28A0092B-C50C-407E-A947-70E740481C1C}">
                <a14:useLocalDpi xmlns:a14="http://schemas.microsoft.com/office/drawing/2010/main" val="0"/>
              </a:ext>
            </a:extLst>
          </a:blip>
          <a:srcRect/>
          <a:stretch>
            <a:fillRect/>
          </a:stretch>
        </p:blipFill>
        <p:spPr bwMode="auto">
          <a:xfrm>
            <a:off x="3825709" y="4581128"/>
            <a:ext cx="95250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9" descr="butterfly61"/>
          <p:cNvPicPr>
            <a:picLocks noChangeAspect="1" noChangeArrowheads="1" noCrop="1"/>
          </p:cNvPicPr>
          <p:nvPr/>
        </p:nvPicPr>
        <p:blipFill>
          <a:blip r:embed="rId10">
            <a:extLst>
              <a:ext uri="{28A0092B-C50C-407E-A947-70E740481C1C}">
                <a14:useLocalDpi xmlns:a14="http://schemas.microsoft.com/office/drawing/2010/main" val="0"/>
              </a:ext>
            </a:extLst>
          </a:blip>
          <a:srcRect/>
          <a:stretch>
            <a:fillRect/>
          </a:stretch>
        </p:blipFill>
        <p:spPr bwMode="auto">
          <a:xfrm rot="1777892">
            <a:off x="5936873" y="4772789"/>
            <a:ext cx="863600" cy="79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2809809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a:p>
        </p:txBody>
      </p:sp>
      <p:sp>
        <p:nvSpPr>
          <p:cNvPr id="3" name="Подзаголовок 2"/>
          <p:cNvSpPr>
            <a:spLocks noGrp="1"/>
          </p:cNvSpPr>
          <p:nvPr>
            <p:ph type="subTitle" idx="1"/>
          </p:nvPr>
        </p:nvSpPr>
        <p:spPr/>
        <p:txBody>
          <a:bodyPr/>
          <a:lstStyle/>
          <a:p>
            <a:endParaRPr lang="ru-RU"/>
          </a:p>
        </p:txBody>
      </p:sp>
      <p:pic>
        <p:nvPicPr>
          <p:cNvPr id="1026" name="Picture 2" descr="E:\Детский сад!\Картинки\Фоны\img0 (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29" y="2722"/>
            <a:ext cx="9140371" cy="6855278"/>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Объект 4"/>
          <p:cNvGraphicFramePr>
            <a:graphicFrameLocks noChangeAspect="1"/>
          </p:cNvGraphicFramePr>
          <p:nvPr>
            <p:extLst>
              <p:ext uri="{D42A27DB-BD31-4B8C-83A1-F6EECF244321}">
                <p14:modId xmlns:p14="http://schemas.microsoft.com/office/powerpoint/2010/main" val="239595991"/>
              </p:ext>
            </p:extLst>
          </p:nvPr>
        </p:nvGraphicFramePr>
        <p:xfrm>
          <a:off x="389422" y="5689127"/>
          <a:ext cx="727075" cy="874713"/>
        </p:xfrm>
        <a:graphic>
          <a:graphicData uri="http://schemas.openxmlformats.org/presentationml/2006/ole">
            <mc:AlternateContent xmlns:mc="http://schemas.openxmlformats.org/markup-compatibility/2006">
              <mc:Choice xmlns:v="urn:schemas-microsoft-com:vml" Requires="v">
                <p:oleObj spid="_x0000_s4123" name="CorelDRAW" r:id="rId4" imgW="848258" imgH="1019251" progId="CorelDRAW.Graphic.12">
                  <p:embed/>
                </p:oleObj>
              </mc:Choice>
              <mc:Fallback>
                <p:oleObj name="CorelDRAW" r:id="rId4" imgW="848258" imgH="1019251" progId="CorelDRAW.Graphic.12">
                  <p:embed/>
                  <p:pic>
                    <p:nvPicPr>
                      <p:cNvPr id="5" name="Объект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9422" y="5689127"/>
                        <a:ext cx="727075" cy="874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6" name="Объект 5"/>
          <p:cNvGraphicFramePr>
            <a:graphicFrameLocks noChangeAspect="1"/>
          </p:cNvGraphicFramePr>
          <p:nvPr>
            <p:extLst>
              <p:ext uri="{D42A27DB-BD31-4B8C-83A1-F6EECF244321}">
                <p14:modId xmlns:p14="http://schemas.microsoft.com/office/powerpoint/2010/main" val="2503366648"/>
              </p:ext>
            </p:extLst>
          </p:nvPr>
        </p:nvGraphicFramePr>
        <p:xfrm>
          <a:off x="2699792" y="5589240"/>
          <a:ext cx="582612" cy="1031875"/>
        </p:xfrm>
        <a:graphic>
          <a:graphicData uri="http://schemas.openxmlformats.org/presentationml/2006/ole">
            <mc:AlternateContent xmlns:mc="http://schemas.openxmlformats.org/markup-compatibility/2006">
              <mc:Choice xmlns:v="urn:schemas-microsoft-com:vml" Requires="v">
                <p:oleObj spid="_x0000_s4124" name="CorelDRAW" r:id="rId6" imgW="786384" imgH="1392022" progId="CorelDRAW.Graphic.12">
                  <p:embed/>
                </p:oleObj>
              </mc:Choice>
              <mc:Fallback>
                <p:oleObj name="CorelDRAW" r:id="rId6" imgW="786384" imgH="1392022" progId="CorelDRAW.Graphic.12">
                  <p:embed/>
                  <p:pic>
                    <p:nvPicPr>
                      <p:cNvPr id="6" name="Объект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699792" y="5589240"/>
                        <a:ext cx="582612" cy="1031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7" name="Объект 6"/>
          <p:cNvGraphicFramePr>
            <a:graphicFrameLocks noChangeAspect="1"/>
          </p:cNvGraphicFramePr>
          <p:nvPr>
            <p:extLst>
              <p:ext uri="{D42A27DB-BD31-4B8C-83A1-F6EECF244321}">
                <p14:modId xmlns:p14="http://schemas.microsoft.com/office/powerpoint/2010/main" val="4261129555"/>
              </p:ext>
            </p:extLst>
          </p:nvPr>
        </p:nvGraphicFramePr>
        <p:xfrm>
          <a:off x="4499992" y="5733256"/>
          <a:ext cx="620712" cy="827088"/>
        </p:xfrm>
        <a:graphic>
          <a:graphicData uri="http://schemas.openxmlformats.org/presentationml/2006/ole">
            <mc:AlternateContent xmlns:mc="http://schemas.openxmlformats.org/markup-compatibility/2006">
              <mc:Choice xmlns:v="urn:schemas-microsoft-com:vml" Requires="v">
                <p:oleObj spid="_x0000_s4125" name="CorelDRAW" r:id="rId8" imgW="782726" imgH="1042721" progId="CorelDRAW.Graphic.12">
                  <p:embed/>
                </p:oleObj>
              </mc:Choice>
              <mc:Fallback>
                <p:oleObj name="CorelDRAW" r:id="rId8" imgW="782726" imgH="1042721" progId="CorelDRAW.Graphic.12">
                  <p:embed/>
                  <p:pic>
                    <p:nvPicPr>
                      <p:cNvPr id="7" name="Объект 6"/>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99992" y="5733256"/>
                        <a:ext cx="620712" cy="827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18" name="Picture 16" descr="4"/>
          <p:cNvPicPr>
            <a:picLocks noChangeAspect="1" noChangeArrowheads="1" noCrop="1"/>
          </p:cNvPicPr>
          <p:nvPr/>
        </p:nvPicPr>
        <p:blipFill>
          <a:blip r:embed="rId10">
            <a:extLst>
              <a:ext uri="{28A0092B-C50C-407E-A947-70E740481C1C}">
                <a14:useLocalDpi xmlns:a14="http://schemas.microsoft.com/office/drawing/2010/main" val="0"/>
              </a:ext>
            </a:extLst>
          </a:blip>
          <a:srcRect/>
          <a:stretch>
            <a:fillRect/>
          </a:stretch>
        </p:blipFill>
        <p:spPr bwMode="auto">
          <a:xfrm>
            <a:off x="7735778" y="5373215"/>
            <a:ext cx="942975"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7" descr="butterfly52"/>
          <p:cNvPicPr>
            <a:picLocks noChangeAspect="1" noChangeArrowheads="1" noCrop="1"/>
          </p:cNvPicPr>
          <p:nvPr/>
        </p:nvPicPr>
        <p:blipFill>
          <a:blip r:embed="rId11">
            <a:extLst>
              <a:ext uri="{28A0092B-C50C-407E-A947-70E740481C1C}">
                <a14:useLocalDpi xmlns:a14="http://schemas.microsoft.com/office/drawing/2010/main" val="0"/>
              </a:ext>
            </a:extLst>
          </a:blip>
          <a:srcRect/>
          <a:stretch>
            <a:fillRect/>
          </a:stretch>
        </p:blipFill>
        <p:spPr bwMode="auto">
          <a:xfrm>
            <a:off x="4496130" y="5206526"/>
            <a:ext cx="15240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8" descr="butterfly3"/>
          <p:cNvPicPr>
            <a:picLocks noChangeAspect="1" noChangeArrowheads="1" noCrop="1"/>
          </p:cNvPicPr>
          <p:nvPr/>
        </p:nvPicPr>
        <p:blipFill>
          <a:blip r:embed="rId12">
            <a:extLst>
              <a:ext uri="{28A0092B-C50C-407E-A947-70E740481C1C}">
                <a14:useLocalDpi xmlns:a14="http://schemas.microsoft.com/office/drawing/2010/main" val="0"/>
              </a:ext>
            </a:extLst>
          </a:blip>
          <a:srcRect/>
          <a:stretch>
            <a:fillRect/>
          </a:stretch>
        </p:blipFill>
        <p:spPr bwMode="auto">
          <a:xfrm>
            <a:off x="7099653" y="2378527"/>
            <a:ext cx="1272250" cy="127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7" descr="f111"/>
          <p:cNvPicPr>
            <a:picLocks noChangeAspect="1" noChangeArrowheads="1" noCrop="1"/>
          </p:cNvPicPr>
          <p:nvPr/>
        </p:nvPicPr>
        <p:blipFill>
          <a:blip r:embed="rId13">
            <a:extLst>
              <a:ext uri="{28A0092B-C50C-407E-A947-70E740481C1C}">
                <a14:useLocalDpi xmlns:a14="http://schemas.microsoft.com/office/drawing/2010/main" val="0"/>
              </a:ext>
            </a:extLst>
          </a:blip>
          <a:srcRect/>
          <a:stretch>
            <a:fillRect/>
          </a:stretch>
        </p:blipFill>
        <p:spPr bwMode="auto">
          <a:xfrm>
            <a:off x="1475656" y="5411315"/>
            <a:ext cx="1152525" cy="115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8" descr="flowers32"/>
          <p:cNvPicPr>
            <a:picLocks noChangeAspect="1" noChangeArrowheads="1" noCrop="1"/>
          </p:cNvPicPr>
          <p:nvPr/>
        </p:nvPicPr>
        <p:blipFill>
          <a:blip r:embed="rId14">
            <a:extLst>
              <a:ext uri="{28A0092B-C50C-407E-A947-70E740481C1C}">
                <a14:useLocalDpi xmlns:a14="http://schemas.microsoft.com/office/drawing/2010/main" val="0"/>
              </a:ext>
            </a:extLst>
          </a:blip>
          <a:srcRect/>
          <a:stretch>
            <a:fillRect/>
          </a:stretch>
        </p:blipFill>
        <p:spPr bwMode="auto">
          <a:xfrm>
            <a:off x="3347864" y="5316064"/>
            <a:ext cx="981075" cy="130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8" name="Объект 7"/>
          <p:cNvGraphicFramePr>
            <a:graphicFrameLocks noChangeAspect="1"/>
          </p:cNvGraphicFramePr>
          <p:nvPr>
            <p:extLst>
              <p:ext uri="{D42A27DB-BD31-4B8C-83A1-F6EECF244321}">
                <p14:modId xmlns:p14="http://schemas.microsoft.com/office/powerpoint/2010/main" val="1202702074"/>
              </p:ext>
            </p:extLst>
          </p:nvPr>
        </p:nvGraphicFramePr>
        <p:xfrm>
          <a:off x="6988175" y="5689127"/>
          <a:ext cx="727075" cy="874713"/>
        </p:xfrm>
        <a:graphic>
          <a:graphicData uri="http://schemas.openxmlformats.org/presentationml/2006/ole">
            <mc:AlternateContent xmlns:mc="http://schemas.openxmlformats.org/markup-compatibility/2006">
              <mc:Choice xmlns:v="urn:schemas-microsoft-com:vml" Requires="v">
                <p:oleObj spid="_x0000_s4126" name="CorelDRAW" r:id="rId15" imgW="848258" imgH="1019251" progId="CorelDRAW.Graphic.12">
                  <p:embed/>
                </p:oleObj>
              </mc:Choice>
              <mc:Fallback>
                <p:oleObj name="CorelDRAW" r:id="rId15" imgW="848258" imgH="1019251" progId="CorelDRAW.Graphic.12">
                  <p:embed/>
                  <p:pic>
                    <p:nvPicPr>
                      <p:cNvPr id="8" name="Объект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88175" y="5689127"/>
                        <a:ext cx="727075" cy="874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9" name="Объект 8"/>
          <p:cNvGraphicFramePr>
            <a:graphicFrameLocks noChangeAspect="1"/>
          </p:cNvGraphicFramePr>
          <p:nvPr>
            <p:extLst>
              <p:ext uri="{D42A27DB-BD31-4B8C-83A1-F6EECF244321}">
                <p14:modId xmlns:p14="http://schemas.microsoft.com/office/powerpoint/2010/main" val="1416595009"/>
              </p:ext>
            </p:extLst>
          </p:nvPr>
        </p:nvGraphicFramePr>
        <p:xfrm>
          <a:off x="6300192" y="5531965"/>
          <a:ext cx="582612" cy="1031875"/>
        </p:xfrm>
        <a:graphic>
          <a:graphicData uri="http://schemas.openxmlformats.org/presentationml/2006/ole">
            <mc:AlternateContent xmlns:mc="http://schemas.openxmlformats.org/markup-compatibility/2006">
              <mc:Choice xmlns:v="urn:schemas-microsoft-com:vml" Requires="v">
                <p:oleObj spid="_x0000_s4127" name="CorelDRAW" r:id="rId16" imgW="786384" imgH="1392022" progId="CorelDRAW.Graphic.12">
                  <p:embed/>
                </p:oleObj>
              </mc:Choice>
              <mc:Fallback>
                <p:oleObj name="CorelDRAW" r:id="rId16" imgW="786384" imgH="1392022" progId="CorelDRAW.Graphic.12">
                  <p:embed/>
                  <p:pic>
                    <p:nvPicPr>
                      <p:cNvPr id="9" name="Объект 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300192" y="5531965"/>
                        <a:ext cx="582612" cy="1031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27" name="Picture 9" descr="3"/>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827584" y="332656"/>
            <a:ext cx="1674813" cy="1684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Рисунок 29"/>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2485186" y="731365"/>
            <a:ext cx="4648200" cy="4800600"/>
          </a:xfrm>
          <a:prstGeom prst="rect">
            <a:avLst/>
          </a:prstGeom>
        </p:spPr>
      </p:pic>
      <p:pic>
        <p:nvPicPr>
          <p:cNvPr id="25" name="Picture 10" descr="butterfly3"/>
          <p:cNvPicPr>
            <a:picLocks noChangeAspect="1" noChangeArrowheads="1" noCrop="1"/>
          </p:cNvPicPr>
          <p:nvPr/>
        </p:nvPicPr>
        <p:blipFill>
          <a:blip r:embed="rId12">
            <a:extLst>
              <a:ext uri="{28A0092B-C50C-407E-A947-70E740481C1C}">
                <a14:useLocalDpi xmlns:a14="http://schemas.microsoft.com/office/drawing/2010/main" val="0"/>
              </a:ext>
            </a:extLst>
          </a:blip>
          <a:srcRect/>
          <a:stretch>
            <a:fillRect/>
          </a:stretch>
        </p:blipFill>
        <p:spPr bwMode="auto">
          <a:xfrm>
            <a:off x="2744117" y="1628800"/>
            <a:ext cx="1332360" cy="1332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9" descr="butterfly12"/>
          <p:cNvPicPr>
            <a:picLocks noChangeAspect="1" noChangeArrowheads="1" noCrop="1"/>
          </p:cNvPicPr>
          <p:nvPr/>
        </p:nvPicPr>
        <p:blipFill>
          <a:blip r:embed="rId19">
            <a:extLst>
              <a:ext uri="{28A0092B-C50C-407E-A947-70E740481C1C}">
                <a14:useLocalDpi xmlns:a14="http://schemas.microsoft.com/office/drawing/2010/main" val="0"/>
              </a:ext>
            </a:extLst>
          </a:blip>
          <a:srcRect/>
          <a:stretch>
            <a:fillRect/>
          </a:stretch>
        </p:blipFill>
        <p:spPr bwMode="auto">
          <a:xfrm rot="863952">
            <a:off x="2942294" y="4284265"/>
            <a:ext cx="1040807" cy="1051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Picture 11" descr="butterfly16"/>
          <p:cNvPicPr>
            <a:picLocks noChangeAspect="1" noChangeArrowheads="1" noCrop="1"/>
          </p:cNvPicPr>
          <p:nvPr/>
        </p:nvPicPr>
        <p:blipFill>
          <a:blip r:embed="rId20">
            <a:extLst>
              <a:ext uri="{28A0092B-C50C-407E-A947-70E740481C1C}">
                <a14:useLocalDpi xmlns:a14="http://schemas.microsoft.com/office/drawing/2010/main" val="0"/>
              </a:ext>
            </a:extLst>
          </a:blip>
          <a:srcRect/>
          <a:stretch>
            <a:fillRect/>
          </a:stretch>
        </p:blipFill>
        <p:spPr bwMode="auto">
          <a:xfrm rot="1699184">
            <a:off x="721425" y="2986049"/>
            <a:ext cx="1300350" cy="84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9" descr="butterfly61"/>
          <p:cNvPicPr>
            <a:picLocks noChangeAspect="1" noChangeArrowheads="1" noCrop="1"/>
          </p:cNvPicPr>
          <p:nvPr/>
        </p:nvPicPr>
        <p:blipFill>
          <a:blip r:embed="rId21">
            <a:extLst>
              <a:ext uri="{28A0092B-C50C-407E-A947-70E740481C1C}">
                <a14:useLocalDpi xmlns:a14="http://schemas.microsoft.com/office/drawing/2010/main" val="0"/>
              </a:ext>
            </a:extLst>
          </a:blip>
          <a:srcRect/>
          <a:stretch>
            <a:fillRect/>
          </a:stretch>
        </p:blipFill>
        <p:spPr bwMode="auto">
          <a:xfrm rot="19980851">
            <a:off x="5008693" y="4098136"/>
            <a:ext cx="1287101" cy="1187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861511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E:\Детский сад!\Картинки\Фоны\img0 (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0371" cy="685527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828759" y="476671"/>
            <a:ext cx="3958625" cy="6494085"/>
          </a:xfrm>
          <a:prstGeom prst="rect">
            <a:avLst/>
          </a:prstGeom>
          <a:noFill/>
        </p:spPr>
        <p:txBody>
          <a:bodyPr wrap="square" rtlCol="0">
            <a:spAutoFit/>
          </a:bodyPr>
          <a:lstStyle/>
          <a:p>
            <a:r>
              <a:rPr lang="ru-RU" sz="2000" dirty="0">
                <a:solidFill>
                  <a:schemeClr val="accent4">
                    <a:lumMod val="50000"/>
                  </a:schemeClr>
                </a:solidFill>
                <a:latin typeface="Times New Roman" pitchFamily="18" charset="0"/>
                <a:cs typeface="Times New Roman" pitchFamily="18" charset="0"/>
              </a:rPr>
              <a:t>1</a:t>
            </a:r>
            <a:r>
              <a:rPr lang="ru-RU" sz="2000" dirty="0">
                <a:solidFill>
                  <a:schemeClr val="accent4">
                    <a:lumMod val="75000"/>
                  </a:schemeClr>
                </a:solidFill>
                <a:latin typeface="Times New Roman" pitchFamily="18" charset="0"/>
                <a:cs typeface="Times New Roman" pitchFamily="18" charset="0"/>
              </a:rPr>
              <a:t>. Он средь снега расцветает,</a:t>
            </a:r>
          </a:p>
          <a:p>
            <a:r>
              <a:rPr lang="ru-RU" sz="2000" dirty="0">
                <a:solidFill>
                  <a:schemeClr val="accent4">
                    <a:lumMod val="75000"/>
                  </a:schemeClr>
                </a:solidFill>
                <a:latin typeface="Times New Roman" pitchFamily="18" charset="0"/>
                <a:cs typeface="Times New Roman" pitchFamily="18" charset="0"/>
              </a:rPr>
              <a:t>С нами он весну встречает.</a:t>
            </a:r>
          </a:p>
          <a:p>
            <a:r>
              <a:rPr lang="ru-RU" sz="2000" dirty="0">
                <a:solidFill>
                  <a:schemeClr val="accent4">
                    <a:lumMod val="75000"/>
                  </a:schemeClr>
                </a:solidFill>
                <a:latin typeface="Times New Roman" pitchFamily="18" charset="0"/>
                <a:cs typeface="Times New Roman" pitchFamily="18" charset="0"/>
              </a:rPr>
              <a:t>От мороза прячется в валежник</a:t>
            </a:r>
          </a:p>
          <a:p>
            <a:r>
              <a:rPr lang="ru-RU" sz="2000" dirty="0">
                <a:solidFill>
                  <a:schemeClr val="accent4">
                    <a:lumMod val="75000"/>
                  </a:schemeClr>
                </a:solidFill>
                <a:latin typeface="Times New Roman" pitchFamily="18" charset="0"/>
                <a:cs typeface="Times New Roman" pitchFamily="18" charset="0"/>
              </a:rPr>
              <a:t>Маленький цветок </a:t>
            </a:r>
            <a:r>
              <a:rPr lang="ru-RU" sz="2000" i="1" dirty="0">
                <a:solidFill>
                  <a:schemeClr val="accent4">
                    <a:lumMod val="75000"/>
                  </a:schemeClr>
                </a:solidFill>
                <a:latin typeface="Times New Roman" pitchFamily="18" charset="0"/>
                <a:cs typeface="Times New Roman" pitchFamily="18" charset="0"/>
              </a:rPr>
              <a:t>(подснежник) </a:t>
            </a:r>
            <a:r>
              <a:rPr lang="ru-RU" sz="2000" dirty="0">
                <a:solidFill>
                  <a:schemeClr val="accent4">
                    <a:lumMod val="75000"/>
                  </a:schemeClr>
                </a:solidFill>
                <a:latin typeface="Times New Roman" pitchFamily="18" charset="0"/>
                <a:cs typeface="Times New Roman" pitchFamily="18" charset="0"/>
              </a:rPr>
              <a:t>.</a:t>
            </a:r>
          </a:p>
          <a:p>
            <a:endParaRPr lang="ru-RU" sz="2000" dirty="0" smtClean="0">
              <a:solidFill>
                <a:schemeClr val="accent4">
                  <a:lumMod val="75000"/>
                </a:schemeClr>
              </a:solidFill>
              <a:latin typeface="Times New Roman" pitchFamily="18" charset="0"/>
              <a:cs typeface="Times New Roman" pitchFamily="18" charset="0"/>
            </a:endParaRPr>
          </a:p>
          <a:p>
            <a:r>
              <a:rPr lang="ru-RU" sz="2000" dirty="0" smtClean="0">
                <a:solidFill>
                  <a:schemeClr val="accent4">
                    <a:lumMod val="75000"/>
                  </a:schemeClr>
                </a:solidFill>
                <a:latin typeface="Times New Roman" pitchFamily="18" charset="0"/>
                <a:cs typeface="Times New Roman" pitchFamily="18" charset="0"/>
              </a:rPr>
              <a:t>2</a:t>
            </a:r>
            <a:r>
              <a:rPr lang="ru-RU" sz="2000" dirty="0">
                <a:solidFill>
                  <a:schemeClr val="accent4">
                    <a:lumMod val="75000"/>
                  </a:schemeClr>
                </a:solidFill>
                <a:latin typeface="Times New Roman" pitchFamily="18" charset="0"/>
                <a:cs typeface="Times New Roman" pitchFamily="18" charset="0"/>
              </a:rPr>
              <a:t>. На день рожденья к Гене</a:t>
            </a:r>
          </a:p>
          <a:p>
            <a:r>
              <a:rPr lang="ru-RU" sz="2000" dirty="0">
                <a:solidFill>
                  <a:schemeClr val="accent4">
                    <a:lumMod val="75000"/>
                  </a:schemeClr>
                </a:solidFill>
                <a:latin typeface="Times New Roman" pitchFamily="18" charset="0"/>
                <a:cs typeface="Times New Roman" pitchFamily="18" charset="0"/>
              </a:rPr>
              <a:t>Спешит он в воскресенье</a:t>
            </a:r>
          </a:p>
          <a:p>
            <a:r>
              <a:rPr lang="ru-RU" sz="2000" dirty="0">
                <a:solidFill>
                  <a:schemeClr val="accent4">
                    <a:lumMod val="75000"/>
                  </a:schemeClr>
                </a:solidFill>
                <a:latin typeface="Times New Roman" pitchFamily="18" charset="0"/>
                <a:cs typeface="Times New Roman" pitchFamily="18" charset="0"/>
              </a:rPr>
              <a:t>Несет наш Чебурашка</a:t>
            </a:r>
          </a:p>
          <a:p>
            <a:r>
              <a:rPr lang="ru-RU" sz="2000" dirty="0">
                <a:solidFill>
                  <a:schemeClr val="accent4">
                    <a:lumMod val="75000"/>
                  </a:schemeClr>
                </a:solidFill>
                <a:latin typeface="Times New Roman" pitchFamily="18" charset="0"/>
                <a:cs typeface="Times New Roman" pitchFamily="18" charset="0"/>
              </a:rPr>
              <a:t>Ему цветы …. </a:t>
            </a:r>
            <a:r>
              <a:rPr lang="ru-RU" sz="2000" i="1" dirty="0">
                <a:solidFill>
                  <a:schemeClr val="accent4">
                    <a:lumMod val="75000"/>
                  </a:schemeClr>
                </a:solidFill>
                <a:latin typeface="Times New Roman" pitchFamily="18" charset="0"/>
                <a:cs typeface="Times New Roman" pitchFamily="18" charset="0"/>
              </a:rPr>
              <a:t>(ромашки)</a:t>
            </a:r>
          </a:p>
          <a:p>
            <a:endParaRPr lang="ru-RU" sz="2000" dirty="0" smtClean="0">
              <a:solidFill>
                <a:schemeClr val="accent4">
                  <a:lumMod val="75000"/>
                </a:schemeClr>
              </a:solidFill>
              <a:latin typeface="Times New Roman" pitchFamily="18" charset="0"/>
              <a:cs typeface="Times New Roman" pitchFamily="18" charset="0"/>
            </a:endParaRPr>
          </a:p>
          <a:p>
            <a:r>
              <a:rPr lang="ru-RU" sz="2000" dirty="0" smtClean="0">
                <a:solidFill>
                  <a:schemeClr val="accent4">
                    <a:lumMod val="75000"/>
                  </a:schemeClr>
                </a:solidFill>
                <a:latin typeface="Times New Roman" pitchFamily="18" charset="0"/>
                <a:cs typeface="Times New Roman" pitchFamily="18" charset="0"/>
              </a:rPr>
              <a:t>3</a:t>
            </a:r>
            <a:r>
              <a:rPr lang="ru-RU" sz="2000" dirty="0">
                <a:solidFill>
                  <a:schemeClr val="accent4">
                    <a:lumMod val="75000"/>
                  </a:schemeClr>
                </a:solidFill>
                <a:latin typeface="Times New Roman" pitchFamily="18" charset="0"/>
                <a:cs typeface="Times New Roman" pitchFamily="18" charset="0"/>
              </a:rPr>
              <a:t>. В поле нашем красота,</a:t>
            </a:r>
          </a:p>
          <a:p>
            <a:r>
              <a:rPr lang="ru-RU" sz="2000" dirty="0">
                <a:solidFill>
                  <a:schemeClr val="accent4">
                    <a:lumMod val="75000"/>
                  </a:schemeClr>
                </a:solidFill>
                <a:latin typeface="Times New Roman" pitchFamily="18" charset="0"/>
                <a:cs typeface="Times New Roman" pitchFamily="18" charset="0"/>
              </a:rPr>
              <a:t>Всё цветёт как никогда!</a:t>
            </a:r>
          </a:p>
          <a:p>
            <a:r>
              <a:rPr lang="ru-RU" sz="2000" dirty="0">
                <a:solidFill>
                  <a:schemeClr val="accent4">
                    <a:lumMod val="75000"/>
                  </a:schemeClr>
                </a:solidFill>
                <a:latin typeface="Times New Roman" pitchFamily="18" charset="0"/>
                <a:cs typeface="Times New Roman" pitchFamily="18" charset="0"/>
              </a:rPr>
              <a:t>Но красивей всех цветок</a:t>
            </a:r>
          </a:p>
          <a:p>
            <a:r>
              <a:rPr lang="ru-RU" sz="2000" dirty="0">
                <a:solidFill>
                  <a:schemeClr val="accent4">
                    <a:lumMod val="75000"/>
                  </a:schemeClr>
                </a:solidFill>
                <a:latin typeface="Times New Roman" pitchFamily="18" charset="0"/>
                <a:cs typeface="Times New Roman" pitchFamily="18" charset="0"/>
              </a:rPr>
              <a:t>Наш любимый </a:t>
            </a:r>
            <a:r>
              <a:rPr lang="ru-RU" sz="2000" i="1" dirty="0">
                <a:solidFill>
                  <a:schemeClr val="accent4">
                    <a:lumMod val="75000"/>
                  </a:schemeClr>
                </a:solidFill>
                <a:latin typeface="Times New Roman" pitchFamily="18" charset="0"/>
                <a:cs typeface="Times New Roman" pitchFamily="18" charset="0"/>
              </a:rPr>
              <a:t>(василёк)</a:t>
            </a:r>
            <a:r>
              <a:rPr lang="ru-RU" sz="2000" dirty="0">
                <a:solidFill>
                  <a:schemeClr val="accent4">
                    <a:lumMod val="75000"/>
                  </a:schemeClr>
                </a:solidFill>
                <a:latin typeface="Times New Roman" pitchFamily="18" charset="0"/>
                <a:cs typeface="Times New Roman" pitchFamily="18" charset="0"/>
              </a:rPr>
              <a:t> .</a:t>
            </a:r>
          </a:p>
          <a:p>
            <a:endParaRPr lang="ru-RU" sz="2000" dirty="0" smtClean="0">
              <a:solidFill>
                <a:schemeClr val="accent4">
                  <a:lumMod val="75000"/>
                </a:schemeClr>
              </a:solidFill>
              <a:latin typeface="Times New Roman" pitchFamily="18" charset="0"/>
              <a:cs typeface="Times New Roman" pitchFamily="18" charset="0"/>
            </a:endParaRPr>
          </a:p>
          <a:p>
            <a:r>
              <a:rPr lang="ru-RU" sz="2000" dirty="0" smtClean="0">
                <a:solidFill>
                  <a:schemeClr val="accent4">
                    <a:lumMod val="75000"/>
                  </a:schemeClr>
                </a:solidFill>
                <a:latin typeface="Times New Roman" pitchFamily="18" charset="0"/>
                <a:cs typeface="Times New Roman" pitchFamily="18" charset="0"/>
              </a:rPr>
              <a:t>4</a:t>
            </a:r>
            <a:r>
              <a:rPr lang="ru-RU" sz="2000" dirty="0">
                <a:solidFill>
                  <a:schemeClr val="accent4">
                    <a:lumMod val="75000"/>
                  </a:schemeClr>
                </a:solidFill>
                <a:latin typeface="Times New Roman" pitchFamily="18" charset="0"/>
                <a:cs typeface="Times New Roman" pitchFamily="18" charset="0"/>
              </a:rPr>
              <a:t>. Длиннонога и стройна,</a:t>
            </a:r>
          </a:p>
          <a:p>
            <a:r>
              <a:rPr lang="ru-RU" sz="2000" dirty="0">
                <a:solidFill>
                  <a:schemeClr val="accent4">
                    <a:lumMod val="75000"/>
                  </a:schemeClr>
                </a:solidFill>
                <a:latin typeface="Times New Roman" pitchFamily="18" charset="0"/>
                <a:cs typeface="Times New Roman" pitchFamily="18" charset="0"/>
              </a:rPr>
              <a:t>Вся шипом наделена.</a:t>
            </a:r>
          </a:p>
          <a:p>
            <a:r>
              <a:rPr lang="ru-RU" sz="2000" dirty="0">
                <a:solidFill>
                  <a:schemeClr val="accent4">
                    <a:lumMod val="75000"/>
                  </a:schemeClr>
                </a:solidFill>
                <a:latin typeface="Times New Roman" pitchFamily="18" charset="0"/>
                <a:cs typeface="Times New Roman" pitchFamily="18" charset="0"/>
              </a:rPr>
              <a:t>И боится лишь мороза</a:t>
            </a:r>
          </a:p>
          <a:p>
            <a:r>
              <a:rPr lang="ru-RU" sz="2000" dirty="0">
                <a:solidFill>
                  <a:schemeClr val="accent4">
                    <a:lumMod val="75000"/>
                  </a:schemeClr>
                </a:solidFill>
                <a:latin typeface="Times New Roman" pitchFamily="18" charset="0"/>
                <a:cs typeface="Times New Roman" pitchFamily="18" charset="0"/>
              </a:rPr>
              <a:t>Гордая такая </a:t>
            </a:r>
            <a:r>
              <a:rPr lang="ru-RU" sz="2000" i="1" dirty="0">
                <a:solidFill>
                  <a:schemeClr val="accent4">
                    <a:lumMod val="75000"/>
                  </a:schemeClr>
                </a:solidFill>
                <a:latin typeface="Times New Roman" pitchFamily="18" charset="0"/>
                <a:cs typeface="Times New Roman" pitchFamily="18" charset="0"/>
              </a:rPr>
              <a:t>(роза) </a:t>
            </a:r>
            <a:r>
              <a:rPr lang="ru-RU" sz="2000" dirty="0">
                <a:solidFill>
                  <a:schemeClr val="accent4">
                    <a:lumMod val="75000"/>
                  </a:schemeClr>
                </a:solidFill>
                <a:latin typeface="Times New Roman" pitchFamily="18" charset="0"/>
                <a:cs typeface="Times New Roman" pitchFamily="18" charset="0"/>
              </a:rPr>
              <a:t>.</a:t>
            </a:r>
          </a:p>
          <a:p>
            <a:endParaRPr lang="ru-RU" sz="2000" dirty="0">
              <a:latin typeface="Times New Roman" pitchFamily="18" charset="0"/>
              <a:cs typeface="Times New Roman" pitchFamily="18" charset="0"/>
            </a:endParaRPr>
          </a:p>
        </p:txBody>
      </p:sp>
      <p:sp>
        <p:nvSpPr>
          <p:cNvPr id="6" name="TextBox 5"/>
          <p:cNvSpPr txBox="1"/>
          <p:nvPr/>
        </p:nvSpPr>
        <p:spPr>
          <a:xfrm>
            <a:off x="4932040" y="476671"/>
            <a:ext cx="3528392" cy="4401205"/>
          </a:xfrm>
          <a:prstGeom prst="rect">
            <a:avLst/>
          </a:prstGeom>
          <a:noFill/>
        </p:spPr>
        <p:txBody>
          <a:bodyPr wrap="square" rtlCol="0">
            <a:spAutoFit/>
          </a:bodyPr>
          <a:lstStyle/>
          <a:p>
            <a:r>
              <a:rPr lang="ru-RU" sz="2000" dirty="0">
                <a:solidFill>
                  <a:schemeClr val="accent4">
                    <a:lumMod val="75000"/>
                  </a:schemeClr>
                </a:solidFill>
                <a:latin typeface="Times New Roman" pitchFamily="18" charset="0"/>
                <a:cs typeface="Times New Roman" pitchFamily="18" charset="0"/>
              </a:rPr>
              <a:t>5. Желтый цветик побелел.</a:t>
            </a:r>
          </a:p>
          <a:p>
            <a:r>
              <a:rPr lang="ru-RU" sz="2000" dirty="0">
                <a:solidFill>
                  <a:schemeClr val="accent4">
                    <a:lumMod val="75000"/>
                  </a:schemeClr>
                </a:solidFill>
                <a:latin typeface="Times New Roman" pitchFamily="18" charset="0"/>
                <a:cs typeface="Times New Roman" pitchFamily="18" charset="0"/>
              </a:rPr>
              <a:t>Дунул ветер, улетел.</a:t>
            </a:r>
          </a:p>
          <a:p>
            <a:r>
              <a:rPr lang="ru-RU" sz="2000" dirty="0">
                <a:solidFill>
                  <a:schemeClr val="accent4">
                    <a:lumMod val="75000"/>
                  </a:schemeClr>
                </a:solidFill>
                <a:latin typeface="Times New Roman" pitchFamily="18" charset="0"/>
                <a:cs typeface="Times New Roman" pitchFamily="18" charset="0"/>
              </a:rPr>
              <a:t>Кто такой пушистый мальчик?</a:t>
            </a:r>
          </a:p>
          <a:p>
            <a:r>
              <a:rPr lang="ru-RU" sz="2000" dirty="0">
                <a:solidFill>
                  <a:schemeClr val="accent4">
                    <a:lumMod val="75000"/>
                  </a:schemeClr>
                </a:solidFill>
                <a:latin typeface="Times New Roman" pitchFamily="18" charset="0"/>
                <a:cs typeface="Times New Roman" pitchFamily="18" charset="0"/>
              </a:rPr>
              <a:t>Он зовётся </a:t>
            </a:r>
            <a:r>
              <a:rPr lang="ru-RU" sz="2000" i="1" dirty="0">
                <a:solidFill>
                  <a:schemeClr val="accent4">
                    <a:lumMod val="75000"/>
                  </a:schemeClr>
                </a:solidFill>
                <a:latin typeface="Times New Roman" pitchFamily="18" charset="0"/>
                <a:cs typeface="Times New Roman" pitchFamily="18" charset="0"/>
              </a:rPr>
              <a:t>(одуванчик) </a:t>
            </a:r>
            <a:r>
              <a:rPr lang="ru-RU" sz="2000" dirty="0">
                <a:solidFill>
                  <a:schemeClr val="accent4">
                    <a:lumMod val="75000"/>
                  </a:schemeClr>
                </a:solidFill>
                <a:latin typeface="Times New Roman" pitchFamily="18" charset="0"/>
                <a:cs typeface="Times New Roman" pitchFamily="18" charset="0"/>
              </a:rPr>
              <a:t>.</a:t>
            </a:r>
          </a:p>
          <a:p>
            <a:endParaRPr lang="ru-RU" sz="2000" dirty="0" smtClean="0">
              <a:solidFill>
                <a:schemeClr val="accent4">
                  <a:lumMod val="75000"/>
                </a:schemeClr>
              </a:solidFill>
              <a:latin typeface="Times New Roman" pitchFamily="18" charset="0"/>
              <a:cs typeface="Times New Roman" pitchFamily="18" charset="0"/>
            </a:endParaRPr>
          </a:p>
          <a:p>
            <a:r>
              <a:rPr lang="ru-RU" sz="2000" dirty="0" smtClean="0">
                <a:solidFill>
                  <a:schemeClr val="accent4">
                    <a:lumMod val="75000"/>
                  </a:schemeClr>
                </a:solidFill>
                <a:latin typeface="Times New Roman" pitchFamily="18" charset="0"/>
                <a:cs typeface="Times New Roman" pitchFamily="18" charset="0"/>
              </a:rPr>
              <a:t>6</a:t>
            </a:r>
            <a:r>
              <a:rPr lang="ru-RU" sz="2000" dirty="0">
                <a:solidFill>
                  <a:schemeClr val="accent4">
                    <a:lumMod val="75000"/>
                  </a:schemeClr>
                </a:solidFill>
                <a:latin typeface="Times New Roman" pitchFamily="18" charset="0"/>
                <a:cs typeface="Times New Roman" pitchFamily="18" charset="0"/>
              </a:rPr>
              <a:t>. Чей прекрасный аромат</a:t>
            </a:r>
          </a:p>
          <a:p>
            <a:r>
              <a:rPr lang="ru-RU" sz="2000" dirty="0">
                <a:solidFill>
                  <a:schemeClr val="accent4">
                    <a:lumMod val="75000"/>
                  </a:schemeClr>
                </a:solidFill>
                <a:latin typeface="Times New Roman" pitchFamily="18" charset="0"/>
                <a:cs typeface="Times New Roman" pitchFamily="18" charset="0"/>
              </a:rPr>
              <a:t>Вдруг наполнил целый сад?</a:t>
            </a:r>
          </a:p>
          <a:p>
            <a:r>
              <a:rPr lang="ru-RU" sz="2000" dirty="0">
                <a:solidFill>
                  <a:schemeClr val="accent4">
                    <a:lumMod val="75000"/>
                  </a:schemeClr>
                </a:solidFill>
                <a:latin typeface="Times New Roman" pitchFamily="18" charset="0"/>
                <a:cs typeface="Times New Roman" pitchFamily="18" charset="0"/>
              </a:rPr>
              <a:t>Я искал весь день, и надо ж</a:t>
            </a:r>
          </a:p>
          <a:p>
            <a:r>
              <a:rPr lang="ru-RU" sz="2000" dirty="0">
                <a:solidFill>
                  <a:schemeClr val="accent4">
                    <a:lumMod val="75000"/>
                  </a:schemeClr>
                </a:solidFill>
                <a:latin typeface="Times New Roman" pitchFamily="18" charset="0"/>
                <a:cs typeface="Times New Roman" pitchFamily="18" charset="0"/>
              </a:rPr>
              <a:t>Белоснежный это </a:t>
            </a:r>
            <a:r>
              <a:rPr lang="ru-RU" sz="2000" i="1" dirty="0">
                <a:solidFill>
                  <a:schemeClr val="accent4">
                    <a:lumMod val="75000"/>
                  </a:schemeClr>
                </a:solidFill>
                <a:latin typeface="Times New Roman" pitchFamily="18" charset="0"/>
                <a:cs typeface="Times New Roman" pitchFamily="18" charset="0"/>
              </a:rPr>
              <a:t>(ландыш) </a:t>
            </a:r>
            <a:r>
              <a:rPr lang="ru-RU" sz="2000" dirty="0">
                <a:solidFill>
                  <a:schemeClr val="accent4">
                    <a:lumMod val="75000"/>
                  </a:schemeClr>
                </a:solidFill>
                <a:latin typeface="Times New Roman" pitchFamily="18" charset="0"/>
                <a:cs typeface="Times New Roman" pitchFamily="18" charset="0"/>
              </a:rPr>
              <a:t>.</a:t>
            </a:r>
          </a:p>
          <a:p>
            <a:endParaRPr lang="ru-RU" sz="2000" dirty="0" smtClean="0">
              <a:solidFill>
                <a:schemeClr val="accent4">
                  <a:lumMod val="75000"/>
                </a:schemeClr>
              </a:solidFill>
              <a:latin typeface="Times New Roman" pitchFamily="18" charset="0"/>
              <a:cs typeface="Times New Roman" pitchFamily="18" charset="0"/>
            </a:endParaRPr>
          </a:p>
          <a:p>
            <a:r>
              <a:rPr lang="ru-RU" sz="2000" dirty="0" smtClean="0">
                <a:solidFill>
                  <a:schemeClr val="accent4">
                    <a:lumMod val="75000"/>
                  </a:schemeClr>
                </a:solidFill>
                <a:latin typeface="Times New Roman" pitchFamily="18" charset="0"/>
                <a:cs typeface="Times New Roman" pitchFamily="18" charset="0"/>
              </a:rPr>
              <a:t>7</a:t>
            </a:r>
            <a:r>
              <a:rPr lang="ru-RU" sz="2000" dirty="0">
                <a:solidFill>
                  <a:schemeClr val="accent4">
                    <a:lumMod val="75000"/>
                  </a:schemeClr>
                </a:solidFill>
                <a:latin typeface="Times New Roman" pitchFamily="18" charset="0"/>
                <a:cs typeface="Times New Roman" pitchFamily="18" charset="0"/>
              </a:rPr>
              <a:t>. Легкий дует ветерок,</a:t>
            </a:r>
          </a:p>
          <a:p>
            <a:r>
              <a:rPr lang="ru-RU" sz="2000" dirty="0">
                <a:solidFill>
                  <a:schemeClr val="accent4">
                    <a:lumMod val="75000"/>
                  </a:schemeClr>
                </a:solidFill>
                <a:latin typeface="Times New Roman" pitchFamily="18" charset="0"/>
                <a:cs typeface="Times New Roman" pitchFamily="18" charset="0"/>
              </a:rPr>
              <a:t>Просыпается цветок.</a:t>
            </a:r>
          </a:p>
          <a:p>
            <a:r>
              <a:rPr lang="ru-RU" sz="2000" dirty="0">
                <a:solidFill>
                  <a:schemeClr val="accent4">
                    <a:lumMod val="75000"/>
                  </a:schemeClr>
                </a:solidFill>
                <a:latin typeface="Times New Roman" pitchFamily="18" charset="0"/>
                <a:cs typeface="Times New Roman" pitchFamily="18" charset="0"/>
              </a:rPr>
              <a:t>Красный, желтый тут и там,</a:t>
            </a:r>
          </a:p>
          <a:p>
            <a:r>
              <a:rPr lang="ru-RU" sz="2000" dirty="0">
                <a:solidFill>
                  <a:schemeClr val="accent4">
                    <a:lumMod val="75000"/>
                  </a:schemeClr>
                </a:solidFill>
                <a:latin typeface="Times New Roman" pitchFamily="18" charset="0"/>
                <a:cs typeface="Times New Roman" pitchFamily="18" charset="0"/>
              </a:rPr>
              <a:t>А зовется он </a:t>
            </a:r>
            <a:r>
              <a:rPr lang="ru-RU" sz="2000" i="1" dirty="0">
                <a:solidFill>
                  <a:schemeClr val="accent4">
                    <a:lumMod val="75000"/>
                  </a:schemeClr>
                </a:solidFill>
                <a:latin typeface="Times New Roman" pitchFamily="18" charset="0"/>
                <a:cs typeface="Times New Roman" pitchFamily="18" charset="0"/>
              </a:rPr>
              <a:t>(тюльпан) </a:t>
            </a:r>
            <a:r>
              <a:rPr lang="ru-RU" sz="2000" dirty="0">
                <a:solidFill>
                  <a:schemeClr val="accent4">
                    <a:lumMod val="75000"/>
                  </a:schemeClr>
                </a:solidFill>
                <a:latin typeface="Times New Roman" pitchFamily="18" charset="0"/>
                <a:cs typeface="Times New Roman" pitchFamily="18" charset="0"/>
              </a:rPr>
              <a:t>.</a:t>
            </a:r>
          </a:p>
        </p:txBody>
      </p:sp>
      <p:graphicFrame>
        <p:nvGraphicFramePr>
          <p:cNvPr id="2" name="Объект 1"/>
          <p:cNvGraphicFramePr>
            <a:graphicFrameLocks noChangeAspect="1"/>
          </p:cNvGraphicFramePr>
          <p:nvPr>
            <p:extLst>
              <p:ext uri="{D42A27DB-BD31-4B8C-83A1-F6EECF244321}">
                <p14:modId xmlns:p14="http://schemas.microsoft.com/office/powerpoint/2010/main" val="3135114068"/>
              </p:ext>
            </p:extLst>
          </p:nvPr>
        </p:nvGraphicFramePr>
        <p:xfrm>
          <a:off x="6639340" y="5546991"/>
          <a:ext cx="582612" cy="1031875"/>
        </p:xfrm>
        <a:graphic>
          <a:graphicData uri="http://schemas.openxmlformats.org/presentationml/2006/ole">
            <mc:AlternateContent xmlns:mc="http://schemas.openxmlformats.org/markup-compatibility/2006">
              <mc:Choice xmlns:v="urn:schemas-microsoft-com:vml" Requires="v">
                <p:oleObj spid="_x0000_s2059" name="CorelDRAW" r:id="rId4" imgW="928800" imgH="1644120" progId="CorelDRAW.Graphic.12">
                  <p:embed/>
                </p:oleObj>
              </mc:Choice>
              <mc:Fallback>
                <p:oleObj name="CorelDRAW" r:id="rId4" imgW="928800" imgH="1644120" progId="CorelDRAW.Graphic.12">
                  <p:embed/>
                  <p:pic>
                    <p:nvPicPr>
                      <p:cNvPr id="0" name="Объект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39340" y="5546991"/>
                        <a:ext cx="582612" cy="1031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7" name="Picture 8" descr="flowers32"/>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3849478" y="5292687"/>
            <a:ext cx="981075" cy="130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7" descr="butterfly52"/>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7236296" y="5183149"/>
            <a:ext cx="15240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7" descr="f111"/>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5220072" y="5403322"/>
            <a:ext cx="1152525" cy="115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0" descr="butterfly3"/>
          <p:cNvPicPr>
            <a:picLocks noChangeAspect="1" noChangeArrowheads="1" noCrop="1"/>
          </p:cNvPicPr>
          <p:nvPr/>
        </p:nvPicPr>
        <p:blipFill>
          <a:blip r:embed="rId9">
            <a:extLst>
              <a:ext uri="{28A0092B-C50C-407E-A947-70E740481C1C}">
                <a14:useLocalDpi xmlns:a14="http://schemas.microsoft.com/office/drawing/2010/main" val="0"/>
              </a:ext>
            </a:extLst>
          </a:blip>
          <a:srcRect/>
          <a:stretch>
            <a:fillRect/>
          </a:stretch>
        </p:blipFill>
        <p:spPr bwMode="auto">
          <a:xfrm>
            <a:off x="3825709" y="4581128"/>
            <a:ext cx="95250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9" descr="butterfly61"/>
          <p:cNvPicPr>
            <a:picLocks noChangeAspect="1" noChangeArrowheads="1" noCrop="1"/>
          </p:cNvPicPr>
          <p:nvPr/>
        </p:nvPicPr>
        <p:blipFill>
          <a:blip r:embed="rId10">
            <a:extLst>
              <a:ext uri="{28A0092B-C50C-407E-A947-70E740481C1C}">
                <a14:useLocalDpi xmlns:a14="http://schemas.microsoft.com/office/drawing/2010/main" val="0"/>
              </a:ext>
            </a:extLst>
          </a:blip>
          <a:srcRect/>
          <a:stretch>
            <a:fillRect/>
          </a:stretch>
        </p:blipFill>
        <p:spPr bwMode="auto">
          <a:xfrm rot="1777892">
            <a:off x="5936873" y="4772789"/>
            <a:ext cx="863600" cy="79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827436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a:p>
        </p:txBody>
      </p:sp>
      <p:sp>
        <p:nvSpPr>
          <p:cNvPr id="3" name="Подзаголовок 2"/>
          <p:cNvSpPr>
            <a:spLocks noGrp="1"/>
          </p:cNvSpPr>
          <p:nvPr>
            <p:ph type="subTitle" idx="1"/>
          </p:nvPr>
        </p:nvSpPr>
        <p:spPr/>
        <p:txBody>
          <a:bodyPr/>
          <a:lstStyle/>
          <a:p>
            <a:endParaRPr lang="ru-RU"/>
          </a:p>
        </p:txBody>
      </p:sp>
      <p:pic>
        <p:nvPicPr>
          <p:cNvPr id="1026" name="Picture 2" descr="E:\Детский сад!\Картинки\Фоны\img0 (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0371" cy="6855278"/>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1" name="Таблица 10"/>
          <p:cNvGraphicFramePr>
            <a:graphicFrameLocks noGrp="1"/>
          </p:cNvGraphicFramePr>
          <p:nvPr>
            <p:extLst>
              <p:ext uri="{D42A27DB-BD31-4B8C-83A1-F6EECF244321}">
                <p14:modId xmlns:p14="http://schemas.microsoft.com/office/powerpoint/2010/main" val="3993545350"/>
              </p:ext>
            </p:extLst>
          </p:nvPr>
        </p:nvGraphicFramePr>
        <p:xfrm>
          <a:off x="3203848" y="1700808"/>
          <a:ext cx="3321050" cy="494030"/>
        </p:xfrm>
        <a:graphic>
          <a:graphicData uri="http://schemas.openxmlformats.org/drawingml/2006/table">
            <a:tbl>
              <a:tblPr/>
              <a:tblGrid>
                <a:gridCol w="349250">
                  <a:extLst>
                    <a:ext uri="{9D8B030D-6E8A-4147-A177-3AD203B41FA5}">
                      <a16:colId xmlns:a16="http://schemas.microsoft.com/office/drawing/2014/main" val="20000"/>
                    </a:ext>
                  </a:extLst>
                </a:gridCol>
                <a:gridCol w="330200">
                  <a:extLst>
                    <a:ext uri="{9D8B030D-6E8A-4147-A177-3AD203B41FA5}">
                      <a16:colId xmlns:a16="http://schemas.microsoft.com/office/drawing/2014/main" val="20001"/>
                    </a:ext>
                  </a:extLst>
                </a:gridCol>
                <a:gridCol w="330200">
                  <a:extLst>
                    <a:ext uri="{9D8B030D-6E8A-4147-A177-3AD203B41FA5}">
                      <a16:colId xmlns:a16="http://schemas.microsoft.com/office/drawing/2014/main" val="20002"/>
                    </a:ext>
                  </a:extLst>
                </a:gridCol>
                <a:gridCol w="330200">
                  <a:extLst>
                    <a:ext uri="{9D8B030D-6E8A-4147-A177-3AD203B41FA5}">
                      <a16:colId xmlns:a16="http://schemas.microsoft.com/office/drawing/2014/main" val="20003"/>
                    </a:ext>
                  </a:extLst>
                </a:gridCol>
                <a:gridCol w="330200">
                  <a:extLst>
                    <a:ext uri="{9D8B030D-6E8A-4147-A177-3AD203B41FA5}">
                      <a16:colId xmlns:a16="http://schemas.microsoft.com/office/drawing/2014/main" val="20004"/>
                    </a:ext>
                  </a:extLst>
                </a:gridCol>
                <a:gridCol w="330200">
                  <a:extLst>
                    <a:ext uri="{9D8B030D-6E8A-4147-A177-3AD203B41FA5}">
                      <a16:colId xmlns:a16="http://schemas.microsoft.com/office/drawing/2014/main" val="20005"/>
                    </a:ext>
                  </a:extLst>
                </a:gridCol>
                <a:gridCol w="330200">
                  <a:extLst>
                    <a:ext uri="{9D8B030D-6E8A-4147-A177-3AD203B41FA5}">
                      <a16:colId xmlns:a16="http://schemas.microsoft.com/office/drawing/2014/main" val="20006"/>
                    </a:ext>
                  </a:extLst>
                </a:gridCol>
                <a:gridCol w="330200">
                  <a:extLst>
                    <a:ext uri="{9D8B030D-6E8A-4147-A177-3AD203B41FA5}">
                      <a16:colId xmlns:a16="http://schemas.microsoft.com/office/drawing/2014/main" val="20007"/>
                    </a:ext>
                  </a:extLst>
                </a:gridCol>
                <a:gridCol w="330200">
                  <a:extLst>
                    <a:ext uri="{9D8B030D-6E8A-4147-A177-3AD203B41FA5}">
                      <a16:colId xmlns:a16="http://schemas.microsoft.com/office/drawing/2014/main" val="20008"/>
                    </a:ext>
                  </a:extLst>
                </a:gridCol>
                <a:gridCol w="330200">
                  <a:extLst>
                    <a:ext uri="{9D8B030D-6E8A-4147-A177-3AD203B41FA5}">
                      <a16:colId xmlns:a16="http://schemas.microsoft.com/office/drawing/2014/main" val="20009"/>
                    </a:ext>
                  </a:extLst>
                </a:gridCol>
              </a:tblGrid>
              <a:tr h="254000">
                <a:tc>
                  <a:txBody>
                    <a:bodyPr/>
                    <a:lstStyle/>
                    <a:p>
                      <a:pPr algn="ctr" fontAlgn="b"/>
                      <a:r>
                        <a:rPr lang="ru-RU" sz="3200" b="1" i="0" u="none" strike="noStrike" dirty="0">
                          <a:solidFill>
                            <a:schemeClr val="tx1"/>
                          </a:solidFill>
                          <a:effectLst/>
                          <a:latin typeface="Times New Roman"/>
                        </a:rPr>
                        <a:t>п</a:t>
                      </a:r>
                    </a:p>
                  </a:txBody>
                  <a:tcPr marL="6350" marR="6350" marT="635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0000">
                        <a:alpha val="45882"/>
                      </a:srgbClr>
                    </a:solidFill>
                  </a:tcPr>
                </a:tc>
                <a:tc>
                  <a:txBody>
                    <a:bodyPr/>
                    <a:lstStyle/>
                    <a:p>
                      <a:pPr algn="ctr" fontAlgn="b"/>
                      <a:r>
                        <a:rPr lang="ru-RU" sz="3200" b="1" i="0" u="none" strike="noStrike" dirty="0">
                          <a:solidFill>
                            <a:srgbClr val="000000"/>
                          </a:solidFill>
                          <a:effectLst/>
                          <a:latin typeface="Times New Roman"/>
                        </a:rPr>
                        <a:t>о</a:t>
                      </a:r>
                    </a:p>
                  </a:txBody>
                  <a:tcPr marL="6350" marR="6350" marT="635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fontAlgn="b"/>
                      <a:r>
                        <a:rPr lang="ru-RU" sz="3200" b="1" i="0" u="none" strike="noStrike" dirty="0">
                          <a:solidFill>
                            <a:srgbClr val="000000"/>
                          </a:solidFill>
                          <a:effectLst/>
                          <a:latin typeface="Times New Roman"/>
                        </a:rPr>
                        <a:t>д</a:t>
                      </a:r>
                    </a:p>
                  </a:txBody>
                  <a:tcPr marL="6350" marR="6350" marT="635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fontAlgn="b"/>
                      <a:r>
                        <a:rPr lang="ru-RU" sz="3200" b="1" i="0" u="none" strike="noStrike" dirty="0">
                          <a:solidFill>
                            <a:srgbClr val="000000"/>
                          </a:solidFill>
                          <a:effectLst/>
                          <a:latin typeface="Times New Roman"/>
                        </a:rPr>
                        <a:t>с</a:t>
                      </a:r>
                    </a:p>
                  </a:txBody>
                  <a:tcPr marL="6350" marR="6350" marT="635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fontAlgn="b"/>
                      <a:r>
                        <a:rPr lang="ru-RU" sz="3200" b="1" i="0" u="none" strike="noStrike" dirty="0">
                          <a:solidFill>
                            <a:srgbClr val="000000"/>
                          </a:solidFill>
                          <a:effectLst/>
                          <a:latin typeface="Times New Roman"/>
                        </a:rPr>
                        <a:t>н</a:t>
                      </a:r>
                    </a:p>
                  </a:txBody>
                  <a:tcPr marL="6350" marR="6350" marT="635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fontAlgn="b"/>
                      <a:r>
                        <a:rPr lang="ru-RU" sz="3200" b="1" i="0" u="none" strike="noStrike" dirty="0">
                          <a:solidFill>
                            <a:srgbClr val="000000"/>
                          </a:solidFill>
                          <a:effectLst/>
                          <a:latin typeface="Times New Roman"/>
                        </a:rPr>
                        <a:t>е</a:t>
                      </a:r>
                    </a:p>
                  </a:txBody>
                  <a:tcPr marL="6350" marR="6350" marT="635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fontAlgn="b"/>
                      <a:r>
                        <a:rPr lang="ru-RU" sz="3200" b="1" i="0" u="none" strike="noStrike" dirty="0">
                          <a:solidFill>
                            <a:srgbClr val="000000"/>
                          </a:solidFill>
                          <a:effectLst/>
                          <a:latin typeface="Times New Roman"/>
                        </a:rPr>
                        <a:t>ж</a:t>
                      </a:r>
                    </a:p>
                  </a:txBody>
                  <a:tcPr marL="6350" marR="6350" marT="635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fontAlgn="b"/>
                      <a:r>
                        <a:rPr lang="ru-RU" sz="3200" b="1" i="0" u="none" strike="noStrike" dirty="0">
                          <a:solidFill>
                            <a:srgbClr val="000000"/>
                          </a:solidFill>
                          <a:effectLst/>
                          <a:latin typeface="Times New Roman"/>
                        </a:rPr>
                        <a:t>н</a:t>
                      </a:r>
                    </a:p>
                  </a:txBody>
                  <a:tcPr marL="6350" marR="6350" marT="635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fontAlgn="b"/>
                      <a:r>
                        <a:rPr lang="ru-RU" sz="3200" b="1" i="0" u="none" strike="noStrike" dirty="0">
                          <a:solidFill>
                            <a:srgbClr val="000000"/>
                          </a:solidFill>
                          <a:effectLst/>
                          <a:latin typeface="Times New Roman"/>
                        </a:rPr>
                        <a:t>и</a:t>
                      </a:r>
                    </a:p>
                  </a:txBody>
                  <a:tcPr marL="6350" marR="6350" marT="635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fontAlgn="b"/>
                      <a:r>
                        <a:rPr lang="ru-RU" sz="3200" b="1" i="0" u="none" strike="noStrike" dirty="0">
                          <a:solidFill>
                            <a:srgbClr val="000000"/>
                          </a:solidFill>
                          <a:effectLst/>
                          <a:latin typeface="Times New Roman"/>
                        </a:rPr>
                        <a:t>к</a:t>
                      </a:r>
                    </a:p>
                  </a:txBody>
                  <a:tcPr marL="6350" marR="6350" marT="635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bl>
          </a:graphicData>
        </a:graphic>
      </p:graphicFrame>
      <p:graphicFrame>
        <p:nvGraphicFramePr>
          <p:cNvPr id="12" name="Таблица 11"/>
          <p:cNvGraphicFramePr>
            <a:graphicFrameLocks noGrp="1"/>
          </p:cNvGraphicFramePr>
          <p:nvPr>
            <p:extLst>
              <p:ext uri="{D42A27DB-BD31-4B8C-83A1-F6EECF244321}">
                <p14:modId xmlns:p14="http://schemas.microsoft.com/office/powerpoint/2010/main" val="1377709818"/>
              </p:ext>
            </p:extLst>
          </p:nvPr>
        </p:nvGraphicFramePr>
        <p:xfrm>
          <a:off x="3203848" y="2204864"/>
          <a:ext cx="2320925" cy="494030"/>
        </p:xfrm>
        <a:graphic>
          <a:graphicData uri="http://schemas.openxmlformats.org/drawingml/2006/table">
            <a:tbl>
              <a:tblPr/>
              <a:tblGrid>
                <a:gridCol w="339725">
                  <a:extLst>
                    <a:ext uri="{9D8B030D-6E8A-4147-A177-3AD203B41FA5}">
                      <a16:colId xmlns:a16="http://schemas.microsoft.com/office/drawing/2014/main" val="20000"/>
                    </a:ext>
                  </a:extLst>
                </a:gridCol>
                <a:gridCol w="330200">
                  <a:extLst>
                    <a:ext uri="{9D8B030D-6E8A-4147-A177-3AD203B41FA5}">
                      <a16:colId xmlns:a16="http://schemas.microsoft.com/office/drawing/2014/main" val="20001"/>
                    </a:ext>
                  </a:extLst>
                </a:gridCol>
                <a:gridCol w="330200">
                  <a:extLst>
                    <a:ext uri="{9D8B030D-6E8A-4147-A177-3AD203B41FA5}">
                      <a16:colId xmlns:a16="http://schemas.microsoft.com/office/drawing/2014/main" val="20002"/>
                    </a:ext>
                  </a:extLst>
                </a:gridCol>
                <a:gridCol w="330200">
                  <a:extLst>
                    <a:ext uri="{9D8B030D-6E8A-4147-A177-3AD203B41FA5}">
                      <a16:colId xmlns:a16="http://schemas.microsoft.com/office/drawing/2014/main" val="20003"/>
                    </a:ext>
                  </a:extLst>
                </a:gridCol>
                <a:gridCol w="330200">
                  <a:extLst>
                    <a:ext uri="{9D8B030D-6E8A-4147-A177-3AD203B41FA5}">
                      <a16:colId xmlns:a16="http://schemas.microsoft.com/office/drawing/2014/main" val="20004"/>
                    </a:ext>
                  </a:extLst>
                </a:gridCol>
                <a:gridCol w="330200">
                  <a:extLst>
                    <a:ext uri="{9D8B030D-6E8A-4147-A177-3AD203B41FA5}">
                      <a16:colId xmlns:a16="http://schemas.microsoft.com/office/drawing/2014/main" val="20005"/>
                    </a:ext>
                  </a:extLst>
                </a:gridCol>
                <a:gridCol w="330200">
                  <a:extLst>
                    <a:ext uri="{9D8B030D-6E8A-4147-A177-3AD203B41FA5}">
                      <a16:colId xmlns:a16="http://schemas.microsoft.com/office/drawing/2014/main" val="20006"/>
                    </a:ext>
                  </a:extLst>
                </a:gridCol>
              </a:tblGrid>
              <a:tr h="254000">
                <a:tc>
                  <a:txBody>
                    <a:bodyPr/>
                    <a:lstStyle/>
                    <a:p>
                      <a:pPr algn="ctr" fontAlgn="b"/>
                      <a:r>
                        <a:rPr lang="ru-RU" sz="3200" b="1" i="0" u="none" strike="noStrike" dirty="0">
                          <a:solidFill>
                            <a:srgbClr val="000000"/>
                          </a:solidFill>
                          <a:effectLst/>
                          <a:latin typeface="Times New Roman"/>
                        </a:rPr>
                        <a:t>р</a:t>
                      </a:r>
                    </a:p>
                  </a:txBody>
                  <a:tcPr marL="6350" marR="6350" marT="635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0000">
                        <a:alpha val="47000"/>
                      </a:srgbClr>
                    </a:solidFill>
                  </a:tcPr>
                </a:tc>
                <a:tc>
                  <a:txBody>
                    <a:bodyPr/>
                    <a:lstStyle/>
                    <a:p>
                      <a:pPr algn="ctr" fontAlgn="b"/>
                      <a:r>
                        <a:rPr lang="ru-RU" sz="3200" b="1" i="0" u="none" strike="noStrike" dirty="0">
                          <a:solidFill>
                            <a:srgbClr val="000000"/>
                          </a:solidFill>
                          <a:effectLst/>
                          <a:latin typeface="Times New Roman"/>
                        </a:rPr>
                        <a:t>о</a:t>
                      </a:r>
                    </a:p>
                  </a:txBody>
                  <a:tcPr marL="6350" marR="6350" marT="635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fontAlgn="b"/>
                      <a:r>
                        <a:rPr lang="ru-RU" sz="3200" b="1" i="0" u="none" strike="noStrike">
                          <a:solidFill>
                            <a:srgbClr val="000000"/>
                          </a:solidFill>
                          <a:effectLst/>
                          <a:latin typeface="Times New Roman"/>
                        </a:rPr>
                        <a:t>м</a:t>
                      </a:r>
                    </a:p>
                  </a:txBody>
                  <a:tcPr marL="6350" marR="6350" marT="635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fontAlgn="b"/>
                      <a:r>
                        <a:rPr lang="ru-RU" sz="3200" b="1" i="0" u="none" strike="noStrike">
                          <a:solidFill>
                            <a:srgbClr val="000000"/>
                          </a:solidFill>
                          <a:effectLst/>
                          <a:latin typeface="Times New Roman"/>
                        </a:rPr>
                        <a:t>а</a:t>
                      </a:r>
                    </a:p>
                  </a:txBody>
                  <a:tcPr marL="6350" marR="6350" marT="635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fontAlgn="b"/>
                      <a:r>
                        <a:rPr lang="ru-RU" sz="3200" b="1" i="0" u="none" strike="noStrike">
                          <a:solidFill>
                            <a:srgbClr val="000000"/>
                          </a:solidFill>
                          <a:effectLst/>
                          <a:latin typeface="Times New Roman"/>
                        </a:rPr>
                        <a:t>ш</a:t>
                      </a:r>
                    </a:p>
                  </a:txBody>
                  <a:tcPr marL="6350" marR="6350" marT="635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fontAlgn="b"/>
                      <a:r>
                        <a:rPr lang="ru-RU" sz="3200" b="1" i="0" u="none" strike="noStrike" dirty="0">
                          <a:solidFill>
                            <a:srgbClr val="000000"/>
                          </a:solidFill>
                          <a:effectLst/>
                          <a:latin typeface="Times New Roman"/>
                        </a:rPr>
                        <a:t>к</a:t>
                      </a:r>
                    </a:p>
                  </a:txBody>
                  <a:tcPr marL="6350" marR="6350" marT="635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fontAlgn="b"/>
                      <a:r>
                        <a:rPr lang="ru-RU" sz="3200" b="1" i="0" u="none" strike="noStrike" dirty="0">
                          <a:solidFill>
                            <a:srgbClr val="000000"/>
                          </a:solidFill>
                          <a:effectLst/>
                          <a:latin typeface="Times New Roman"/>
                        </a:rPr>
                        <a:t>и</a:t>
                      </a:r>
                    </a:p>
                  </a:txBody>
                  <a:tcPr marL="6350" marR="6350" marT="635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bl>
          </a:graphicData>
        </a:graphic>
      </p:graphicFrame>
      <p:graphicFrame>
        <p:nvGraphicFramePr>
          <p:cNvPr id="13" name="Таблица 12"/>
          <p:cNvGraphicFramePr>
            <a:graphicFrameLocks noGrp="1"/>
          </p:cNvGraphicFramePr>
          <p:nvPr>
            <p:extLst>
              <p:ext uri="{D42A27DB-BD31-4B8C-83A1-F6EECF244321}">
                <p14:modId xmlns:p14="http://schemas.microsoft.com/office/powerpoint/2010/main" val="534090085"/>
              </p:ext>
            </p:extLst>
          </p:nvPr>
        </p:nvGraphicFramePr>
        <p:xfrm>
          <a:off x="2195736" y="2708920"/>
          <a:ext cx="2311400" cy="494030"/>
        </p:xfrm>
        <a:graphic>
          <a:graphicData uri="http://schemas.openxmlformats.org/drawingml/2006/table">
            <a:tbl>
              <a:tblPr/>
              <a:tblGrid>
                <a:gridCol w="330200">
                  <a:extLst>
                    <a:ext uri="{9D8B030D-6E8A-4147-A177-3AD203B41FA5}">
                      <a16:colId xmlns:a16="http://schemas.microsoft.com/office/drawing/2014/main" val="20000"/>
                    </a:ext>
                  </a:extLst>
                </a:gridCol>
                <a:gridCol w="330200">
                  <a:extLst>
                    <a:ext uri="{9D8B030D-6E8A-4147-A177-3AD203B41FA5}">
                      <a16:colId xmlns:a16="http://schemas.microsoft.com/office/drawing/2014/main" val="20001"/>
                    </a:ext>
                  </a:extLst>
                </a:gridCol>
                <a:gridCol w="330200">
                  <a:extLst>
                    <a:ext uri="{9D8B030D-6E8A-4147-A177-3AD203B41FA5}">
                      <a16:colId xmlns:a16="http://schemas.microsoft.com/office/drawing/2014/main" val="20002"/>
                    </a:ext>
                  </a:extLst>
                </a:gridCol>
                <a:gridCol w="330200">
                  <a:extLst>
                    <a:ext uri="{9D8B030D-6E8A-4147-A177-3AD203B41FA5}">
                      <a16:colId xmlns:a16="http://schemas.microsoft.com/office/drawing/2014/main" val="20003"/>
                    </a:ext>
                  </a:extLst>
                </a:gridCol>
                <a:gridCol w="330200">
                  <a:extLst>
                    <a:ext uri="{9D8B030D-6E8A-4147-A177-3AD203B41FA5}">
                      <a16:colId xmlns:a16="http://schemas.microsoft.com/office/drawing/2014/main" val="20004"/>
                    </a:ext>
                  </a:extLst>
                </a:gridCol>
                <a:gridCol w="330200">
                  <a:extLst>
                    <a:ext uri="{9D8B030D-6E8A-4147-A177-3AD203B41FA5}">
                      <a16:colId xmlns:a16="http://schemas.microsoft.com/office/drawing/2014/main" val="20005"/>
                    </a:ext>
                  </a:extLst>
                </a:gridCol>
                <a:gridCol w="330200">
                  <a:extLst>
                    <a:ext uri="{9D8B030D-6E8A-4147-A177-3AD203B41FA5}">
                      <a16:colId xmlns:a16="http://schemas.microsoft.com/office/drawing/2014/main" val="20006"/>
                    </a:ext>
                  </a:extLst>
                </a:gridCol>
              </a:tblGrid>
              <a:tr h="254000">
                <a:tc>
                  <a:txBody>
                    <a:bodyPr/>
                    <a:lstStyle/>
                    <a:p>
                      <a:pPr algn="ctr" fontAlgn="b"/>
                      <a:r>
                        <a:rPr lang="ru-RU" sz="3200" b="1" i="0" u="none" strike="noStrike" dirty="0">
                          <a:solidFill>
                            <a:srgbClr val="000000"/>
                          </a:solidFill>
                          <a:effectLst/>
                          <a:latin typeface="Times New Roman"/>
                        </a:rPr>
                        <a:t>в</a:t>
                      </a:r>
                    </a:p>
                  </a:txBody>
                  <a:tcPr marL="6350" marR="6350" marT="635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fontAlgn="b"/>
                      <a:r>
                        <a:rPr lang="ru-RU" sz="3200" b="1" i="0" u="none" strike="noStrike" dirty="0">
                          <a:solidFill>
                            <a:srgbClr val="000000"/>
                          </a:solidFill>
                          <a:effectLst/>
                          <a:latin typeface="Times New Roman"/>
                        </a:rPr>
                        <a:t>а</a:t>
                      </a:r>
                    </a:p>
                  </a:txBody>
                  <a:tcPr marL="6350" marR="6350" marT="635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fontAlgn="b"/>
                      <a:r>
                        <a:rPr lang="ru-RU" sz="3200" b="1" i="0" u="none" strike="noStrike">
                          <a:solidFill>
                            <a:srgbClr val="000000"/>
                          </a:solidFill>
                          <a:effectLst/>
                          <a:latin typeface="Times New Roman"/>
                        </a:rPr>
                        <a:t>с</a:t>
                      </a:r>
                    </a:p>
                  </a:txBody>
                  <a:tcPr marL="6350" marR="6350" marT="635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fontAlgn="b"/>
                      <a:r>
                        <a:rPr lang="ru-RU" sz="3200" b="1" i="0" u="none" strike="noStrike" dirty="0">
                          <a:solidFill>
                            <a:srgbClr val="000000"/>
                          </a:solidFill>
                          <a:effectLst/>
                          <a:latin typeface="Times New Roman"/>
                        </a:rPr>
                        <a:t>и</a:t>
                      </a:r>
                    </a:p>
                  </a:txBody>
                  <a:tcPr marL="6350" marR="6350" marT="635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0000">
                        <a:alpha val="44000"/>
                      </a:srgbClr>
                    </a:solidFill>
                  </a:tcPr>
                </a:tc>
                <a:tc>
                  <a:txBody>
                    <a:bodyPr/>
                    <a:lstStyle/>
                    <a:p>
                      <a:pPr algn="ctr" fontAlgn="b"/>
                      <a:r>
                        <a:rPr lang="ru-RU" sz="3200" b="1" i="0" u="none" strike="noStrike" dirty="0">
                          <a:solidFill>
                            <a:srgbClr val="000000"/>
                          </a:solidFill>
                          <a:effectLst/>
                          <a:latin typeface="Times New Roman"/>
                        </a:rPr>
                        <a:t>л</a:t>
                      </a:r>
                    </a:p>
                  </a:txBody>
                  <a:tcPr marL="6350" marR="6350" marT="635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fontAlgn="b"/>
                      <a:r>
                        <a:rPr lang="ru-RU" sz="3200" b="1" i="0" u="none" strike="noStrike" dirty="0">
                          <a:solidFill>
                            <a:srgbClr val="000000"/>
                          </a:solidFill>
                          <a:effectLst/>
                          <a:latin typeface="Times New Roman"/>
                        </a:rPr>
                        <a:t>ё</a:t>
                      </a:r>
                    </a:p>
                  </a:txBody>
                  <a:tcPr marL="6350" marR="6350" marT="635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fontAlgn="b"/>
                      <a:r>
                        <a:rPr lang="ru-RU" sz="3200" b="1" i="0" u="none" strike="noStrike" dirty="0">
                          <a:solidFill>
                            <a:srgbClr val="000000"/>
                          </a:solidFill>
                          <a:effectLst/>
                          <a:latin typeface="Times New Roman"/>
                        </a:rPr>
                        <a:t>к</a:t>
                      </a:r>
                    </a:p>
                  </a:txBody>
                  <a:tcPr marL="6350" marR="6350" marT="635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bl>
          </a:graphicData>
        </a:graphic>
      </p:graphicFrame>
      <p:graphicFrame>
        <p:nvGraphicFramePr>
          <p:cNvPr id="14" name="Таблица 13"/>
          <p:cNvGraphicFramePr>
            <a:graphicFrameLocks noGrp="1"/>
          </p:cNvGraphicFramePr>
          <p:nvPr>
            <p:extLst>
              <p:ext uri="{D42A27DB-BD31-4B8C-83A1-F6EECF244321}">
                <p14:modId xmlns:p14="http://schemas.microsoft.com/office/powerpoint/2010/main" val="1686913387"/>
              </p:ext>
            </p:extLst>
          </p:nvPr>
        </p:nvGraphicFramePr>
        <p:xfrm>
          <a:off x="3203848" y="3212976"/>
          <a:ext cx="1320800" cy="494030"/>
        </p:xfrm>
        <a:graphic>
          <a:graphicData uri="http://schemas.openxmlformats.org/drawingml/2006/table">
            <a:tbl>
              <a:tblPr/>
              <a:tblGrid>
                <a:gridCol w="330200">
                  <a:extLst>
                    <a:ext uri="{9D8B030D-6E8A-4147-A177-3AD203B41FA5}">
                      <a16:colId xmlns:a16="http://schemas.microsoft.com/office/drawing/2014/main" val="20000"/>
                    </a:ext>
                  </a:extLst>
                </a:gridCol>
                <a:gridCol w="330200">
                  <a:extLst>
                    <a:ext uri="{9D8B030D-6E8A-4147-A177-3AD203B41FA5}">
                      <a16:colId xmlns:a16="http://schemas.microsoft.com/office/drawing/2014/main" val="20001"/>
                    </a:ext>
                  </a:extLst>
                </a:gridCol>
                <a:gridCol w="330200">
                  <a:extLst>
                    <a:ext uri="{9D8B030D-6E8A-4147-A177-3AD203B41FA5}">
                      <a16:colId xmlns:a16="http://schemas.microsoft.com/office/drawing/2014/main" val="20002"/>
                    </a:ext>
                  </a:extLst>
                </a:gridCol>
                <a:gridCol w="330200">
                  <a:extLst>
                    <a:ext uri="{9D8B030D-6E8A-4147-A177-3AD203B41FA5}">
                      <a16:colId xmlns:a16="http://schemas.microsoft.com/office/drawing/2014/main" val="20003"/>
                    </a:ext>
                  </a:extLst>
                </a:gridCol>
              </a:tblGrid>
              <a:tr h="461678">
                <a:tc>
                  <a:txBody>
                    <a:bodyPr/>
                    <a:lstStyle/>
                    <a:p>
                      <a:pPr algn="ctr" fontAlgn="b"/>
                      <a:r>
                        <a:rPr lang="ru-RU" sz="3200" b="1" i="0" u="none" strike="noStrike" dirty="0">
                          <a:solidFill>
                            <a:srgbClr val="000000"/>
                          </a:solidFill>
                          <a:effectLst/>
                          <a:latin typeface="Times New Roman"/>
                        </a:rPr>
                        <a:t>р</a:t>
                      </a:r>
                    </a:p>
                  </a:txBody>
                  <a:tcPr marL="6350" marR="6350" marT="635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0000">
                        <a:alpha val="44000"/>
                      </a:srgbClr>
                    </a:solidFill>
                  </a:tcPr>
                </a:tc>
                <a:tc>
                  <a:txBody>
                    <a:bodyPr/>
                    <a:lstStyle/>
                    <a:p>
                      <a:pPr algn="ctr" fontAlgn="b"/>
                      <a:r>
                        <a:rPr lang="ru-RU" sz="3200" b="1" i="0" u="none" strike="noStrike" dirty="0">
                          <a:solidFill>
                            <a:srgbClr val="000000"/>
                          </a:solidFill>
                          <a:effectLst/>
                          <a:latin typeface="Times New Roman"/>
                        </a:rPr>
                        <a:t>о</a:t>
                      </a:r>
                    </a:p>
                  </a:txBody>
                  <a:tcPr marL="6350" marR="6350" marT="635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fontAlgn="b"/>
                      <a:r>
                        <a:rPr lang="ru-RU" sz="3200" b="1" i="0" u="none" strike="noStrike" dirty="0">
                          <a:solidFill>
                            <a:srgbClr val="000000"/>
                          </a:solidFill>
                          <a:effectLst/>
                          <a:latin typeface="Times New Roman"/>
                        </a:rPr>
                        <a:t>з</a:t>
                      </a:r>
                    </a:p>
                  </a:txBody>
                  <a:tcPr marL="6350" marR="6350" marT="635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fontAlgn="b"/>
                      <a:r>
                        <a:rPr lang="ru-RU" sz="3200" b="1" i="0" u="none" strike="noStrike" dirty="0">
                          <a:solidFill>
                            <a:srgbClr val="000000"/>
                          </a:solidFill>
                          <a:effectLst/>
                          <a:latin typeface="Times New Roman"/>
                        </a:rPr>
                        <a:t>а</a:t>
                      </a:r>
                    </a:p>
                  </a:txBody>
                  <a:tcPr marL="6350" marR="6350" marT="635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bl>
          </a:graphicData>
        </a:graphic>
      </p:graphicFrame>
      <p:graphicFrame>
        <p:nvGraphicFramePr>
          <p:cNvPr id="15" name="Таблица 14"/>
          <p:cNvGraphicFramePr>
            <a:graphicFrameLocks noGrp="1"/>
          </p:cNvGraphicFramePr>
          <p:nvPr>
            <p:extLst>
              <p:ext uri="{D42A27DB-BD31-4B8C-83A1-F6EECF244321}">
                <p14:modId xmlns:p14="http://schemas.microsoft.com/office/powerpoint/2010/main" val="1781856727"/>
              </p:ext>
            </p:extLst>
          </p:nvPr>
        </p:nvGraphicFramePr>
        <p:xfrm>
          <a:off x="3203848" y="3717032"/>
          <a:ext cx="2971800" cy="494030"/>
        </p:xfrm>
        <a:graphic>
          <a:graphicData uri="http://schemas.openxmlformats.org/drawingml/2006/table">
            <a:tbl>
              <a:tblPr/>
              <a:tblGrid>
                <a:gridCol w="330200">
                  <a:extLst>
                    <a:ext uri="{9D8B030D-6E8A-4147-A177-3AD203B41FA5}">
                      <a16:colId xmlns:a16="http://schemas.microsoft.com/office/drawing/2014/main" val="20000"/>
                    </a:ext>
                  </a:extLst>
                </a:gridCol>
                <a:gridCol w="330200">
                  <a:extLst>
                    <a:ext uri="{9D8B030D-6E8A-4147-A177-3AD203B41FA5}">
                      <a16:colId xmlns:a16="http://schemas.microsoft.com/office/drawing/2014/main" val="20001"/>
                    </a:ext>
                  </a:extLst>
                </a:gridCol>
                <a:gridCol w="330200">
                  <a:extLst>
                    <a:ext uri="{9D8B030D-6E8A-4147-A177-3AD203B41FA5}">
                      <a16:colId xmlns:a16="http://schemas.microsoft.com/office/drawing/2014/main" val="20002"/>
                    </a:ext>
                  </a:extLst>
                </a:gridCol>
                <a:gridCol w="330200">
                  <a:extLst>
                    <a:ext uri="{9D8B030D-6E8A-4147-A177-3AD203B41FA5}">
                      <a16:colId xmlns:a16="http://schemas.microsoft.com/office/drawing/2014/main" val="20003"/>
                    </a:ext>
                  </a:extLst>
                </a:gridCol>
                <a:gridCol w="330200">
                  <a:extLst>
                    <a:ext uri="{9D8B030D-6E8A-4147-A177-3AD203B41FA5}">
                      <a16:colId xmlns:a16="http://schemas.microsoft.com/office/drawing/2014/main" val="20004"/>
                    </a:ext>
                  </a:extLst>
                </a:gridCol>
                <a:gridCol w="330200">
                  <a:extLst>
                    <a:ext uri="{9D8B030D-6E8A-4147-A177-3AD203B41FA5}">
                      <a16:colId xmlns:a16="http://schemas.microsoft.com/office/drawing/2014/main" val="20005"/>
                    </a:ext>
                  </a:extLst>
                </a:gridCol>
                <a:gridCol w="330200">
                  <a:extLst>
                    <a:ext uri="{9D8B030D-6E8A-4147-A177-3AD203B41FA5}">
                      <a16:colId xmlns:a16="http://schemas.microsoft.com/office/drawing/2014/main" val="20006"/>
                    </a:ext>
                  </a:extLst>
                </a:gridCol>
                <a:gridCol w="330200">
                  <a:extLst>
                    <a:ext uri="{9D8B030D-6E8A-4147-A177-3AD203B41FA5}">
                      <a16:colId xmlns:a16="http://schemas.microsoft.com/office/drawing/2014/main" val="20007"/>
                    </a:ext>
                  </a:extLst>
                </a:gridCol>
                <a:gridCol w="330200">
                  <a:extLst>
                    <a:ext uri="{9D8B030D-6E8A-4147-A177-3AD203B41FA5}">
                      <a16:colId xmlns:a16="http://schemas.microsoft.com/office/drawing/2014/main" val="20008"/>
                    </a:ext>
                  </a:extLst>
                </a:gridCol>
              </a:tblGrid>
              <a:tr h="254000">
                <a:tc>
                  <a:txBody>
                    <a:bodyPr/>
                    <a:lstStyle/>
                    <a:p>
                      <a:pPr algn="ctr" fontAlgn="b"/>
                      <a:r>
                        <a:rPr lang="ru-RU" sz="3200" b="1" i="0" u="none" strike="noStrike" dirty="0">
                          <a:solidFill>
                            <a:srgbClr val="000000"/>
                          </a:solidFill>
                          <a:effectLst/>
                          <a:latin typeface="Times New Roman"/>
                        </a:rPr>
                        <a:t>о</a:t>
                      </a:r>
                    </a:p>
                  </a:txBody>
                  <a:tcPr marL="6350" marR="6350" marT="635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0000">
                        <a:alpha val="47000"/>
                      </a:srgbClr>
                    </a:solidFill>
                  </a:tcPr>
                </a:tc>
                <a:tc>
                  <a:txBody>
                    <a:bodyPr/>
                    <a:lstStyle/>
                    <a:p>
                      <a:pPr algn="ctr" fontAlgn="b"/>
                      <a:r>
                        <a:rPr lang="ru-RU" sz="3200" b="1" i="0" u="none" strike="noStrike">
                          <a:solidFill>
                            <a:srgbClr val="000000"/>
                          </a:solidFill>
                          <a:effectLst/>
                          <a:latin typeface="Times New Roman"/>
                        </a:rPr>
                        <a:t>д</a:t>
                      </a:r>
                    </a:p>
                  </a:txBody>
                  <a:tcPr marL="6350" marR="6350" marT="635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fontAlgn="b"/>
                      <a:r>
                        <a:rPr lang="ru-RU" sz="3200" b="1" i="0" u="none" strike="noStrike" dirty="0">
                          <a:solidFill>
                            <a:srgbClr val="000000"/>
                          </a:solidFill>
                          <a:effectLst/>
                          <a:latin typeface="Times New Roman"/>
                        </a:rPr>
                        <a:t>у</a:t>
                      </a:r>
                    </a:p>
                  </a:txBody>
                  <a:tcPr marL="6350" marR="6350" marT="635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fontAlgn="b"/>
                      <a:r>
                        <a:rPr lang="ru-RU" sz="3200" b="1" i="0" u="none" strike="noStrike" dirty="0">
                          <a:solidFill>
                            <a:srgbClr val="000000"/>
                          </a:solidFill>
                          <a:effectLst/>
                          <a:latin typeface="Times New Roman"/>
                        </a:rPr>
                        <a:t>в</a:t>
                      </a:r>
                    </a:p>
                  </a:txBody>
                  <a:tcPr marL="6350" marR="6350" marT="635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fontAlgn="b"/>
                      <a:r>
                        <a:rPr lang="ru-RU" sz="3200" b="1" i="0" u="none" strike="noStrike">
                          <a:solidFill>
                            <a:srgbClr val="000000"/>
                          </a:solidFill>
                          <a:effectLst/>
                          <a:latin typeface="Times New Roman"/>
                        </a:rPr>
                        <a:t>а</a:t>
                      </a:r>
                    </a:p>
                  </a:txBody>
                  <a:tcPr marL="6350" marR="6350" marT="635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fontAlgn="b"/>
                      <a:r>
                        <a:rPr lang="ru-RU" sz="3200" b="1" i="0" u="none" strike="noStrike">
                          <a:solidFill>
                            <a:srgbClr val="000000"/>
                          </a:solidFill>
                          <a:effectLst/>
                          <a:latin typeface="Times New Roman"/>
                        </a:rPr>
                        <a:t>н</a:t>
                      </a:r>
                    </a:p>
                  </a:txBody>
                  <a:tcPr marL="6350" marR="6350" marT="635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fontAlgn="b"/>
                      <a:r>
                        <a:rPr lang="ru-RU" sz="3200" b="1" i="0" u="none" strike="noStrike">
                          <a:solidFill>
                            <a:srgbClr val="000000"/>
                          </a:solidFill>
                          <a:effectLst/>
                          <a:latin typeface="Times New Roman"/>
                        </a:rPr>
                        <a:t>ч</a:t>
                      </a:r>
                    </a:p>
                  </a:txBody>
                  <a:tcPr marL="6350" marR="6350" marT="635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fontAlgn="b"/>
                      <a:r>
                        <a:rPr lang="ru-RU" sz="3200" b="1" i="0" u="none" strike="noStrike" dirty="0">
                          <a:solidFill>
                            <a:srgbClr val="000000"/>
                          </a:solidFill>
                          <a:effectLst/>
                          <a:latin typeface="Times New Roman"/>
                        </a:rPr>
                        <a:t>и</a:t>
                      </a:r>
                    </a:p>
                  </a:txBody>
                  <a:tcPr marL="6350" marR="6350" marT="635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fontAlgn="b"/>
                      <a:r>
                        <a:rPr lang="ru-RU" sz="3200" b="1" i="0" u="none" strike="noStrike" dirty="0">
                          <a:solidFill>
                            <a:srgbClr val="000000"/>
                          </a:solidFill>
                          <a:effectLst/>
                          <a:latin typeface="Times New Roman"/>
                        </a:rPr>
                        <a:t>к</a:t>
                      </a:r>
                    </a:p>
                  </a:txBody>
                  <a:tcPr marL="6350" marR="6350" marT="635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bl>
          </a:graphicData>
        </a:graphic>
      </p:graphicFrame>
      <p:graphicFrame>
        <p:nvGraphicFramePr>
          <p:cNvPr id="16" name="Таблица 15"/>
          <p:cNvGraphicFramePr>
            <a:graphicFrameLocks noGrp="1"/>
          </p:cNvGraphicFramePr>
          <p:nvPr>
            <p:extLst>
              <p:ext uri="{D42A27DB-BD31-4B8C-83A1-F6EECF244321}">
                <p14:modId xmlns:p14="http://schemas.microsoft.com/office/powerpoint/2010/main" val="2153529448"/>
              </p:ext>
            </p:extLst>
          </p:nvPr>
        </p:nvGraphicFramePr>
        <p:xfrm>
          <a:off x="2195736" y="4221088"/>
          <a:ext cx="1981200" cy="494030"/>
        </p:xfrm>
        <a:graphic>
          <a:graphicData uri="http://schemas.openxmlformats.org/drawingml/2006/table">
            <a:tbl>
              <a:tblPr/>
              <a:tblGrid>
                <a:gridCol w="330200">
                  <a:extLst>
                    <a:ext uri="{9D8B030D-6E8A-4147-A177-3AD203B41FA5}">
                      <a16:colId xmlns:a16="http://schemas.microsoft.com/office/drawing/2014/main" val="20000"/>
                    </a:ext>
                  </a:extLst>
                </a:gridCol>
                <a:gridCol w="330200">
                  <a:extLst>
                    <a:ext uri="{9D8B030D-6E8A-4147-A177-3AD203B41FA5}">
                      <a16:colId xmlns:a16="http://schemas.microsoft.com/office/drawing/2014/main" val="20001"/>
                    </a:ext>
                  </a:extLst>
                </a:gridCol>
                <a:gridCol w="330200">
                  <a:extLst>
                    <a:ext uri="{9D8B030D-6E8A-4147-A177-3AD203B41FA5}">
                      <a16:colId xmlns:a16="http://schemas.microsoft.com/office/drawing/2014/main" val="20002"/>
                    </a:ext>
                  </a:extLst>
                </a:gridCol>
                <a:gridCol w="330200">
                  <a:extLst>
                    <a:ext uri="{9D8B030D-6E8A-4147-A177-3AD203B41FA5}">
                      <a16:colId xmlns:a16="http://schemas.microsoft.com/office/drawing/2014/main" val="20003"/>
                    </a:ext>
                  </a:extLst>
                </a:gridCol>
                <a:gridCol w="330200">
                  <a:extLst>
                    <a:ext uri="{9D8B030D-6E8A-4147-A177-3AD203B41FA5}">
                      <a16:colId xmlns:a16="http://schemas.microsoft.com/office/drawing/2014/main" val="20004"/>
                    </a:ext>
                  </a:extLst>
                </a:gridCol>
                <a:gridCol w="330200">
                  <a:extLst>
                    <a:ext uri="{9D8B030D-6E8A-4147-A177-3AD203B41FA5}">
                      <a16:colId xmlns:a16="http://schemas.microsoft.com/office/drawing/2014/main" val="20005"/>
                    </a:ext>
                  </a:extLst>
                </a:gridCol>
              </a:tblGrid>
              <a:tr h="254000">
                <a:tc>
                  <a:txBody>
                    <a:bodyPr/>
                    <a:lstStyle/>
                    <a:p>
                      <a:pPr algn="ctr" fontAlgn="b"/>
                      <a:r>
                        <a:rPr lang="ru-RU" sz="3200" b="1" i="0" u="none" strike="noStrike" dirty="0">
                          <a:solidFill>
                            <a:srgbClr val="000000"/>
                          </a:solidFill>
                          <a:effectLst/>
                          <a:latin typeface="Times New Roman"/>
                        </a:rPr>
                        <a:t>л</a:t>
                      </a:r>
                    </a:p>
                  </a:txBody>
                  <a:tcPr marL="6350" marR="6350" marT="635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fontAlgn="b"/>
                      <a:r>
                        <a:rPr lang="ru-RU" sz="3200" b="1" i="0" u="none" strike="noStrike">
                          <a:solidFill>
                            <a:srgbClr val="000000"/>
                          </a:solidFill>
                          <a:effectLst/>
                          <a:latin typeface="Times New Roman"/>
                        </a:rPr>
                        <a:t>а</a:t>
                      </a:r>
                    </a:p>
                  </a:txBody>
                  <a:tcPr marL="6350" marR="6350" marT="635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fontAlgn="b"/>
                      <a:r>
                        <a:rPr lang="ru-RU" sz="3200" b="1" i="0" u="none" strike="noStrike">
                          <a:solidFill>
                            <a:srgbClr val="000000"/>
                          </a:solidFill>
                          <a:effectLst/>
                          <a:latin typeface="Times New Roman"/>
                        </a:rPr>
                        <a:t>н</a:t>
                      </a:r>
                    </a:p>
                  </a:txBody>
                  <a:tcPr marL="6350" marR="6350" marT="635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fontAlgn="b"/>
                      <a:r>
                        <a:rPr lang="ru-RU" sz="3200" b="1" i="0" u="none" strike="noStrike" dirty="0">
                          <a:solidFill>
                            <a:srgbClr val="000000"/>
                          </a:solidFill>
                          <a:effectLst/>
                          <a:latin typeface="Times New Roman"/>
                        </a:rPr>
                        <a:t>д</a:t>
                      </a:r>
                    </a:p>
                  </a:txBody>
                  <a:tcPr marL="6350" marR="6350" marT="635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0000">
                        <a:alpha val="44000"/>
                      </a:srgbClr>
                    </a:solidFill>
                  </a:tcPr>
                </a:tc>
                <a:tc>
                  <a:txBody>
                    <a:bodyPr/>
                    <a:lstStyle/>
                    <a:p>
                      <a:pPr algn="ctr" fontAlgn="b"/>
                      <a:r>
                        <a:rPr lang="ru-RU" sz="3200" b="1" i="0" u="none" strike="noStrike" dirty="0">
                          <a:solidFill>
                            <a:srgbClr val="000000"/>
                          </a:solidFill>
                          <a:effectLst/>
                          <a:latin typeface="Times New Roman"/>
                        </a:rPr>
                        <a:t>ы</a:t>
                      </a:r>
                    </a:p>
                  </a:txBody>
                  <a:tcPr marL="6350" marR="6350" marT="635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fontAlgn="b"/>
                      <a:r>
                        <a:rPr lang="ru-RU" sz="3200" b="1" i="0" u="none" strike="noStrike" dirty="0">
                          <a:solidFill>
                            <a:srgbClr val="000000"/>
                          </a:solidFill>
                          <a:effectLst/>
                          <a:latin typeface="Times New Roman"/>
                        </a:rPr>
                        <a:t>ш</a:t>
                      </a:r>
                    </a:p>
                  </a:txBody>
                  <a:tcPr marL="6350" marR="6350" marT="635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bl>
          </a:graphicData>
        </a:graphic>
      </p:graphicFrame>
      <p:graphicFrame>
        <p:nvGraphicFramePr>
          <p:cNvPr id="17" name="Таблица 16"/>
          <p:cNvGraphicFramePr>
            <a:graphicFrameLocks noGrp="1"/>
          </p:cNvGraphicFramePr>
          <p:nvPr>
            <p:extLst>
              <p:ext uri="{D42A27DB-BD31-4B8C-83A1-F6EECF244321}">
                <p14:modId xmlns:p14="http://schemas.microsoft.com/office/powerpoint/2010/main" val="4165272461"/>
              </p:ext>
            </p:extLst>
          </p:nvPr>
        </p:nvGraphicFramePr>
        <p:xfrm>
          <a:off x="1547664" y="4725144"/>
          <a:ext cx="2311400" cy="494030"/>
        </p:xfrm>
        <a:graphic>
          <a:graphicData uri="http://schemas.openxmlformats.org/drawingml/2006/table">
            <a:tbl>
              <a:tblPr/>
              <a:tblGrid>
                <a:gridCol w="330200">
                  <a:extLst>
                    <a:ext uri="{9D8B030D-6E8A-4147-A177-3AD203B41FA5}">
                      <a16:colId xmlns:a16="http://schemas.microsoft.com/office/drawing/2014/main" val="20000"/>
                    </a:ext>
                  </a:extLst>
                </a:gridCol>
                <a:gridCol w="330200">
                  <a:extLst>
                    <a:ext uri="{9D8B030D-6E8A-4147-A177-3AD203B41FA5}">
                      <a16:colId xmlns:a16="http://schemas.microsoft.com/office/drawing/2014/main" val="20001"/>
                    </a:ext>
                  </a:extLst>
                </a:gridCol>
                <a:gridCol w="330200">
                  <a:extLst>
                    <a:ext uri="{9D8B030D-6E8A-4147-A177-3AD203B41FA5}">
                      <a16:colId xmlns:a16="http://schemas.microsoft.com/office/drawing/2014/main" val="20002"/>
                    </a:ext>
                  </a:extLst>
                </a:gridCol>
                <a:gridCol w="330200">
                  <a:extLst>
                    <a:ext uri="{9D8B030D-6E8A-4147-A177-3AD203B41FA5}">
                      <a16:colId xmlns:a16="http://schemas.microsoft.com/office/drawing/2014/main" val="20003"/>
                    </a:ext>
                  </a:extLst>
                </a:gridCol>
                <a:gridCol w="330200">
                  <a:extLst>
                    <a:ext uri="{9D8B030D-6E8A-4147-A177-3AD203B41FA5}">
                      <a16:colId xmlns:a16="http://schemas.microsoft.com/office/drawing/2014/main" val="20004"/>
                    </a:ext>
                  </a:extLst>
                </a:gridCol>
                <a:gridCol w="330200">
                  <a:extLst>
                    <a:ext uri="{9D8B030D-6E8A-4147-A177-3AD203B41FA5}">
                      <a16:colId xmlns:a16="http://schemas.microsoft.com/office/drawing/2014/main" val="20005"/>
                    </a:ext>
                  </a:extLst>
                </a:gridCol>
                <a:gridCol w="330200">
                  <a:extLst>
                    <a:ext uri="{9D8B030D-6E8A-4147-A177-3AD203B41FA5}">
                      <a16:colId xmlns:a16="http://schemas.microsoft.com/office/drawing/2014/main" val="20006"/>
                    </a:ext>
                  </a:extLst>
                </a:gridCol>
              </a:tblGrid>
              <a:tr h="254000">
                <a:tc>
                  <a:txBody>
                    <a:bodyPr/>
                    <a:lstStyle/>
                    <a:p>
                      <a:pPr algn="ctr" fontAlgn="b"/>
                      <a:r>
                        <a:rPr lang="ru-RU" sz="3200" b="1" i="0" u="none" strike="noStrike" dirty="0">
                          <a:solidFill>
                            <a:srgbClr val="000000"/>
                          </a:solidFill>
                          <a:effectLst/>
                          <a:latin typeface="Times New Roman"/>
                        </a:rPr>
                        <a:t>т</a:t>
                      </a:r>
                    </a:p>
                  </a:txBody>
                  <a:tcPr marL="6350" marR="6350" marT="635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fontAlgn="b"/>
                      <a:r>
                        <a:rPr lang="ru-RU" sz="3200" b="1" i="0" u="none" strike="noStrike">
                          <a:solidFill>
                            <a:srgbClr val="000000"/>
                          </a:solidFill>
                          <a:effectLst/>
                          <a:latin typeface="Times New Roman"/>
                        </a:rPr>
                        <a:t>ю</a:t>
                      </a:r>
                    </a:p>
                  </a:txBody>
                  <a:tcPr marL="6350" marR="6350" marT="635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fontAlgn="b"/>
                      <a:r>
                        <a:rPr lang="ru-RU" sz="3200" b="1" i="0" u="none" strike="noStrike">
                          <a:solidFill>
                            <a:srgbClr val="000000"/>
                          </a:solidFill>
                          <a:effectLst/>
                          <a:latin typeface="Times New Roman"/>
                        </a:rPr>
                        <a:t>л</a:t>
                      </a:r>
                    </a:p>
                  </a:txBody>
                  <a:tcPr marL="6350" marR="6350" marT="635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fontAlgn="b"/>
                      <a:r>
                        <a:rPr lang="ru-RU" sz="3200" b="1" i="0" u="none" strike="noStrike">
                          <a:solidFill>
                            <a:srgbClr val="000000"/>
                          </a:solidFill>
                          <a:effectLst/>
                          <a:latin typeface="Times New Roman"/>
                        </a:rPr>
                        <a:t>ь</a:t>
                      </a:r>
                    </a:p>
                  </a:txBody>
                  <a:tcPr marL="6350" marR="6350" marT="635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fontAlgn="b"/>
                      <a:r>
                        <a:rPr lang="ru-RU" sz="3200" b="1" i="0" u="none" strike="noStrike">
                          <a:solidFill>
                            <a:srgbClr val="000000"/>
                          </a:solidFill>
                          <a:effectLst/>
                          <a:latin typeface="Times New Roman"/>
                        </a:rPr>
                        <a:t>п</a:t>
                      </a:r>
                    </a:p>
                  </a:txBody>
                  <a:tcPr marL="6350" marR="6350" marT="635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fontAlgn="b"/>
                      <a:r>
                        <a:rPr lang="ru-RU" sz="3200" b="1" i="0" u="none" strike="noStrike" dirty="0">
                          <a:solidFill>
                            <a:srgbClr val="000000"/>
                          </a:solidFill>
                          <a:effectLst/>
                          <a:latin typeface="Times New Roman"/>
                        </a:rPr>
                        <a:t>а</a:t>
                      </a:r>
                    </a:p>
                  </a:txBody>
                  <a:tcPr marL="6350" marR="6350" marT="635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0000">
                        <a:alpha val="49000"/>
                      </a:srgbClr>
                    </a:solidFill>
                  </a:tcPr>
                </a:tc>
                <a:tc>
                  <a:txBody>
                    <a:bodyPr/>
                    <a:lstStyle/>
                    <a:p>
                      <a:pPr algn="ctr" fontAlgn="b"/>
                      <a:r>
                        <a:rPr lang="ru-RU" sz="3200" b="1" i="0" u="none" strike="noStrike" dirty="0">
                          <a:solidFill>
                            <a:srgbClr val="000000"/>
                          </a:solidFill>
                          <a:effectLst/>
                          <a:latin typeface="Times New Roman"/>
                        </a:rPr>
                        <a:t>н</a:t>
                      </a:r>
                    </a:p>
                  </a:txBody>
                  <a:tcPr marL="6350" marR="6350" marT="635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bl>
          </a:graphicData>
        </a:graphic>
      </p:graphicFrame>
      <p:graphicFrame>
        <p:nvGraphicFramePr>
          <p:cNvPr id="5" name="Объект 4"/>
          <p:cNvGraphicFramePr>
            <a:graphicFrameLocks noChangeAspect="1"/>
          </p:cNvGraphicFramePr>
          <p:nvPr>
            <p:extLst>
              <p:ext uri="{D42A27DB-BD31-4B8C-83A1-F6EECF244321}">
                <p14:modId xmlns:p14="http://schemas.microsoft.com/office/powerpoint/2010/main" val="239595991"/>
              </p:ext>
            </p:extLst>
          </p:nvPr>
        </p:nvGraphicFramePr>
        <p:xfrm>
          <a:off x="389422" y="5689127"/>
          <a:ext cx="727075" cy="874713"/>
        </p:xfrm>
        <a:graphic>
          <a:graphicData uri="http://schemas.openxmlformats.org/presentationml/2006/ole">
            <mc:AlternateContent xmlns:mc="http://schemas.openxmlformats.org/markup-compatibility/2006">
              <mc:Choice xmlns:v="urn:schemas-microsoft-com:vml" Requires="v">
                <p:oleObj spid="_x0000_s1089" name="CorelDRAW" r:id="rId4" imgW="848258" imgH="1019251" progId="CorelDRAW.Graphic.12">
                  <p:embed/>
                </p:oleObj>
              </mc:Choice>
              <mc:Fallback>
                <p:oleObj name="CorelDRAW" r:id="rId4" imgW="848258" imgH="1019251" progId="CorelDRAW.Graphic.12">
                  <p:embed/>
                  <p:pic>
                    <p:nvPicPr>
                      <p:cNvPr id="0" name="Object 1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9422" y="5689127"/>
                        <a:ext cx="727075" cy="874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6" name="Объект 5"/>
          <p:cNvGraphicFramePr>
            <a:graphicFrameLocks noChangeAspect="1"/>
          </p:cNvGraphicFramePr>
          <p:nvPr>
            <p:extLst>
              <p:ext uri="{D42A27DB-BD31-4B8C-83A1-F6EECF244321}">
                <p14:modId xmlns:p14="http://schemas.microsoft.com/office/powerpoint/2010/main" val="2503366648"/>
              </p:ext>
            </p:extLst>
          </p:nvPr>
        </p:nvGraphicFramePr>
        <p:xfrm>
          <a:off x="2699792" y="5589240"/>
          <a:ext cx="582612" cy="1031875"/>
        </p:xfrm>
        <a:graphic>
          <a:graphicData uri="http://schemas.openxmlformats.org/presentationml/2006/ole">
            <mc:AlternateContent xmlns:mc="http://schemas.openxmlformats.org/markup-compatibility/2006">
              <mc:Choice xmlns:v="urn:schemas-microsoft-com:vml" Requires="v">
                <p:oleObj spid="_x0000_s1090" name="CorelDRAW" r:id="rId6" imgW="786384" imgH="1392022" progId="CorelDRAW.Graphic.12">
                  <p:embed/>
                </p:oleObj>
              </mc:Choice>
              <mc:Fallback>
                <p:oleObj name="CorelDRAW" r:id="rId6" imgW="786384" imgH="1392022" progId="CorelDRAW.Graphic.12">
                  <p:embed/>
                  <p:pic>
                    <p:nvPicPr>
                      <p:cNvPr id="0" name="Object 1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699792" y="5589240"/>
                        <a:ext cx="582612" cy="1031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7" name="Объект 6"/>
          <p:cNvGraphicFramePr>
            <a:graphicFrameLocks noChangeAspect="1"/>
          </p:cNvGraphicFramePr>
          <p:nvPr>
            <p:extLst>
              <p:ext uri="{D42A27DB-BD31-4B8C-83A1-F6EECF244321}">
                <p14:modId xmlns:p14="http://schemas.microsoft.com/office/powerpoint/2010/main" val="4261129555"/>
              </p:ext>
            </p:extLst>
          </p:nvPr>
        </p:nvGraphicFramePr>
        <p:xfrm>
          <a:off x="4499992" y="5733256"/>
          <a:ext cx="620712" cy="827088"/>
        </p:xfrm>
        <a:graphic>
          <a:graphicData uri="http://schemas.openxmlformats.org/presentationml/2006/ole">
            <mc:AlternateContent xmlns:mc="http://schemas.openxmlformats.org/markup-compatibility/2006">
              <mc:Choice xmlns:v="urn:schemas-microsoft-com:vml" Requires="v">
                <p:oleObj spid="_x0000_s1091" name="CorelDRAW" r:id="rId8" imgW="782726" imgH="1042721" progId="CorelDRAW.Graphic.12">
                  <p:embed/>
                </p:oleObj>
              </mc:Choice>
              <mc:Fallback>
                <p:oleObj name="CorelDRAW" r:id="rId8" imgW="782726" imgH="1042721" progId="CorelDRAW.Graphic.12">
                  <p:embed/>
                  <p:pic>
                    <p:nvPicPr>
                      <p:cNvPr id="0" name="Object 9"/>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99992" y="5733256"/>
                        <a:ext cx="620712" cy="827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18" name="Picture 16" descr="4"/>
          <p:cNvPicPr>
            <a:picLocks noChangeAspect="1" noChangeArrowheads="1" noCrop="1"/>
          </p:cNvPicPr>
          <p:nvPr/>
        </p:nvPicPr>
        <p:blipFill>
          <a:blip r:embed="rId10">
            <a:extLst>
              <a:ext uri="{28A0092B-C50C-407E-A947-70E740481C1C}">
                <a14:useLocalDpi xmlns:a14="http://schemas.microsoft.com/office/drawing/2010/main" val="0"/>
              </a:ext>
            </a:extLst>
          </a:blip>
          <a:srcRect/>
          <a:stretch>
            <a:fillRect/>
          </a:stretch>
        </p:blipFill>
        <p:spPr bwMode="auto">
          <a:xfrm>
            <a:off x="7735778" y="5373215"/>
            <a:ext cx="942975"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7" descr="butterfly52"/>
          <p:cNvPicPr>
            <a:picLocks noChangeAspect="1" noChangeArrowheads="1" noCrop="1"/>
          </p:cNvPicPr>
          <p:nvPr/>
        </p:nvPicPr>
        <p:blipFill>
          <a:blip r:embed="rId11">
            <a:extLst>
              <a:ext uri="{28A0092B-C50C-407E-A947-70E740481C1C}">
                <a14:useLocalDpi xmlns:a14="http://schemas.microsoft.com/office/drawing/2010/main" val="0"/>
              </a:ext>
            </a:extLst>
          </a:blip>
          <a:srcRect/>
          <a:stretch>
            <a:fillRect/>
          </a:stretch>
        </p:blipFill>
        <p:spPr bwMode="auto">
          <a:xfrm>
            <a:off x="4496130" y="5206526"/>
            <a:ext cx="15240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9" descr="butterfly12"/>
          <p:cNvPicPr>
            <a:picLocks noChangeAspect="1" noChangeArrowheads="1" noCrop="1"/>
          </p:cNvPicPr>
          <p:nvPr/>
        </p:nvPicPr>
        <p:blipFill>
          <a:blip r:embed="rId12">
            <a:extLst>
              <a:ext uri="{28A0092B-C50C-407E-A947-70E740481C1C}">
                <a14:useLocalDpi xmlns:a14="http://schemas.microsoft.com/office/drawing/2010/main" val="0"/>
              </a:ext>
            </a:extLst>
          </a:blip>
          <a:srcRect/>
          <a:stretch>
            <a:fillRect/>
          </a:stretch>
        </p:blipFill>
        <p:spPr bwMode="auto">
          <a:xfrm>
            <a:off x="730463" y="3427639"/>
            <a:ext cx="952500" cy="96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8" descr="butterfly3"/>
          <p:cNvPicPr>
            <a:picLocks noChangeAspect="1" noChangeArrowheads="1" noCrop="1"/>
          </p:cNvPicPr>
          <p:nvPr/>
        </p:nvPicPr>
        <p:blipFill>
          <a:blip r:embed="rId13">
            <a:extLst>
              <a:ext uri="{28A0092B-C50C-407E-A947-70E740481C1C}">
                <a14:useLocalDpi xmlns:a14="http://schemas.microsoft.com/office/drawing/2010/main" val="0"/>
              </a:ext>
            </a:extLst>
          </a:blip>
          <a:srcRect/>
          <a:stretch>
            <a:fillRect/>
          </a:stretch>
        </p:blipFill>
        <p:spPr bwMode="auto">
          <a:xfrm>
            <a:off x="7239000" y="4653136"/>
            <a:ext cx="95250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7" descr="f111"/>
          <p:cNvPicPr>
            <a:picLocks noChangeAspect="1" noChangeArrowheads="1" noCrop="1"/>
          </p:cNvPicPr>
          <p:nvPr/>
        </p:nvPicPr>
        <p:blipFill>
          <a:blip r:embed="rId14">
            <a:extLst>
              <a:ext uri="{28A0092B-C50C-407E-A947-70E740481C1C}">
                <a14:useLocalDpi xmlns:a14="http://schemas.microsoft.com/office/drawing/2010/main" val="0"/>
              </a:ext>
            </a:extLst>
          </a:blip>
          <a:srcRect/>
          <a:stretch>
            <a:fillRect/>
          </a:stretch>
        </p:blipFill>
        <p:spPr bwMode="auto">
          <a:xfrm>
            <a:off x="1475656" y="5411315"/>
            <a:ext cx="1152525" cy="115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8" descr="flowers32"/>
          <p:cNvPicPr>
            <a:picLocks noChangeAspect="1" noChangeArrowheads="1" noCrop="1"/>
          </p:cNvPicPr>
          <p:nvPr/>
        </p:nvPicPr>
        <p:blipFill>
          <a:blip r:embed="rId15">
            <a:extLst>
              <a:ext uri="{28A0092B-C50C-407E-A947-70E740481C1C}">
                <a14:useLocalDpi xmlns:a14="http://schemas.microsoft.com/office/drawing/2010/main" val="0"/>
              </a:ext>
            </a:extLst>
          </a:blip>
          <a:srcRect/>
          <a:stretch>
            <a:fillRect/>
          </a:stretch>
        </p:blipFill>
        <p:spPr bwMode="auto">
          <a:xfrm>
            <a:off x="3347864" y="5316064"/>
            <a:ext cx="981075" cy="130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9" descr="butterfly61"/>
          <p:cNvPicPr>
            <a:picLocks noChangeAspect="1" noChangeArrowheads="1" noCrop="1"/>
          </p:cNvPicPr>
          <p:nvPr/>
        </p:nvPicPr>
        <p:blipFill>
          <a:blip r:embed="rId16">
            <a:extLst>
              <a:ext uri="{28A0092B-C50C-407E-A947-70E740481C1C}">
                <a14:useLocalDpi xmlns:a14="http://schemas.microsoft.com/office/drawing/2010/main" val="0"/>
              </a:ext>
            </a:extLst>
          </a:blip>
          <a:srcRect/>
          <a:stretch>
            <a:fillRect/>
          </a:stretch>
        </p:blipFill>
        <p:spPr bwMode="auto">
          <a:xfrm rot="1777892">
            <a:off x="7063684" y="920340"/>
            <a:ext cx="863600" cy="79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Picture 10" descr="butterfly3"/>
          <p:cNvPicPr>
            <a:picLocks noChangeAspect="1" noChangeArrowheads="1" noCrop="1"/>
          </p:cNvPicPr>
          <p:nvPr/>
        </p:nvPicPr>
        <p:blipFill>
          <a:blip r:embed="rId13">
            <a:extLst>
              <a:ext uri="{28A0092B-C50C-407E-A947-70E740481C1C}">
                <a14:useLocalDpi xmlns:a14="http://schemas.microsoft.com/office/drawing/2010/main" val="0"/>
              </a:ext>
            </a:extLst>
          </a:blip>
          <a:srcRect/>
          <a:stretch>
            <a:fillRect/>
          </a:stretch>
        </p:blipFill>
        <p:spPr bwMode="auto">
          <a:xfrm>
            <a:off x="3543630" y="620688"/>
            <a:ext cx="95250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Picture 11" descr="butterfly16"/>
          <p:cNvPicPr>
            <a:picLocks noChangeAspect="1" noChangeArrowheads="1" noCrop="1"/>
          </p:cNvPicPr>
          <p:nvPr/>
        </p:nvPicPr>
        <p:blipFill>
          <a:blip r:embed="rId17">
            <a:extLst>
              <a:ext uri="{28A0092B-C50C-407E-A947-70E740481C1C}">
                <a14:useLocalDpi xmlns:a14="http://schemas.microsoft.com/office/drawing/2010/main" val="0"/>
              </a:ext>
            </a:extLst>
          </a:blip>
          <a:srcRect/>
          <a:stretch>
            <a:fillRect/>
          </a:stretch>
        </p:blipFill>
        <p:spPr bwMode="auto">
          <a:xfrm rot="1699184">
            <a:off x="5316186" y="2881590"/>
            <a:ext cx="855662"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8" name="Объект 7"/>
          <p:cNvGraphicFramePr>
            <a:graphicFrameLocks noChangeAspect="1"/>
          </p:cNvGraphicFramePr>
          <p:nvPr>
            <p:extLst>
              <p:ext uri="{D42A27DB-BD31-4B8C-83A1-F6EECF244321}">
                <p14:modId xmlns:p14="http://schemas.microsoft.com/office/powerpoint/2010/main" val="1202702074"/>
              </p:ext>
            </p:extLst>
          </p:nvPr>
        </p:nvGraphicFramePr>
        <p:xfrm>
          <a:off x="6988175" y="5689127"/>
          <a:ext cx="727075" cy="874713"/>
        </p:xfrm>
        <a:graphic>
          <a:graphicData uri="http://schemas.openxmlformats.org/presentationml/2006/ole">
            <mc:AlternateContent xmlns:mc="http://schemas.openxmlformats.org/markup-compatibility/2006">
              <mc:Choice xmlns:v="urn:schemas-microsoft-com:vml" Requires="v">
                <p:oleObj spid="_x0000_s1092" name="CorelDRAW" r:id="rId18" imgW="848258" imgH="1019251" progId="CorelDRAW.Graphic.12">
                  <p:embed/>
                </p:oleObj>
              </mc:Choice>
              <mc:Fallback>
                <p:oleObj name="CorelDRAW" r:id="rId18" imgW="848258" imgH="1019251" progId="CorelDRAW.Graphic.12">
                  <p:embed/>
                  <p:pic>
                    <p:nvPicPr>
                      <p:cNvPr id="0" name="Объект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88175" y="5689127"/>
                        <a:ext cx="727075" cy="874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9" name="Объект 8"/>
          <p:cNvGraphicFramePr>
            <a:graphicFrameLocks noChangeAspect="1"/>
          </p:cNvGraphicFramePr>
          <p:nvPr>
            <p:extLst>
              <p:ext uri="{D42A27DB-BD31-4B8C-83A1-F6EECF244321}">
                <p14:modId xmlns:p14="http://schemas.microsoft.com/office/powerpoint/2010/main" val="1416595009"/>
              </p:ext>
            </p:extLst>
          </p:nvPr>
        </p:nvGraphicFramePr>
        <p:xfrm>
          <a:off x="6300192" y="5531965"/>
          <a:ext cx="582612" cy="1031875"/>
        </p:xfrm>
        <a:graphic>
          <a:graphicData uri="http://schemas.openxmlformats.org/presentationml/2006/ole">
            <mc:AlternateContent xmlns:mc="http://schemas.openxmlformats.org/markup-compatibility/2006">
              <mc:Choice xmlns:v="urn:schemas-microsoft-com:vml" Requires="v">
                <p:oleObj spid="_x0000_s1093" name="CorelDRAW" r:id="rId19" imgW="786384" imgH="1392022" progId="CorelDRAW.Graphic.12">
                  <p:embed/>
                </p:oleObj>
              </mc:Choice>
              <mc:Fallback>
                <p:oleObj name="CorelDRAW" r:id="rId19" imgW="786384" imgH="1392022" progId="CorelDRAW.Graphic.12">
                  <p:embed/>
                  <p:pic>
                    <p:nvPicPr>
                      <p:cNvPr id="0" name="Объект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300192" y="5531965"/>
                        <a:ext cx="582612" cy="1031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27" name="Picture 9" descr="3"/>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827584" y="332656"/>
            <a:ext cx="1674813" cy="1684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955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p:cTn id="15" dur="1000" fill="hold"/>
                                        <p:tgtEl>
                                          <p:spTgt spid="12"/>
                                        </p:tgtEl>
                                        <p:attrNameLst>
                                          <p:attrName>ppt_w</p:attrName>
                                        </p:attrNameLst>
                                      </p:cBhvr>
                                      <p:tavLst>
                                        <p:tav tm="0">
                                          <p:val>
                                            <p:fltVal val="0"/>
                                          </p:val>
                                        </p:tav>
                                        <p:tav tm="100000">
                                          <p:val>
                                            <p:strVal val="#ppt_w"/>
                                          </p:val>
                                        </p:tav>
                                      </p:tavLst>
                                    </p:anim>
                                    <p:anim calcmode="lin" valueType="num">
                                      <p:cBhvr>
                                        <p:cTn id="16" dur="1000" fill="hold"/>
                                        <p:tgtEl>
                                          <p:spTgt spid="12"/>
                                        </p:tgtEl>
                                        <p:attrNameLst>
                                          <p:attrName>ppt_h</p:attrName>
                                        </p:attrNameLst>
                                      </p:cBhvr>
                                      <p:tavLst>
                                        <p:tav tm="0">
                                          <p:val>
                                            <p:fltVal val="0"/>
                                          </p:val>
                                        </p:tav>
                                        <p:tav tm="100000">
                                          <p:val>
                                            <p:strVal val="#ppt_h"/>
                                          </p:val>
                                        </p:tav>
                                      </p:tavLst>
                                    </p:anim>
                                    <p:anim calcmode="lin" valueType="num">
                                      <p:cBhvr>
                                        <p:cTn id="17" dur="1000" fill="hold"/>
                                        <p:tgtEl>
                                          <p:spTgt spid="12"/>
                                        </p:tgtEl>
                                        <p:attrNameLst>
                                          <p:attrName>style.rotation</p:attrName>
                                        </p:attrNameLst>
                                      </p:cBhvr>
                                      <p:tavLst>
                                        <p:tav tm="0">
                                          <p:val>
                                            <p:fltVal val="90"/>
                                          </p:val>
                                        </p:tav>
                                        <p:tav tm="100000">
                                          <p:val>
                                            <p:fltVal val="0"/>
                                          </p:val>
                                        </p:tav>
                                      </p:tavLst>
                                    </p:anim>
                                    <p:animEffect transition="in" filter="fade">
                                      <p:cBhvr>
                                        <p:cTn id="18" dur="10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nodeType="click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p:cTn id="23" dur="1000" fill="hold"/>
                                        <p:tgtEl>
                                          <p:spTgt spid="13"/>
                                        </p:tgtEl>
                                        <p:attrNameLst>
                                          <p:attrName>ppt_w</p:attrName>
                                        </p:attrNameLst>
                                      </p:cBhvr>
                                      <p:tavLst>
                                        <p:tav tm="0">
                                          <p:val>
                                            <p:fltVal val="0"/>
                                          </p:val>
                                        </p:tav>
                                        <p:tav tm="100000">
                                          <p:val>
                                            <p:strVal val="#ppt_w"/>
                                          </p:val>
                                        </p:tav>
                                      </p:tavLst>
                                    </p:anim>
                                    <p:anim calcmode="lin" valueType="num">
                                      <p:cBhvr>
                                        <p:cTn id="24" dur="1000" fill="hold"/>
                                        <p:tgtEl>
                                          <p:spTgt spid="13"/>
                                        </p:tgtEl>
                                        <p:attrNameLst>
                                          <p:attrName>ppt_h</p:attrName>
                                        </p:attrNameLst>
                                      </p:cBhvr>
                                      <p:tavLst>
                                        <p:tav tm="0">
                                          <p:val>
                                            <p:fltVal val="0"/>
                                          </p:val>
                                        </p:tav>
                                        <p:tav tm="100000">
                                          <p:val>
                                            <p:strVal val="#ppt_h"/>
                                          </p:val>
                                        </p:tav>
                                      </p:tavLst>
                                    </p:anim>
                                    <p:anim calcmode="lin" valueType="num">
                                      <p:cBhvr>
                                        <p:cTn id="25" dur="1000" fill="hold"/>
                                        <p:tgtEl>
                                          <p:spTgt spid="13"/>
                                        </p:tgtEl>
                                        <p:attrNameLst>
                                          <p:attrName>style.rotation</p:attrName>
                                        </p:attrNameLst>
                                      </p:cBhvr>
                                      <p:tavLst>
                                        <p:tav tm="0">
                                          <p:val>
                                            <p:fltVal val="90"/>
                                          </p:val>
                                        </p:tav>
                                        <p:tav tm="100000">
                                          <p:val>
                                            <p:fltVal val="0"/>
                                          </p:val>
                                        </p:tav>
                                      </p:tavLst>
                                    </p:anim>
                                    <p:animEffect transition="in" filter="fade">
                                      <p:cBhvr>
                                        <p:cTn id="26" dur="1000"/>
                                        <p:tgtEl>
                                          <p:spTgt spid="13"/>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1000" fill="hold"/>
                                        <p:tgtEl>
                                          <p:spTgt spid="14"/>
                                        </p:tgtEl>
                                        <p:attrNameLst>
                                          <p:attrName>ppt_w</p:attrName>
                                        </p:attrNameLst>
                                      </p:cBhvr>
                                      <p:tavLst>
                                        <p:tav tm="0">
                                          <p:val>
                                            <p:fltVal val="0"/>
                                          </p:val>
                                        </p:tav>
                                        <p:tav tm="100000">
                                          <p:val>
                                            <p:strVal val="#ppt_w"/>
                                          </p:val>
                                        </p:tav>
                                      </p:tavLst>
                                    </p:anim>
                                    <p:anim calcmode="lin" valueType="num">
                                      <p:cBhvr>
                                        <p:cTn id="32" dur="1000" fill="hold"/>
                                        <p:tgtEl>
                                          <p:spTgt spid="14"/>
                                        </p:tgtEl>
                                        <p:attrNameLst>
                                          <p:attrName>ppt_h</p:attrName>
                                        </p:attrNameLst>
                                      </p:cBhvr>
                                      <p:tavLst>
                                        <p:tav tm="0">
                                          <p:val>
                                            <p:fltVal val="0"/>
                                          </p:val>
                                        </p:tav>
                                        <p:tav tm="100000">
                                          <p:val>
                                            <p:strVal val="#ppt_h"/>
                                          </p:val>
                                        </p:tav>
                                      </p:tavLst>
                                    </p:anim>
                                    <p:anim calcmode="lin" valueType="num">
                                      <p:cBhvr>
                                        <p:cTn id="33" dur="1000" fill="hold"/>
                                        <p:tgtEl>
                                          <p:spTgt spid="14"/>
                                        </p:tgtEl>
                                        <p:attrNameLst>
                                          <p:attrName>style.rotation</p:attrName>
                                        </p:attrNameLst>
                                      </p:cBhvr>
                                      <p:tavLst>
                                        <p:tav tm="0">
                                          <p:val>
                                            <p:fltVal val="90"/>
                                          </p:val>
                                        </p:tav>
                                        <p:tav tm="100000">
                                          <p:val>
                                            <p:fltVal val="0"/>
                                          </p:val>
                                        </p:tav>
                                      </p:tavLst>
                                    </p:anim>
                                    <p:animEffect transition="in" filter="fade">
                                      <p:cBhvr>
                                        <p:cTn id="34" dur="1000"/>
                                        <p:tgtEl>
                                          <p:spTgt spid="14"/>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nodeType="click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p:cTn id="39" dur="1000" fill="hold"/>
                                        <p:tgtEl>
                                          <p:spTgt spid="15"/>
                                        </p:tgtEl>
                                        <p:attrNameLst>
                                          <p:attrName>ppt_w</p:attrName>
                                        </p:attrNameLst>
                                      </p:cBhvr>
                                      <p:tavLst>
                                        <p:tav tm="0">
                                          <p:val>
                                            <p:fltVal val="0"/>
                                          </p:val>
                                        </p:tav>
                                        <p:tav tm="100000">
                                          <p:val>
                                            <p:strVal val="#ppt_w"/>
                                          </p:val>
                                        </p:tav>
                                      </p:tavLst>
                                    </p:anim>
                                    <p:anim calcmode="lin" valueType="num">
                                      <p:cBhvr>
                                        <p:cTn id="40" dur="1000" fill="hold"/>
                                        <p:tgtEl>
                                          <p:spTgt spid="15"/>
                                        </p:tgtEl>
                                        <p:attrNameLst>
                                          <p:attrName>ppt_h</p:attrName>
                                        </p:attrNameLst>
                                      </p:cBhvr>
                                      <p:tavLst>
                                        <p:tav tm="0">
                                          <p:val>
                                            <p:fltVal val="0"/>
                                          </p:val>
                                        </p:tav>
                                        <p:tav tm="100000">
                                          <p:val>
                                            <p:strVal val="#ppt_h"/>
                                          </p:val>
                                        </p:tav>
                                      </p:tavLst>
                                    </p:anim>
                                    <p:anim calcmode="lin" valueType="num">
                                      <p:cBhvr>
                                        <p:cTn id="41" dur="1000" fill="hold"/>
                                        <p:tgtEl>
                                          <p:spTgt spid="15"/>
                                        </p:tgtEl>
                                        <p:attrNameLst>
                                          <p:attrName>style.rotation</p:attrName>
                                        </p:attrNameLst>
                                      </p:cBhvr>
                                      <p:tavLst>
                                        <p:tav tm="0">
                                          <p:val>
                                            <p:fltVal val="90"/>
                                          </p:val>
                                        </p:tav>
                                        <p:tav tm="100000">
                                          <p:val>
                                            <p:fltVal val="0"/>
                                          </p:val>
                                        </p:tav>
                                      </p:tavLst>
                                    </p:anim>
                                    <p:animEffect transition="in" filter="fade">
                                      <p:cBhvr>
                                        <p:cTn id="42" dur="1000"/>
                                        <p:tgtEl>
                                          <p:spTgt spid="15"/>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nodeType="click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p:cTn id="47" dur="1000" fill="hold"/>
                                        <p:tgtEl>
                                          <p:spTgt spid="16"/>
                                        </p:tgtEl>
                                        <p:attrNameLst>
                                          <p:attrName>ppt_w</p:attrName>
                                        </p:attrNameLst>
                                      </p:cBhvr>
                                      <p:tavLst>
                                        <p:tav tm="0">
                                          <p:val>
                                            <p:fltVal val="0"/>
                                          </p:val>
                                        </p:tav>
                                        <p:tav tm="100000">
                                          <p:val>
                                            <p:strVal val="#ppt_w"/>
                                          </p:val>
                                        </p:tav>
                                      </p:tavLst>
                                    </p:anim>
                                    <p:anim calcmode="lin" valueType="num">
                                      <p:cBhvr>
                                        <p:cTn id="48" dur="1000" fill="hold"/>
                                        <p:tgtEl>
                                          <p:spTgt spid="16"/>
                                        </p:tgtEl>
                                        <p:attrNameLst>
                                          <p:attrName>ppt_h</p:attrName>
                                        </p:attrNameLst>
                                      </p:cBhvr>
                                      <p:tavLst>
                                        <p:tav tm="0">
                                          <p:val>
                                            <p:fltVal val="0"/>
                                          </p:val>
                                        </p:tav>
                                        <p:tav tm="100000">
                                          <p:val>
                                            <p:strVal val="#ppt_h"/>
                                          </p:val>
                                        </p:tav>
                                      </p:tavLst>
                                    </p:anim>
                                    <p:anim calcmode="lin" valueType="num">
                                      <p:cBhvr>
                                        <p:cTn id="49" dur="1000" fill="hold"/>
                                        <p:tgtEl>
                                          <p:spTgt spid="16"/>
                                        </p:tgtEl>
                                        <p:attrNameLst>
                                          <p:attrName>style.rotation</p:attrName>
                                        </p:attrNameLst>
                                      </p:cBhvr>
                                      <p:tavLst>
                                        <p:tav tm="0">
                                          <p:val>
                                            <p:fltVal val="90"/>
                                          </p:val>
                                        </p:tav>
                                        <p:tav tm="100000">
                                          <p:val>
                                            <p:fltVal val="0"/>
                                          </p:val>
                                        </p:tav>
                                      </p:tavLst>
                                    </p:anim>
                                    <p:animEffect transition="in" filter="fade">
                                      <p:cBhvr>
                                        <p:cTn id="50" dur="1000"/>
                                        <p:tgtEl>
                                          <p:spTgt spid="16"/>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nodeType="click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p:cTn id="55" dur="1000" fill="hold"/>
                                        <p:tgtEl>
                                          <p:spTgt spid="17"/>
                                        </p:tgtEl>
                                        <p:attrNameLst>
                                          <p:attrName>ppt_w</p:attrName>
                                        </p:attrNameLst>
                                      </p:cBhvr>
                                      <p:tavLst>
                                        <p:tav tm="0">
                                          <p:val>
                                            <p:fltVal val="0"/>
                                          </p:val>
                                        </p:tav>
                                        <p:tav tm="100000">
                                          <p:val>
                                            <p:strVal val="#ppt_w"/>
                                          </p:val>
                                        </p:tav>
                                      </p:tavLst>
                                    </p:anim>
                                    <p:anim calcmode="lin" valueType="num">
                                      <p:cBhvr>
                                        <p:cTn id="56" dur="1000" fill="hold"/>
                                        <p:tgtEl>
                                          <p:spTgt spid="17"/>
                                        </p:tgtEl>
                                        <p:attrNameLst>
                                          <p:attrName>ppt_h</p:attrName>
                                        </p:attrNameLst>
                                      </p:cBhvr>
                                      <p:tavLst>
                                        <p:tav tm="0">
                                          <p:val>
                                            <p:fltVal val="0"/>
                                          </p:val>
                                        </p:tav>
                                        <p:tav tm="100000">
                                          <p:val>
                                            <p:strVal val="#ppt_h"/>
                                          </p:val>
                                        </p:tav>
                                      </p:tavLst>
                                    </p:anim>
                                    <p:anim calcmode="lin" valueType="num">
                                      <p:cBhvr>
                                        <p:cTn id="57" dur="1000" fill="hold"/>
                                        <p:tgtEl>
                                          <p:spTgt spid="17"/>
                                        </p:tgtEl>
                                        <p:attrNameLst>
                                          <p:attrName>style.rotation</p:attrName>
                                        </p:attrNameLst>
                                      </p:cBhvr>
                                      <p:tavLst>
                                        <p:tav tm="0">
                                          <p:val>
                                            <p:fltVal val="90"/>
                                          </p:val>
                                        </p:tav>
                                        <p:tav tm="100000">
                                          <p:val>
                                            <p:fltVal val="0"/>
                                          </p:val>
                                        </p:tav>
                                      </p:tavLst>
                                    </p:anim>
                                    <p:animEffect transition="in" filter="fade">
                                      <p:cBhvr>
                                        <p:cTn id="58"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E:\Детский сад!\Картинки\Фоны\img0 (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0371" cy="6855278"/>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http://www.flowerbank.ru/wp-content/uploads/2011/06/podsnezhnik-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3" y="332656"/>
            <a:ext cx="8257525" cy="61862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267256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E:\Детский сад!\Картинки\Фоны\img0 (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29" y="-1"/>
            <a:ext cx="9140371" cy="6855278"/>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http://img-fotki.yandex.ru/get/5630/160780412.27/0_a724f_4cc11a_XL.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3723" y="260648"/>
            <a:ext cx="8342733" cy="62111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79203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E:\Детский сад!\Картинки\Фоны\img0 (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0371" cy="6855278"/>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ttp://img-2006-03.photosight.ru/03/130419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332656"/>
            <a:ext cx="8208912" cy="62354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020048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E:\Детский сад!\Картинки\Фоны\img0 (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0371" cy="6855278"/>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http://img-fotki.yandex.ru/get/5204/100348571.38d/0_c4758_231e1a15_XL.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3" y="332656"/>
            <a:ext cx="8163457" cy="62003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61183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E:\Детский сад!\Картинки\Фоны\img0 (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0371" cy="6855278"/>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descr="http://detskiy-saytik.ru/wp-content/uploads/2013/04/oduvanchiki-e136687544438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318148"/>
            <a:ext cx="8208912" cy="62144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635676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E:\Детский сад!\Картинки\Фоны\img0 (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29" y="0"/>
            <a:ext cx="9140371" cy="6855278"/>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sa.uploads.ru/t/CIXR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297552"/>
            <a:ext cx="8208912" cy="62385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070819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E:\Детский сад!\Картинки\Фоны\img0 (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0371" cy="6855278"/>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http://cartman.tv/img_195327_650.jpe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3" y="332656"/>
            <a:ext cx="8195503" cy="62296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895720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E:\Детский сад!\Картинки\Фоны\img0 (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0371" cy="6855278"/>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814385" y="1628800"/>
            <a:ext cx="7511607" cy="3046988"/>
          </a:xfrm>
          <a:prstGeom prst="rect">
            <a:avLst/>
          </a:prstGeom>
          <a:noFill/>
          <a:ln w="19050">
            <a:solidFill>
              <a:srgbClr val="7030A0"/>
            </a:solidFill>
          </a:ln>
        </p:spPr>
        <p:txBody>
          <a:bodyPr wrap="none" lIns="91440" tIns="45720" rIns="91440" bIns="45720">
            <a:spAutoFit/>
          </a:bodyPr>
          <a:lstStyle/>
          <a:p>
            <a:pPr algn="ctr"/>
            <a:r>
              <a:rPr lang="ru-RU" sz="9600" b="1" i="1" dirty="0" smtClean="0">
                <a:ln w="24500" cmpd="dbl">
                  <a:solidFill>
                    <a:schemeClr val="accent2">
                      <a:shade val="85000"/>
                      <a:satMod val="155000"/>
                    </a:schemeClr>
                  </a:solidFill>
                  <a:prstDash val="solid"/>
                  <a:miter lim="800000"/>
                </a:ln>
                <a:solidFill>
                  <a:schemeClr val="accent6">
                    <a:lumMod val="75000"/>
                  </a:schemeClr>
                </a:solidFill>
                <a:effectLst>
                  <a:outerShdw blurRad="38100" dist="38100" dir="7020000" algn="tl">
                    <a:srgbClr val="000000">
                      <a:alpha val="35000"/>
                    </a:srgbClr>
                  </a:outerShdw>
                </a:effectLst>
                <a:latin typeface="Times New Roman" pitchFamily="18" charset="0"/>
                <a:cs typeface="Times New Roman" pitchFamily="18" charset="0"/>
              </a:rPr>
              <a:t>Спасибо</a:t>
            </a:r>
          </a:p>
          <a:p>
            <a:pPr algn="ctr"/>
            <a:r>
              <a:rPr lang="ru-RU" sz="9600" b="1" i="1" dirty="0" smtClean="0">
                <a:ln w="24500" cmpd="dbl">
                  <a:solidFill>
                    <a:schemeClr val="accent2">
                      <a:shade val="85000"/>
                      <a:satMod val="155000"/>
                    </a:schemeClr>
                  </a:solidFill>
                  <a:prstDash val="solid"/>
                  <a:miter lim="800000"/>
                </a:ln>
                <a:solidFill>
                  <a:schemeClr val="accent6">
                    <a:lumMod val="75000"/>
                  </a:schemeClr>
                </a:solidFill>
                <a:effectLst>
                  <a:outerShdw blurRad="38100" dist="38100" dir="7020000" algn="tl">
                    <a:srgbClr val="000000">
                      <a:alpha val="35000"/>
                    </a:srgbClr>
                  </a:outerShdw>
                </a:effectLst>
                <a:latin typeface="Times New Roman" pitchFamily="18" charset="0"/>
                <a:cs typeface="Times New Roman" pitchFamily="18" charset="0"/>
              </a:rPr>
              <a:t>за внимание!</a:t>
            </a:r>
            <a:endParaRPr lang="ru-RU" sz="9600" b="1" i="1" cap="none" spc="0" dirty="0">
              <a:ln w="24500" cmpd="dbl">
                <a:solidFill>
                  <a:schemeClr val="accent2">
                    <a:shade val="85000"/>
                    <a:satMod val="155000"/>
                  </a:schemeClr>
                </a:solidFill>
                <a:prstDash val="solid"/>
                <a:miter lim="800000"/>
              </a:ln>
              <a:solidFill>
                <a:schemeClr val="accent6">
                  <a:lumMod val="75000"/>
                </a:schemeClr>
              </a:solidFill>
              <a:effectLst>
                <a:outerShdw blurRad="38100" dist="38100" dir="7020000" algn="tl">
                  <a:srgbClr val="000000">
                    <a:alpha val="35000"/>
                  </a:srgbClr>
                </a:outerShdw>
              </a:effectLst>
              <a:latin typeface="Times New Roman" pitchFamily="18" charset="0"/>
              <a:cs typeface="Times New Roman" pitchFamily="18" charset="0"/>
            </a:endParaRPr>
          </a:p>
        </p:txBody>
      </p:sp>
    </p:spTree>
    <p:extLst>
      <p:ext uri="{BB962C8B-B14F-4D97-AF65-F5344CB8AC3E}">
        <p14:creationId xmlns:p14="http://schemas.microsoft.com/office/powerpoint/2010/main" val="1494684885"/>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112</TotalTime>
  <Words>611</Words>
  <Application>Microsoft Office PowerPoint</Application>
  <PresentationFormat>Экран (4:3)</PresentationFormat>
  <Paragraphs>120</Paragraphs>
  <Slides>15</Slides>
  <Notes>0</Notes>
  <HiddenSlides>0</HiddenSlides>
  <MMClips>0</MMClips>
  <ScaleCrop>false</ScaleCrop>
  <HeadingPairs>
    <vt:vector size="8" baseType="variant">
      <vt:variant>
        <vt:lpstr>Использованные шрифты</vt:lpstr>
      </vt:variant>
      <vt:variant>
        <vt:i4>3</vt:i4>
      </vt:variant>
      <vt:variant>
        <vt:lpstr>Тема</vt:lpstr>
      </vt:variant>
      <vt:variant>
        <vt:i4>1</vt:i4>
      </vt:variant>
      <vt:variant>
        <vt:lpstr>Внедренные серверы OLE</vt:lpstr>
      </vt:variant>
      <vt:variant>
        <vt:i4>1</vt:i4>
      </vt:variant>
      <vt:variant>
        <vt:lpstr>Заголовки слайдов</vt:lpstr>
      </vt:variant>
      <vt:variant>
        <vt:i4>15</vt:i4>
      </vt:variant>
    </vt:vector>
  </HeadingPairs>
  <TitlesOfParts>
    <vt:vector size="20" baseType="lpstr">
      <vt:lpstr>Arial</vt:lpstr>
      <vt:lpstr>Calibri</vt:lpstr>
      <vt:lpstr>Times New Roman</vt:lpstr>
      <vt:lpstr>Тема Office</vt:lpstr>
      <vt:lpstr>CorelDRAW</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admin</dc:creator>
  <cp:lastModifiedBy>Teacher</cp:lastModifiedBy>
  <cp:revision>17</cp:revision>
  <dcterms:created xsi:type="dcterms:W3CDTF">2016-06-02T11:32:40Z</dcterms:created>
  <dcterms:modified xsi:type="dcterms:W3CDTF">2022-04-20T12:44:41Z</dcterms:modified>
</cp:coreProperties>
</file>