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61" r:id="rId3"/>
    <p:sldId id="272" r:id="rId4"/>
    <p:sldId id="257" r:id="rId5"/>
    <p:sldId id="258" r:id="rId6"/>
    <p:sldId id="259" r:id="rId7"/>
    <p:sldId id="273" r:id="rId8"/>
    <p:sldId id="260" r:id="rId9"/>
    <p:sldId id="262" r:id="rId10"/>
    <p:sldId id="263" r:id="rId11"/>
    <p:sldId id="265" r:id="rId12"/>
    <p:sldId id="274" r:id="rId13"/>
    <p:sldId id="267" r:id="rId14"/>
    <p:sldId id="268" r:id="rId16"/>
    <p:sldId id="269" r:id="rId17"/>
    <p:sldId id="271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>
        <p:scale>
          <a:sx n="57" d="100"/>
          <a:sy n="57" d="100"/>
        </p:scale>
        <p:origin x="-84" y="-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D652B2-8C6E-419B-8E93-813F678ADC08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6DC3D-C717-495C-B489-C044A339A551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мещающий образ слайда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Замещающий текст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ru-RU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24417" y="3717925"/>
            <a:ext cx="10943167" cy="1082675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26533" y="4940300"/>
            <a:ext cx="10949517" cy="981075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502B7716-7A83-4198-AB31-3EE3655A8B5D}" type="datetimeFigureOut">
              <a:rPr lang="ru-RU" smtClean="0"/>
            </a:fld>
            <a:endParaRPr lang="ru-RU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88D5456F-13B9-407E-BD6E-74B2EF6F8535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02B7716-7A83-4198-AB31-3EE3655A8B5D}" type="datetimeFigureOut">
              <a:rPr lang="ru-RU" smtClean="0"/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8D5456F-13B9-407E-BD6E-74B2EF6F8535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02B7716-7A83-4198-AB31-3EE3655A8B5D}" type="datetimeFigureOut">
              <a:rPr lang="ru-RU" smtClean="0"/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8D5456F-13B9-407E-BD6E-74B2EF6F8535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02B7716-7A83-4198-AB31-3EE3655A8B5D}" type="datetimeFigureOut">
              <a:rPr lang="ru-RU" smtClean="0"/>
            </a:fld>
            <a:endParaRPr lang="ru-RU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8D5456F-13B9-407E-BD6E-74B2EF6F8535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02B7716-7A83-4198-AB31-3EE3655A8B5D}" type="datetimeFigureOut">
              <a:rPr lang="ru-RU" smtClean="0"/>
            </a:fld>
            <a:endParaRPr lang="ru-RU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8D5456F-13B9-407E-BD6E-74B2EF6F8535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02B7716-7A83-4198-AB31-3EE3655A8B5D}" type="datetimeFigureOut">
              <a:rPr lang="ru-RU" smtClean="0"/>
            </a:fld>
            <a:endParaRPr lang="ru-RU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8D5456F-13B9-407E-BD6E-74B2EF6F8535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02B7716-7A83-4198-AB31-3EE3655A8B5D}" type="datetimeFigureOut">
              <a:rPr lang="ru-RU" smtClean="0"/>
            </a:fld>
            <a:endParaRPr lang="ru-RU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8D5456F-13B9-407E-BD6E-74B2EF6F8535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02B7716-7A83-4198-AB31-3EE3655A8B5D}" type="datetimeFigureOut">
              <a:rPr lang="ru-RU" smtClean="0"/>
            </a:fld>
            <a:endParaRPr lang="ru-RU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8D5456F-13B9-407E-BD6E-74B2EF6F8535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02B7716-7A83-4198-AB31-3EE3655A8B5D}" type="datetimeFigureOut">
              <a:rPr lang="ru-RU" smtClean="0"/>
            </a:fld>
            <a:endParaRPr lang="ru-RU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8D5456F-13B9-407E-BD6E-74B2EF6F8535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02B7716-7A83-4198-AB31-3EE3655A8B5D}" type="datetimeFigureOut">
              <a:rPr lang="ru-RU" smtClean="0"/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8D5456F-13B9-407E-BD6E-74B2EF6F8535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02B7716-7A83-4198-AB31-3EE3655A8B5D}" type="datetimeFigureOut">
              <a:rPr lang="ru-RU" smtClean="0"/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8D5456F-13B9-407E-BD6E-74B2EF6F8535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1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502B7716-7A83-4198-AB31-3EE3655A8B5D}" type="datetimeFigureOut">
              <a:rPr lang="ru-RU" smtClean="0"/>
            </a:fld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88D5456F-13B9-407E-BD6E-74B2EF6F8535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2.jpeg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4.png"/><Relationship Id="rId3" Type="http://schemas.microsoft.com/office/2007/relationships/media" Target="../media/media1.mp3"/><Relationship Id="rId2" Type="http://schemas.openxmlformats.org/officeDocument/2006/relationships/audio" Target="../media/media1.mp3"/><Relationship Id="rId1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4.png"/><Relationship Id="rId3" Type="http://schemas.microsoft.com/office/2007/relationships/media" Target="../media/media2.mp3"/><Relationship Id="rId2" Type="http://schemas.openxmlformats.org/officeDocument/2006/relationships/audio" Target="../media/media2.mp3"/><Relationship Id="rId1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21280" y="1102360"/>
            <a:ext cx="8424545" cy="33197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55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Мастер-класс для родителей: </a:t>
            </a:r>
            <a:endParaRPr lang="ru-RU" sz="3555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ctr">
              <a:buNone/>
            </a:pPr>
            <a:r>
              <a:rPr lang="ru-RU" sz="355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«Н</a:t>
            </a:r>
            <a:r>
              <a:rPr lang="en-US" altLang="en-US" sz="355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етрадиционно</a:t>
            </a:r>
            <a:r>
              <a:rPr lang="ru-RU" altLang="en-US" sz="355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е</a:t>
            </a:r>
            <a:r>
              <a:rPr lang="en-US" altLang="ru-RU" sz="355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55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использовани</a:t>
            </a:r>
            <a:r>
              <a:rPr lang="ru-RU" altLang="en-US" sz="355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е</a:t>
            </a:r>
            <a:r>
              <a:rPr lang="en-US" altLang="ru-RU" sz="355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55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коктейльных</a:t>
            </a:r>
            <a:r>
              <a:rPr lang="en-US" altLang="ru-RU" sz="355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55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трубочек</a:t>
            </a:r>
            <a:r>
              <a:rPr lang="en-US" altLang="ru-RU" sz="355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55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sz="355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55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элементами</a:t>
            </a:r>
            <a:r>
              <a:rPr lang="en-US" altLang="ru-RU" sz="355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55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пластилинографии</a:t>
            </a:r>
            <a:r>
              <a:rPr lang="ru-RU" sz="355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»</a:t>
            </a:r>
            <a:endParaRPr lang="ru-RU" sz="3555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618480" y="5437530"/>
          <a:ext cx="6451599" cy="11766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51599"/>
              </a:tblGrid>
              <a:tr h="1176630">
                <a:tc>
                  <a:txBody>
                    <a:bodyPr/>
                    <a:lstStyle/>
                    <a:p>
                      <a:pPr algn="r"/>
                      <a:r>
                        <a:rPr lang="ru-RU" b="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Подготовила воспитатель Фахрисламова Ирина Дамировна </a:t>
                      </a:r>
                      <a:endParaRPr lang="ru-RU" b="0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algn="r"/>
                      <a:endParaRPr lang="ru-RU" b="0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pic>
        <p:nvPicPr>
          <p:cNvPr id="5" name="Изображение 4"/>
          <p:cNvPicPr/>
          <p:nvPr/>
        </p:nvPicPr>
        <p:blipFill>
          <a:blip r:embed="rId1"/>
          <a:stretch>
            <a:fillRect/>
          </a:stretch>
        </p:blipFill>
        <p:spPr>
          <a:xfrm>
            <a:off x="167005" y="3608705"/>
            <a:ext cx="3609340" cy="3249295"/>
          </a:xfrm>
          <a:prstGeom prst="rect">
            <a:avLst/>
          </a:prstGeom>
        </p:spPr>
      </p:pic>
      <p:sp>
        <p:nvSpPr>
          <p:cNvPr id="4" name="Текстовое поле 3"/>
          <p:cNvSpPr txBox="1"/>
          <p:nvPr/>
        </p:nvSpPr>
        <p:spPr>
          <a:xfrm>
            <a:off x="5558155" y="494030"/>
            <a:ext cx="4064000" cy="39243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>
                <a:latin typeface="Times New Roman" panose="02020603050405020304" charset="0"/>
                <a:cs typeface="Times New Roman" panose="02020603050405020304" charset="0"/>
              </a:rPr>
              <a:t>МБДОУ №14 «Брусничка» </a:t>
            </a:r>
            <a:endParaRPr lang="ru-RU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</a:rPr>
              <a:t>Цель мастер-класса</a:t>
            </a:r>
            <a:endParaRPr lang="ru-RU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П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ознакомить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родителей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нетрадиционными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техниками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использования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коктейльных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трубочек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,  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совершенствование новых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умений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навыков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практической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работе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детьми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домашних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условиях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22770" y="1333500"/>
            <a:ext cx="4581525" cy="4367530"/>
          </a:xfrm>
        </p:spPr>
        <p:txBody>
          <a:bodyPr>
            <a:noAutofit/>
          </a:bodyPr>
          <a:lstStyle/>
          <a:p>
            <a:pPr algn="l"/>
            <a:r>
              <a:rPr lang="ru-RU" altLang="en-US" sz="2000" dirty="0">
                <a:latin typeface="Times New Roman" panose="02020603050405020304" charset="0"/>
                <a:cs typeface="Times New Roman" panose="02020603050405020304" charset="0"/>
              </a:rPr>
              <a:t>Н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а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протяжении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всего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дошкольного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детства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наиболее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востребованной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интересной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детей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является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продуктивная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деятельность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как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созидательная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работа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нацеленная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преобразование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исходного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материала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конечный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продукт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который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будет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соответствовать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предлагаемому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или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самостоятельно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созданному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ребёнком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замыслу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b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</a:br>
            <a:endParaRPr lang="en-US" altLang="ru-RU" sz="20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3" name="Изображение 2"/>
          <p:cNvPicPr/>
          <p:nvPr/>
        </p:nvPicPr>
        <p:blipFill>
          <a:blip r:embed="rId1"/>
          <a:stretch>
            <a:fillRect/>
          </a:stretch>
        </p:blipFill>
        <p:spPr>
          <a:xfrm>
            <a:off x="187325" y="2622550"/>
            <a:ext cx="6141720" cy="401383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49090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Пластилинография,  что это такое???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49040" y="1402080"/>
            <a:ext cx="8294052" cy="4693920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	</a:t>
            </a:r>
            <a:r>
              <a:rPr lang="ru-RU" b="1" dirty="0"/>
              <a:t>	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Пластилинография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это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нетрадиционная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техника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лепки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которая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предполагает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создание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лепных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картин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изображением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более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или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менее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выпуклых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полуобъёмных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объектов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горизонтальной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поверхности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Основной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материал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пластилин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Возможно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использование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комбинированных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техник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например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декорирование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поверхности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бисером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семенами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растений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природным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материалом</a:t>
            </a:r>
            <a:r>
              <a:rPr lang="ru-RU" altLang="en-US" sz="2800" dirty="0">
                <a:latin typeface="Times New Roman" panose="02020603050405020304" charset="0"/>
                <a:cs typeface="Times New Roman" panose="02020603050405020304" charset="0"/>
              </a:rPr>
              <a:t>, трубочками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. </a:t>
            </a:r>
            <a:endParaRPr lang="en-US" altLang="ru-RU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5" name="Изображение 4"/>
          <p:cNvPicPr/>
          <p:nvPr/>
        </p:nvPicPr>
        <p:blipFill>
          <a:blip r:embed="rId1"/>
          <a:stretch>
            <a:fillRect/>
          </a:stretch>
        </p:blipFill>
        <p:spPr>
          <a:xfrm>
            <a:off x="229870" y="2988945"/>
            <a:ext cx="3519170" cy="249047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74720" y="563150"/>
            <a:ext cx="6881812" cy="737330"/>
          </a:xfrm>
        </p:spPr>
        <p:txBody>
          <a:bodyPr/>
          <a:lstStyle/>
          <a:p>
            <a:pPr algn="ctr"/>
            <a:r>
              <a:rPr lang="en-US" altLang="en-US" b="1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Техника</a:t>
            </a:r>
            <a:r>
              <a:rPr lang="en-US" altLang="ru-RU" b="1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b="1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выполнения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74160" y="1452880"/>
            <a:ext cx="7430452" cy="442786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/>
              <a:t>	</a:t>
            </a:r>
            <a:endParaRPr lang="ru-RU" dirty="0"/>
          </a:p>
          <a:p>
            <a:pPr marL="0" indent="0" algn="just">
              <a:buNone/>
            </a:pPr>
            <a:endParaRPr lang="ru-RU" altLang="en-US" sz="2000" b="1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just">
              <a:buNone/>
            </a:pPr>
            <a:r>
              <a:rPr lang="ru-RU" dirty="0"/>
              <a:t>               </a:t>
            </a:r>
            <a:r>
              <a:rPr lang="en-US" altLang="en-US" sz="2000" b="1" dirty="0">
                <a:latin typeface="Times New Roman" panose="02020603050405020304" charset="0"/>
                <a:cs typeface="Times New Roman" panose="02020603050405020304" charset="0"/>
              </a:rPr>
              <a:t>Некоторые</a:t>
            </a:r>
            <a:r>
              <a:rPr lang="en-US" altLang="ru-RU" sz="2000"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b="1" dirty="0">
                <a:latin typeface="Times New Roman" panose="02020603050405020304" charset="0"/>
                <a:cs typeface="Times New Roman" panose="02020603050405020304" charset="0"/>
              </a:rPr>
              <a:t>приёмы</a:t>
            </a:r>
            <a:r>
              <a:rPr lang="en-US" altLang="ru-RU" sz="2000"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b="1" dirty="0">
                <a:latin typeface="Times New Roman" panose="02020603050405020304" charset="0"/>
                <a:cs typeface="Times New Roman" panose="02020603050405020304" charset="0"/>
              </a:rPr>
              <a:t>пластилинографии</a:t>
            </a:r>
            <a:r>
              <a:rPr lang="en-US" altLang="ru-RU" sz="2000" b="1" dirty="0">
                <a:latin typeface="Times New Roman" panose="02020603050405020304" charset="0"/>
                <a:cs typeface="Times New Roman" panose="02020603050405020304" charset="0"/>
              </a:rPr>
              <a:t>:</a:t>
            </a:r>
            <a:endParaRPr lang="en-US" altLang="ru-RU" sz="2000" b="1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just">
              <a:buNone/>
            </a:pPr>
            <a:r>
              <a:rPr lang="en-US" altLang="en-US" sz="2000" b="1" dirty="0">
                <a:latin typeface="Times New Roman" panose="02020603050405020304" charset="0"/>
                <a:cs typeface="Times New Roman" panose="02020603050405020304" charset="0"/>
              </a:rPr>
              <a:t>Размазывание</a:t>
            </a:r>
            <a:r>
              <a:rPr lang="en-US" altLang="ru-RU" sz="2000" b="1" dirty="0"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пластилин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размазывают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пальчиками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по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готовой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гладкой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основе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just">
              <a:buNone/>
            </a:pPr>
            <a:r>
              <a:rPr lang="en-US" altLang="en-US" sz="2000" b="1" dirty="0">
                <a:latin typeface="Times New Roman" panose="02020603050405020304" charset="0"/>
                <a:cs typeface="Times New Roman" panose="02020603050405020304" charset="0"/>
              </a:rPr>
              <a:t>Раскатывание</a:t>
            </a:r>
            <a:r>
              <a:rPr lang="en-US" altLang="ru-RU" sz="2000" b="1" dirty="0">
                <a:latin typeface="Times New Roman" panose="02020603050405020304" charset="0"/>
                <a:cs typeface="Times New Roman" panose="02020603050405020304" charset="0"/>
              </a:rPr>
              <a:t> —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пластилин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раскатывают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прямыми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движениями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рук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виде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цилиндра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или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круговыми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движениями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виде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шарика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just">
              <a:buNone/>
            </a:pPr>
            <a:r>
              <a:rPr lang="en-US" altLang="en-US" sz="2000" b="1" dirty="0">
                <a:latin typeface="Times New Roman" panose="02020603050405020304" charset="0"/>
                <a:cs typeface="Times New Roman" panose="02020603050405020304" charset="0"/>
              </a:rPr>
              <a:t>Сплющивание</a:t>
            </a:r>
            <a:r>
              <a:rPr lang="en-US" altLang="ru-RU" sz="2000"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b="1" dirty="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2000"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b="1" dirty="0">
                <a:latin typeface="Times New Roman" panose="02020603050405020304" charset="0"/>
                <a:cs typeface="Times New Roman" panose="02020603050405020304" charset="0"/>
              </a:rPr>
              <a:t>вытягивание</a:t>
            </a:r>
            <a:r>
              <a:rPr lang="en-US" altLang="ru-RU" sz="2000" b="1" dirty="0"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необходимы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изображения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разных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форм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например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лепёшки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сердечка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овала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или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вытянутого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цилиндра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жгутика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just">
              <a:buNone/>
            </a:pPr>
            <a:r>
              <a:rPr lang="en-US" altLang="en-US" sz="2000" b="1" dirty="0">
                <a:latin typeface="Times New Roman" panose="02020603050405020304" charset="0"/>
                <a:cs typeface="Times New Roman" panose="02020603050405020304" charset="0"/>
              </a:rPr>
              <a:t>Заглаживание</a:t>
            </a:r>
            <a:r>
              <a:rPr lang="en-US" altLang="ru-RU" sz="2000" b="1" dirty="0"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приём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подготовки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основы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будущей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картины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слой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пластилина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аккуратно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разглаживают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кончиками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пальцев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20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5" name="Изображение 4"/>
          <p:cNvPicPr/>
          <p:nvPr/>
        </p:nvPicPr>
        <p:blipFill>
          <a:blip r:embed="rId1"/>
          <a:srcRect l="48123" t="18081" r="18" b="13170"/>
          <a:stretch>
            <a:fillRect/>
          </a:stretch>
        </p:blipFill>
        <p:spPr>
          <a:xfrm>
            <a:off x="466725" y="563245"/>
            <a:ext cx="3256280" cy="3946525"/>
          </a:xfrm>
          <a:prstGeom prst="rect">
            <a:avLst/>
          </a:prstGeom>
        </p:spPr>
      </p:pic>
      <p:pic>
        <p:nvPicPr>
          <p:cNvPr id="7" name="Изображение 6"/>
          <p:cNvPicPr/>
          <p:nvPr/>
        </p:nvPicPr>
        <p:blipFill>
          <a:blip r:embed="rId1"/>
          <a:srcRect l="2197" t="18919" r="50000" b="16257"/>
          <a:stretch>
            <a:fillRect/>
          </a:stretch>
        </p:blipFill>
        <p:spPr>
          <a:xfrm>
            <a:off x="1090295" y="3611880"/>
            <a:ext cx="2983865" cy="303085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rcRect l="11438" t="7370" r="3500" b="417"/>
          <a:stretch>
            <a:fillRect/>
          </a:stretch>
        </p:blipFill>
        <p:spPr>
          <a:xfrm>
            <a:off x="2379345" y="314960"/>
            <a:ext cx="7778115" cy="632396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8240" y="624110"/>
            <a:ext cx="7806372" cy="686530"/>
          </a:xfrm>
        </p:spPr>
        <p:txBody>
          <a:bodyPr>
            <a:normAutofit/>
          </a:bodyPr>
          <a:lstStyle/>
          <a:p>
            <a:pPr algn="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Чем полезна пластиллинография???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95040" y="1656080"/>
            <a:ext cx="8436292" cy="46532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-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Творческое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самовыражение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. </a:t>
            </a:r>
            <a:endParaRPr lang="en-US" altLang="ru-RU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ru-RU" altLang="en-US" sz="2000" dirty="0">
                <a:latin typeface="Times New Roman" panose="02020603050405020304" charset="0"/>
                <a:cs typeface="Times New Roman" panose="02020603050405020304" charset="0"/>
              </a:rPr>
              <a:t>-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Улучшение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концентрации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внимания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. </a:t>
            </a:r>
            <a:endParaRPr lang="en-US" altLang="ru-RU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ru-RU" altLang="en-US" sz="2000" dirty="0">
                <a:latin typeface="Times New Roman" panose="02020603050405020304" charset="0"/>
                <a:cs typeface="Times New Roman" panose="02020603050405020304" charset="0"/>
              </a:rPr>
              <a:t>-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Эмоциональное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развитие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. </a:t>
            </a:r>
            <a:endParaRPr lang="en-US" altLang="ru-RU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ru-RU" altLang="en-US" sz="2000" dirty="0">
                <a:latin typeface="Times New Roman" panose="02020603050405020304" charset="0"/>
                <a:cs typeface="Times New Roman" panose="02020603050405020304" charset="0"/>
              </a:rPr>
              <a:t>-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Познание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окружающего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мира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. </a:t>
            </a:r>
            <a:endParaRPr lang="en-US" altLang="ru-RU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ru-RU" altLang="en-US" sz="2000" dirty="0">
                <a:latin typeface="Times New Roman" panose="02020603050405020304" charset="0"/>
                <a:cs typeface="Times New Roman" panose="02020603050405020304" charset="0"/>
              </a:rPr>
              <a:t>- Развитие высших психических функций,</a:t>
            </a:r>
            <a:endParaRPr lang="ru-RU" altLang="en-US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ru-RU" altLang="en-US" sz="2000" dirty="0">
                <a:latin typeface="Times New Roman" panose="02020603050405020304" charset="0"/>
                <a:cs typeface="Times New Roman" panose="02020603050405020304" charset="0"/>
              </a:rPr>
              <a:t>внимания, памяти, мышления.</a:t>
            </a:r>
            <a:endParaRPr lang="ru-RU" altLang="en-US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ru-RU" altLang="en-US" sz="2000" dirty="0">
                <a:latin typeface="Times New Roman" panose="02020603050405020304" charset="0"/>
                <a:cs typeface="Times New Roman" panose="02020603050405020304" charset="0"/>
              </a:rPr>
              <a:t>- </a:t>
            </a:r>
            <a:r>
              <a:rPr lang="ru-RU" sz="2000" b="1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Развитие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мелкой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моторики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lang="en-US" altLang="ru-RU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endParaRPr lang="ru-RU" altLang="en-US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ru-RU" altLang="en-US" sz="2000" dirty="0">
                <a:latin typeface="Times New Roman" panose="02020603050405020304" charset="0"/>
                <a:cs typeface="Times New Roman" panose="02020603050405020304" charset="0"/>
              </a:rPr>
              <a:t>Занимаясь пластиллинографией у ребенка развивается умелость рук, укрепляется сила рук, движения обеих рук становятся более согласованными а движения пальцев дифференцируются.</a:t>
            </a:r>
            <a:endParaRPr lang="ru-RU" altLang="en-US" sz="20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Изображение 6"/>
          <p:cNvPicPr/>
          <p:nvPr/>
        </p:nvPicPr>
        <p:blipFill>
          <a:blip r:embed="rId1"/>
          <a:stretch>
            <a:fillRect/>
          </a:stretch>
        </p:blipFill>
        <p:spPr>
          <a:xfrm>
            <a:off x="606425" y="1852930"/>
            <a:ext cx="2505710" cy="315214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5660" y="396240"/>
            <a:ext cx="10668635" cy="1310640"/>
          </a:xfrm>
        </p:spPr>
        <p:txBody>
          <a:bodyPr>
            <a:normAutofit/>
          </a:bodyPr>
          <a:lstStyle/>
          <a:p>
            <a:pPr algn="ctr"/>
            <a:r>
              <a:rPr lang="en-US" altLang="en-US">
                <a:latin typeface="Times New Roman" panose="02020603050405020304" charset="0"/>
                <a:cs typeface="Times New Roman" panose="02020603050405020304" charset="0"/>
                <a:sym typeface="+mn-ea"/>
              </a:rPr>
              <a:t>Рекомендации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  <a:sym typeface="+mn-ea"/>
              </a:rPr>
              <a:t>для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  <a:sym typeface="+mn-ea"/>
              </a:rPr>
              <a:t>родителей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  <a:sym typeface="+mn-ea"/>
              </a:rPr>
              <a:t>:</a:t>
            </a:r>
            <a:br>
              <a:rPr lang="en-US" altLang="ru-RU"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61380" y="1706880"/>
            <a:ext cx="5928995" cy="38912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		</a:t>
            </a:r>
            <a:endParaRPr lang="ru-RU" dirty="0"/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588645" y="1108075"/>
            <a:ext cx="11026140" cy="494665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Пластилин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–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материал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объёмный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а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значит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имеющий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вес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Поэтому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работы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следует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использовать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не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тонкие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листы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а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плотный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картон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чтобы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не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происходило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деформации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основы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при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выполнении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приёмов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</a:rPr>
              <a:t>лепки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28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altLang="ru-RU" sz="28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рабочем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столе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ребёнка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должна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обязательно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присутствовать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тканевая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салфетка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рук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чтобы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он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мог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воспользоваться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ею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любое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время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а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после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выполненной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работы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первоначально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вытереть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руки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салфеткой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а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затем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вымыть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их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водой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мылом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28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altLang="ru-RU" sz="28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ru-RU" altLang="en-US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1007745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Особенности, на которые нужно </a:t>
            </a:r>
            <a:b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</a:b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обращать внимание.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39520" y="1687830"/>
            <a:ext cx="10346055" cy="4243705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	</a:t>
            </a:r>
            <a:endParaRPr lang="ru-RU" b="1" dirty="0"/>
          </a:p>
          <a:p>
            <a:pPr marL="0" indent="0">
              <a:buNone/>
            </a:pP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Создавая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изображение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помощью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данной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техники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ребёнок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покрывает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пластилином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поверхность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листа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скатывает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раскатывает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различные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формы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что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помогает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сделать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пальцы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более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послушными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Поэтому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именно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пластилинография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помогает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подготовить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руку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дошкольника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к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письму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28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Сюжеты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работы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предлагаемые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малышам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подбираются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простые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лёгкие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исполнении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Например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распечатать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какой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-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нибудь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несложный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рисунок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предложить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детям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помощью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пластилинографии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«оживить»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его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яркими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dirty="0">
                <a:latin typeface="Times New Roman" panose="02020603050405020304" charset="0"/>
                <a:cs typeface="Times New Roman" panose="02020603050405020304" charset="0"/>
              </a:rPr>
              <a:t>деталями</a:t>
            </a:r>
            <a:r>
              <a:rPr lang="en-US" altLang="ru-RU" sz="2800" dirty="0">
                <a:latin typeface="Times New Roman" panose="02020603050405020304" charset="0"/>
                <a:cs typeface="Times New Roman" panose="02020603050405020304" charset="0"/>
              </a:rPr>
              <a:t>. </a:t>
            </a:r>
            <a:endParaRPr lang="en-US" altLang="ru-RU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66210"/>
          </a:xfrm>
        </p:spPr>
        <p:txBody>
          <a:bodyPr/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Примеры пластилинографии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8" name="Изображение 7"/>
          <p:cNvPicPr/>
          <p:nvPr/>
        </p:nvPicPr>
        <p:blipFill>
          <a:blip r:embed="rId1"/>
          <a:srcRect l="15853" r="16135"/>
          <a:stretch>
            <a:fillRect/>
          </a:stretch>
        </p:blipFill>
        <p:spPr>
          <a:xfrm>
            <a:off x="227965" y="185420"/>
            <a:ext cx="3017520" cy="1913890"/>
          </a:xfrm>
          <a:prstGeom prst="rect">
            <a:avLst/>
          </a:prstGeom>
        </p:spPr>
      </p:pic>
      <p:pic>
        <p:nvPicPr>
          <p:cNvPr id="14" name="Изображение 13"/>
          <p:cNvPicPr/>
          <p:nvPr/>
        </p:nvPicPr>
        <p:blipFill>
          <a:blip r:embed="rId2"/>
          <a:stretch>
            <a:fillRect/>
          </a:stretch>
        </p:blipFill>
        <p:spPr>
          <a:xfrm>
            <a:off x="5194300" y="2312670"/>
            <a:ext cx="2701290" cy="2715260"/>
          </a:xfrm>
          <a:prstGeom prst="rect">
            <a:avLst/>
          </a:prstGeom>
        </p:spPr>
      </p:pic>
      <p:pic>
        <p:nvPicPr>
          <p:cNvPr id="16" name="Изображение 15"/>
          <p:cNvPicPr/>
          <p:nvPr/>
        </p:nvPicPr>
        <p:blipFill>
          <a:blip r:embed="rId3"/>
          <a:stretch>
            <a:fillRect/>
          </a:stretch>
        </p:blipFill>
        <p:spPr>
          <a:xfrm>
            <a:off x="8837930" y="1984375"/>
            <a:ext cx="3354070" cy="4625340"/>
          </a:xfrm>
          <a:prstGeom prst="rect">
            <a:avLst/>
          </a:prstGeom>
        </p:spPr>
      </p:pic>
      <p:pic>
        <p:nvPicPr>
          <p:cNvPr id="17" name="Изображение 16"/>
          <p:cNvPicPr/>
          <p:nvPr/>
        </p:nvPicPr>
        <p:blipFill>
          <a:blip r:embed="rId4"/>
          <a:stretch>
            <a:fillRect/>
          </a:stretch>
        </p:blipFill>
        <p:spPr>
          <a:xfrm>
            <a:off x="908685" y="2891155"/>
            <a:ext cx="3644265" cy="337756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3215" y="624205"/>
            <a:ext cx="9911080" cy="1280795"/>
          </a:xfrm>
        </p:spPr>
        <p:txBody>
          <a:bodyPr>
            <a:normAutofit/>
          </a:bodyPr>
          <a:p>
            <a:r>
              <a:rPr lang="ru-RU" sz="2665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Давайте попробуем с вами </a:t>
            </a:r>
            <a:r>
              <a:rPr lang="ru-RU" sz="2665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создать работу в технике пластилинографии с использованием коктельных трубочек</a:t>
            </a:r>
            <a:endParaRPr lang="ru-RU" altLang="en-US" sz="2665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5" name="Изображение 4"/>
          <p:cNvPicPr/>
          <p:nvPr/>
        </p:nvPicPr>
        <p:blipFill>
          <a:blip r:embed="rId1"/>
          <a:stretch>
            <a:fillRect/>
          </a:stretch>
        </p:blipFill>
        <p:spPr>
          <a:xfrm>
            <a:off x="2974975" y="1905000"/>
            <a:ext cx="4843145" cy="3592830"/>
          </a:xfrm>
          <a:prstGeom prst="rect">
            <a:avLst/>
          </a:prstGeom>
        </p:spPr>
      </p:pic>
      <p:sp>
        <p:nvSpPr>
          <p:cNvPr id="6" name="Текстовое поле 5"/>
          <p:cNvSpPr txBox="1"/>
          <p:nvPr/>
        </p:nvSpPr>
        <p:spPr>
          <a:xfrm>
            <a:off x="8742045" y="1975485"/>
            <a:ext cx="2831465" cy="318706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3200">
                <a:latin typeface="Times New Roman" panose="02020603050405020304" charset="0"/>
                <a:cs typeface="Times New Roman" panose="02020603050405020304" charset="0"/>
              </a:rPr>
              <a:t>Правильно молодцы , это стрекоза, будем делать именно ее!</a:t>
            </a:r>
            <a:endParaRPr lang="ru-RU" altLang="en-US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Звук Стрекоза стрекочет крыльями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87180" y="5233035"/>
            <a:ext cx="1195070" cy="9931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3513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761" y="349573"/>
            <a:ext cx="9299892" cy="1280890"/>
          </a:xfrm>
        </p:spPr>
        <p:txBody>
          <a:bodyPr>
            <a:normAutofit/>
          </a:bodyPr>
          <a:lstStyle/>
          <a:p>
            <a:pPr algn="ctr"/>
            <a:r>
              <a:rPr lang="ru-RU" sz="3110" dirty="0">
                <a:latin typeface="Times New Roman" panose="02020603050405020304" charset="0"/>
                <a:cs typeface="Times New Roman" panose="02020603050405020304" charset="0"/>
              </a:rPr>
              <a:t>Приступаем к творческому процессу</a:t>
            </a:r>
            <a:endParaRPr lang="ru-RU" sz="311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50455" y="1630045"/>
            <a:ext cx="4602480" cy="4516755"/>
          </a:xfrm>
        </p:spPr>
        <p:txBody>
          <a:bodyPr>
            <a:normAutofit fontScale="30000"/>
          </a:bodyPr>
          <a:lstStyle/>
          <a:p>
            <a:pPr marL="0" indent="0">
              <a:buNone/>
            </a:pPr>
            <a:r>
              <a:rPr lang="ru-RU" sz="5600" b="1" u="sng" dirty="0">
                <a:latin typeface="Times New Roman" panose="02020603050405020304" charset="0"/>
                <a:cs typeface="Times New Roman" panose="02020603050405020304" charset="0"/>
              </a:rPr>
              <a:t>Задание:</a:t>
            </a:r>
            <a:r>
              <a:rPr lang="ru-RU" sz="5600" dirty="0">
                <a:latin typeface="Times New Roman" panose="02020603050405020304" charset="0"/>
                <a:cs typeface="Times New Roman" panose="02020603050405020304" charset="0"/>
              </a:rPr>
              <a:t>  </a:t>
            </a:r>
            <a:endParaRPr lang="ru-RU" sz="56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ru-RU" sz="5600" dirty="0">
                <a:latin typeface="Times New Roman" panose="02020603050405020304" charset="0"/>
                <a:cs typeface="Times New Roman" panose="02020603050405020304" charset="0"/>
              </a:rPr>
              <a:t>1. Заполняем готовое изображение пластилином </a:t>
            </a:r>
            <a:r>
              <a:rPr lang="ru-RU" sz="5600" b="1" dirty="0">
                <a:solidFill>
                  <a:schemeClr val="tx1"/>
                </a:solidFill>
                <a:highlight>
                  <a:srgbClr val="00FFFF"/>
                </a:highlight>
                <a:latin typeface="Times New Roman" panose="02020603050405020304" charset="0"/>
                <a:cs typeface="Times New Roman" panose="02020603050405020304" charset="0"/>
                <a:sym typeface="+mn-ea"/>
              </a:rPr>
              <a:t>голубого </a:t>
            </a:r>
            <a:r>
              <a:rPr lang="ru-RU" sz="5600" dirty="0">
                <a:latin typeface="Times New Roman" panose="02020603050405020304" charset="0"/>
                <a:cs typeface="Times New Roman" panose="02020603050405020304" charset="0"/>
              </a:rPr>
              <a:t> цвета , не выходя за контур рисунка. Используем прием размазывания.</a:t>
            </a:r>
            <a:endParaRPr lang="ru-RU" sz="56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ru-RU" sz="5600" dirty="0">
                <a:latin typeface="Times New Roman" panose="02020603050405020304" charset="0"/>
                <a:cs typeface="Times New Roman" panose="02020603050405020304" charset="0"/>
              </a:rPr>
              <a:t>2.Добавляем дополнительные цвета, </a:t>
            </a:r>
            <a:r>
              <a:rPr lang="ru-RU" sz="56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charset="0"/>
                <a:cs typeface="Times New Roman" panose="02020603050405020304" charset="0"/>
              </a:rPr>
              <a:t>желтый</a:t>
            </a:r>
            <a:r>
              <a:rPr lang="ru-RU" sz="5600" dirty="0">
                <a:latin typeface="Times New Roman" panose="02020603050405020304" charset="0"/>
                <a:cs typeface="Times New Roman" panose="02020603050405020304" charset="0"/>
              </a:rPr>
              <a:t> на крылья и тело стрекозы. Используем приемы расскатывания, налепов.</a:t>
            </a:r>
            <a:endParaRPr lang="ru-RU" sz="56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ru-RU" sz="5600" dirty="0">
                <a:latin typeface="Times New Roman" panose="02020603050405020304" charset="0"/>
                <a:cs typeface="Times New Roman" panose="02020603050405020304" charset="0"/>
              </a:rPr>
              <a:t>3. Украшаем изделие разрезанными коктельными трубочками, подходящими по цвету, (желтые в желтые, голубые в голубые). </a:t>
            </a:r>
            <a:endParaRPr lang="ru-RU" sz="56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ru-RU" sz="5600" dirty="0">
                <a:latin typeface="Times New Roman" panose="02020603050405020304" charset="0"/>
                <a:cs typeface="Times New Roman" panose="02020603050405020304" charset="0"/>
              </a:rPr>
              <a:t>4. Дополняем изображение заготовкой (прикрепляем гразки и язычок стрекозе).</a:t>
            </a:r>
            <a:endParaRPr lang="ru-RU" sz="56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endParaRPr lang="ru-RU" sz="56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Изображение 3"/>
          <p:cNvPicPr/>
          <p:nvPr/>
        </p:nvPicPr>
        <p:blipFill>
          <a:blip r:embed="rId1"/>
          <a:srcRect r="48351" b="47966"/>
          <a:stretch>
            <a:fillRect/>
          </a:stretch>
        </p:blipFill>
        <p:spPr>
          <a:xfrm>
            <a:off x="709930" y="1220470"/>
            <a:ext cx="3444240" cy="2752090"/>
          </a:xfrm>
          <a:prstGeom prst="rect">
            <a:avLst/>
          </a:prstGeom>
        </p:spPr>
      </p:pic>
      <p:pic>
        <p:nvPicPr>
          <p:cNvPr id="5" name="Изображение 4"/>
          <p:cNvPicPr/>
          <p:nvPr/>
        </p:nvPicPr>
        <p:blipFill>
          <a:blip r:embed="rId1"/>
          <a:srcRect l="49246" b="47966"/>
          <a:stretch>
            <a:fillRect/>
          </a:stretch>
        </p:blipFill>
        <p:spPr>
          <a:xfrm>
            <a:off x="3098800" y="3781425"/>
            <a:ext cx="3918585" cy="2752725"/>
          </a:xfrm>
          <a:prstGeom prst="rect">
            <a:avLst/>
          </a:prstGeom>
        </p:spPr>
      </p:pic>
      <p:pic>
        <p:nvPicPr>
          <p:cNvPr id="7" name="Maid with the Flaxen Hair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76850" y="2065655"/>
            <a:ext cx="1128395" cy="8204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7141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705" y="624205"/>
            <a:ext cx="8911590" cy="1250950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charset="0"/>
                <a:cs typeface="Times New Roman" panose="02020603050405020304" charset="0"/>
              </a:rPr>
              <a:t>Давайте теперь поможем стрекозе, ей одиноко, надо сделать ей подругу,попробуйте придумать и создать каждый свою стрекозу, со своим цветом и узорами.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6" name="Изображение 5"/>
          <p:cNvPicPr/>
          <p:nvPr/>
        </p:nvPicPr>
        <p:blipFill>
          <a:blip r:embed="rId1"/>
          <a:stretch>
            <a:fillRect/>
          </a:stretch>
        </p:blipFill>
        <p:spPr>
          <a:xfrm>
            <a:off x="3583305" y="2347595"/>
            <a:ext cx="5039360" cy="42259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heel spokes="8"/>
      </p:transition>
    </mc:Choice>
    <mc:Fallback>
      <p:transition spd="slow">
        <p:wheel spokes="8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9220" y="624205"/>
            <a:ext cx="10125075" cy="6137910"/>
          </a:xfrm>
        </p:spPr>
        <p:txBody>
          <a:bodyPr>
            <a:normAutofit/>
          </a:bodyPr>
          <a:lstStyle/>
          <a:p>
            <a:r>
              <a:rPr lang="ru-RU" sz="4000" b="1" dirty="0">
                <a:latin typeface="Times New Roman" panose="02020603050405020304" charset="0"/>
                <a:cs typeface="Times New Roman" panose="02020603050405020304" charset="0"/>
              </a:rPr>
              <a:t>Как Вы думаете, Вы справились?????</a:t>
            </a:r>
            <a:br>
              <a:rPr lang="ru-RU" sz="4000" b="1" dirty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ru-RU" sz="3200" dirty="0">
                <a:latin typeface="Times New Roman" panose="02020603050405020304" charset="0"/>
                <a:cs typeface="Times New Roman" panose="02020603050405020304" charset="0"/>
              </a:rPr>
              <a:t>Рефлексия, обмен мнениями.</a:t>
            </a:r>
            <a:br>
              <a:rPr lang="ru-RU" sz="3200" dirty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ru-RU" sz="3200" dirty="0">
                <a:latin typeface="Times New Roman" panose="02020603050405020304" charset="0"/>
                <a:cs typeface="Times New Roman" panose="02020603050405020304" charset="0"/>
              </a:rPr>
              <a:t>В чем были сложности, понравилось работать в технике пластиллинография.</a:t>
            </a:r>
            <a:r>
              <a:rPr lang="ru-RU" sz="1800" dirty="0"/>
              <a:t> </a:t>
            </a:r>
            <a:br>
              <a:rPr lang="ru-RU" sz="1800" dirty="0"/>
            </a:br>
            <a:r>
              <a:rPr lang="en-US" altLang="ru-RU" sz="1800" b="1" dirty="0">
                <a:sym typeface="+mn-ea"/>
              </a:rPr>
              <a:t> </a:t>
            </a:r>
            <a:br>
              <a:rPr lang="ru-RU" sz="1800" dirty="0"/>
            </a:br>
            <a:endParaRPr lang="ru-RU" sz="1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</a:rPr>
              <a:t>Рефлексия</a:t>
            </a:r>
            <a:endParaRPr lang="ru-RU" dirty="0" smtClean="0">
              <a:latin typeface="Times New Roman" panose="02020603050405020304" charset="0"/>
              <a:cs typeface="Times New Roman" panose="0202060305040502030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2589213" y="2133600"/>
          <a:ext cx="8915400" cy="32696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1800"/>
                <a:gridCol w="2971800"/>
                <a:gridCol w="29718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Плюс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Минус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Интересно</a:t>
                      </a:r>
                      <a:endParaRPr lang="ru-RU" dirty="0"/>
                    </a:p>
                  </a:txBody>
                  <a:tcPr/>
                </a:tc>
              </a:tr>
              <a:tr h="2898833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Напишите, что Вам понравилось в мастер-классе</a:t>
                      </a:r>
                      <a:endParaRPr lang="ru-RU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Напишите, что требует доработки, осталось не понятным</a:t>
                      </a:r>
                      <a:endParaRPr lang="ru-RU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Напишите,</a:t>
                      </a:r>
                      <a:r>
                        <a:rPr lang="ru-RU" baseline="0" dirty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 какие интересные идеи возникли у Вас после мастер-класса, где можно применять </a:t>
                      </a:r>
                      <a:r>
                        <a:rPr lang="ru-RU" baseline="0" smtClean="0">
                          <a:latin typeface="Times New Roman" panose="02020603050405020304" charset="0"/>
                          <a:cs typeface="Times New Roman" panose="02020603050405020304" charset="0"/>
                        </a:rPr>
                        <a:t>полученные знания</a:t>
                      </a:r>
                      <a:endParaRPr lang="ru-RU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Green Color">
  <a:themeElements>
    <a:clrScheme name="Green Color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9900"/>
      </a:accent1>
      <a:accent2>
        <a:srgbClr val="99CC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8AB900"/>
      </a:accent6>
      <a:hlink>
        <a:srgbClr val="CC3300"/>
      </a:hlink>
      <a:folHlink>
        <a:srgbClr val="996600"/>
      </a:folHlink>
    </a:clrScheme>
    <a:fontScheme name="Green Color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Green Colo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990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8AB900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0</TotalTime>
  <Words>4173</Words>
  <Application>WPS Presentation</Application>
  <PresentationFormat>Произвольный</PresentationFormat>
  <Paragraphs>94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3" baseType="lpstr">
      <vt:lpstr>Arial</vt:lpstr>
      <vt:lpstr>SimSun</vt:lpstr>
      <vt:lpstr>Wingdings</vt:lpstr>
      <vt:lpstr>Microsoft YaHei</vt:lpstr>
      <vt:lpstr>Arial Unicode MS</vt:lpstr>
      <vt:lpstr>Calibri</vt:lpstr>
      <vt:lpstr>Times New Roman</vt:lpstr>
      <vt:lpstr>Green Color</vt:lpstr>
      <vt:lpstr>PowerPoint 演示文稿</vt:lpstr>
      <vt:lpstr>Цель мастер-класса</vt:lpstr>
      <vt:lpstr>На протяжении всего дошкольного детства наиболее востребованной и интересной для детей является продуктивная деятельность как созидательная работа, нацеленная на преобразование исходного материала в конечный продукт, который будет соответствовать предлагаемому или самостоятельно созданному ребёнком замыслу. </vt:lpstr>
      <vt:lpstr>Пластилинография,  что это такое???</vt:lpstr>
      <vt:lpstr>Техника выполнения</vt:lpstr>
      <vt:lpstr>PowerPoint 演示文稿</vt:lpstr>
      <vt:lpstr>Чем полезна пластиллинография???</vt:lpstr>
      <vt:lpstr>Рекомендации для родителей:</vt:lpstr>
      <vt:lpstr>Особенности, на которые нужно  обращать внимание.</vt:lpstr>
      <vt:lpstr>Примеры пластилинографии</vt:lpstr>
      <vt:lpstr>Давайте попробуем с Вами  создать работу в технике пластилинографии с использованием коктельных трубочек</vt:lpstr>
      <vt:lpstr>Приступаем к творческому процессу</vt:lpstr>
      <vt:lpstr>Давайте теперь поможем стрекозе, ей одиноко, надо сделать ей подругу,попробуйте придумать и создать каждый свою стрекозу, со своим цветом и узорами.</vt:lpstr>
      <vt:lpstr>Как Вы думаете, Вы справились????? Рефлексия, обмен мнениями. В чем были сложности, понравилось работать в технике пластиллинография.    </vt:lpstr>
      <vt:lpstr>Рефлексия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Азамат</cp:lastModifiedBy>
  <cp:revision>29</cp:revision>
  <dcterms:created xsi:type="dcterms:W3CDTF">2022-12-07T13:15:00Z</dcterms:created>
  <dcterms:modified xsi:type="dcterms:W3CDTF">2026-04-29T11:52:12Z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9FB61C0AFF414CD9B85F0D06BB232738_12</vt:lpwstr>
  </property>
  <property fmtid="{D5CDD505-2E9C-101B-9397-08002B2CF9AE}" pid="3" name="KSOProductBuildVer">
    <vt:lpwstr>1049-12.2.0.23196</vt:lpwstr>
  </property>
</Properties>
</file>