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5" r:id="rId22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51" d="100"/>
          <a:sy n="151" d="100"/>
        </p:scale>
        <p:origin x="47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44721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2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BBC4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340200" y="449775"/>
            <a:ext cx="3983700" cy="1593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6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Обзор проекта «</a:t>
            </a:r>
            <a:r>
              <a:rPr lang="en-US" sz="2600" b="1" dirty="0" err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Известные</a:t>
            </a:r>
            <a:r>
              <a:rPr lang="en-US" sz="26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600" b="1" dirty="0" err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ли</a:t>
            </a:r>
            <a:r>
              <a:rPr lang="ru-RU" sz="2600" b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ца</a:t>
            </a:r>
            <a:r>
              <a:rPr lang="en-US" sz="2600" b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6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Челябинской области»
</a:t>
            </a:r>
            <a:endParaRPr lang="en-US" sz="2600" dirty="0"/>
          </a:p>
        </p:txBody>
      </p:sp>
      <p:sp>
        <p:nvSpPr>
          <p:cNvPr id="5" name="Text 1"/>
          <p:cNvSpPr txBox="1"/>
          <p:nvPr/>
        </p:nvSpPr>
        <p:spPr>
          <a:xfrm>
            <a:off x="340200" y="3118500"/>
            <a:ext cx="3766800" cy="176070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Создание широкой базы данных о выдающихся </a:t>
            </a:r>
            <a:r>
              <a:rPr lang="en-US" sz="1400" dirty="0" err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жителях</a:t>
            </a: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Челябинской области</a:t>
            </a: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с целью просвещения и патриотизма.
</a:t>
            </a:r>
            <a:r>
              <a:rPr lang="en-US" sz="1200" i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A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2001" y="501325"/>
            <a:ext cx="3752248" cy="42069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50800" y="-25000"/>
            <a:ext cx="9144000" cy="5143500"/>
          </a:xfrm>
          <a:prstGeom prst="rect">
            <a:avLst/>
          </a:prstGeom>
        </p:spPr>
      </p:pic>
      <p:sp>
        <p:nvSpPr>
          <p:cNvPr id="6" name="Text 0"/>
          <p:cNvSpPr txBox="1"/>
          <p:nvPr/>
        </p:nvSpPr>
        <p:spPr>
          <a:xfrm>
            <a:off x="337925" y="1985375"/>
            <a:ext cx="4234200" cy="1929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Челябинская область славится своими выдающимися личностями, чьи заслуги выходят далеко за её пределы. Проект призван систематизировать их биографии и повысить интерес общества к истории и развитию региона через изучение жизни известных земляков.
</a:t>
            </a:r>
            <a:endParaRPr lang="en-US" sz="1400" dirty="0"/>
          </a:p>
        </p:txBody>
      </p:sp>
      <p:sp>
        <p:nvSpPr>
          <p:cNvPr id="7" name="Text 1"/>
          <p:cNvSpPr txBox="1"/>
          <p:nvPr/>
        </p:nvSpPr>
        <p:spPr>
          <a:xfrm>
            <a:off x="337925" y="393900"/>
            <a:ext cx="4366200" cy="946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Историко-культурное наследие региона
</a:t>
            </a:r>
            <a:endParaRPr lang="en-US" sz="2400" dirty="0"/>
          </a:p>
        </p:txBody>
      </p:sp>
      <p:sp>
        <p:nvSpPr>
          <p:cNvPr id="8" name="Text 2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000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8D435B9-4EB6-4180-80CF-16CB56CAD96D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1970" y="476324"/>
            <a:ext cx="4280184" cy="429007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A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575" y="3003627"/>
            <a:ext cx="2700000" cy="1787695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99475" y="3003627"/>
            <a:ext cx="2700000" cy="1787695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80475" y="3003627"/>
            <a:ext cx="2700000" cy="1787695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22525" y="-76200"/>
            <a:ext cx="9144000" cy="5143500"/>
          </a:xfrm>
          <a:prstGeom prst="rect">
            <a:avLst/>
          </a:prstGeom>
        </p:spPr>
      </p:pic>
      <p:sp>
        <p:nvSpPr>
          <p:cNvPr id="11" name="Text 0"/>
          <p:cNvSpPr txBox="1"/>
          <p:nvPr/>
        </p:nvSpPr>
        <p:spPr>
          <a:xfrm>
            <a:off x="418525" y="393900"/>
            <a:ext cx="8262000" cy="332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Основные цели и задачи проекта
</a:t>
            </a:r>
            <a:endParaRPr lang="en-US" sz="2400" dirty="0"/>
          </a:p>
        </p:txBody>
      </p:sp>
      <p:sp>
        <p:nvSpPr>
          <p:cNvPr id="12" name="Text 1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000" dirty="0"/>
          </a:p>
        </p:txBody>
      </p:sp>
      <p:sp>
        <p:nvSpPr>
          <p:cNvPr id="13" name="Text 2"/>
          <p:cNvSpPr txBox="1"/>
          <p:nvPr/>
        </p:nvSpPr>
        <p:spPr>
          <a:xfrm>
            <a:off x="847125" y="1180555"/>
            <a:ext cx="2039700" cy="1586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027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Электронная библиотека и цифровые архивы
</a:t>
            </a:r>
            <a:r>
              <a:rPr lang="en-US" sz="1154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9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Создание удобной электронной базы с биографиями и историческими материалами для свободного доступа и углублённого изучения значимых фигур региона.
</a:t>
            </a:r>
            <a:endParaRPr lang="en-US" sz="1027" dirty="0"/>
          </a:p>
        </p:txBody>
      </p:sp>
      <p:sp>
        <p:nvSpPr>
          <p:cNvPr id="14" name="Text 3"/>
          <p:cNvSpPr txBox="1"/>
          <p:nvPr/>
        </p:nvSpPr>
        <p:spPr>
          <a:xfrm>
            <a:off x="3677675" y="1180555"/>
            <a:ext cx="2039700" cy="1586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027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Интерактивные карты и образовательные туры
</a:t>
            </a:r>
            <a:r>
              <a:rPr lang="en-US" sz="1154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9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Разработка виртуальных маршрутов, иллюстрирующих вклад персоналий в развитие области, что способствует интерактивному освоению истории и культуры.
</a:t>
            </a:r>
            <a:endParaRPr lang="en-US" sz="1027" dirty="0"/>
          </a:p>
        </p:txBody>
      </p:sp>
      <p:sp>
        <p:nvSpPr>
          <p:cNvPr id="15" name="Text 4"/>
          <p:cNvSpPr txBox="1"/>
          <p:nvPr/>
        </p:nvSpPr>
        <p:spPr>
          <a:xfrm>
            <a:off x="6458600" y="1180555"/>
            <a:ext cx="2039700" cy="1586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027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Просветительские акции и вовлечение общественности
</a:t>
            </a:r>
            <a:r>
              <a:rPr lang="en-US" sz="1154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9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Проведение лекций, конкурсов и опросов для широкой аудитории с целью усиления интереса и активного участия населения в сохранении культурного наследия.
</a:t>
            </a:r>
            <a:endParaRPr lang="en-US" sz="1027" dirty="0"/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5865923F-A942-4BE9-A98A-3FB4A0B0B011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525" y="2965954"/>
            <a:ext cx="2699950" cy="2024963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56D5C7C5-0819-4AD3-82CB-4312D68358E9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0788" y="3003627"/>
            <a:ext cx="2699950" cy="198729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F4E84107-807D-4C53-8300-7250D6990333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0376" y="3003627"/>
            <a:ext cx="2745050" cy="19612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A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8239" y="1508528"/>
            <a:ext cx="2535721" cy="24012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420100" y="4191525"/>
            <a:ext cx="3554700" cy="246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Проектная документация
</a:t>
            </a:r>
            <a:endParaRPr lang="en-US" sz="1000" dirty="0"/>
          </a:p>
        </p:txBody>
      </p:sp>
      <p:sp>
        <p:nvSpPr>
          <p:cNvPr id="6" name="Text 1"/>
          <p:cNvSpPr txBox="1"/>
          <p:nvPr/>
        </p:nvSpPr>
        <p:spPr>
          <a:xfrm>
            <a:off x="4957350" y="2001700"/>
            <a:ext cx="3696300" cy="1712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124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Основные фазы реализации с ключевыми задачами, сроками и ответственными лицами по этапам.
Четкое распределение этапов и ответственности обеспечивает последовательное и эффективное внедрение проекта.
</a:t>
            </a:r>
            <a:endParaRPr lang="en-US" sz="1124" dirty="0"/>
          </a:p>
        </p:txBody>
      </p:sp>
      <p:sp>
        <p:nvSpPr>
          <p:cNvPr id="7" name="Text 2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000" dirty="0"/>
          </a:p>
        </p:txBody>
      </p:sp>
      <p:sp>
        <p:nvSpPr>
          <p:cNvPr id="8" name="Text 3"/>
          <p:cNvSpPr txBox="1"/>
          <p:nvPr/>
        </p:nvSpPr>
        <p:spPr>
          <a:xfrm>
            <a:off x="420100" y="393900"/>
            <a:ext cx="8493300" cy="772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Этапы реализации проекта
</a:t>
            </a:r>
            <a:endParaRPr lang="en-US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A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Text 0"/>
          <p:cNvSpPr txBox="1"/>
          <p:nvPr/>
        </p:nvSpPr>
        <p:spPr>
          <a:xfrm>
            <a:off x="337920" y="393900"/>
            <a:ext cx="8467800" cy="401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2339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Формирование электронной библиотеки и архивов
</a:t>
            </a:r>
            <a:endParaRPr lang="en-US" sz="2339" dirty="0"/>
          </a:p>
        </p:txBody>
      </p:sp>
      <p:sp>
        <p:nvSpPr>
          <p:cNvPr id="9" name="Text 1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000" dirty="0"/>
          </a:p>
        </p:txBody>
      </p:sp>
      <p:sp>
        <p:nvSpPr>
          <p:cNvPr id="10" name="Text 2"/>
          <p:cNvSpPr txBox="1"/>
          <p:nvPr/>
        </p:nvSpPr>
        <p:spPr>
          <a:xfrm>
            <a:off x="497000" y="2896775"/>
            <a:ext cx="2488800" cy="1045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30039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Сбор и оцифровка материалов
</a:t>
            </a:r>
            <a:r>
              <a:rPr lang="en-US" sz="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Начальный этап включает накопление документов, фотографий и других архивных данных наиболее значимых личностей региона.
</a:t>
            </a:r>
            <a:endParaRPr lang="en-US" sz="1200" dirty="0"/>
          </a:p>
        </p:txBody>
      </p:sp>
      <p:sp>
        <p:nvSpPr>
          <p:cNvPr id="11" name="Text 3"/>
          <p:cNvSpPr txBox="1"/>
          <p:nvPr/>
        </p:nvSpPr>
        <p:spPr>
          <a:xfrm>
            <a:off x="2413275" y="1371725"/>
            <a:ext cx="2488800" cy="1045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Создание структуры базы данных
</a:t>
            </a:r>
            <a:r>
              <a:rPr lang="en-US" sz="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Разработка удобного и многофункционального интерфейса для навигации и поиска по информационной платформе.
</a:t>
            </a:r>
            <a:endParaRPr lang="en-US" sz="1200" dirty="0"/>
          </a:p>
        </p:txBody>
      </p:sp>
      <p:sp>
        <p:nvSpPr>
          <p:cNvPr id="12" name="Text 4"/>
          <p:cNvSpPr txBox="1"/>
          <p:nvPr/>
        </p:nvSpPr>
        <p:spPr>
          <a:xfrm>
            <a:off x="4314525" y="2887875"/>
            <a:ext cx="2488800" cy="1045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Интеграция мультимедийных элементов
</a:t>
            </a:r>
            <a:r>
              <a:rPr lang="en-US" sz="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Включение аудио, видео и интерактивных компонентов для расширения возможностей изучения материалов.
</a:t>
            </a:r>
            <a:endParaRPr lang="en-US" sz="1200" dirty="0"/>
          </a:p>
        </p:txBody>
      </p:sp>
      <p:sp>
        <p:nvSpPr>
          <p:cNvPr id="13" name="Text 5"/>
          <p:cNvSpPr txBox="1"/>
          <p:nvPr/>
        </p:nvSpPr>
        <p:spPr>
          <a:xfrm>
            <a:off x="6226925" y="1371725"/>
            <a:ext cx="2488800" cy="1045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Обеспечение доступа и поддержки
</a:t>
            </a:r>
            <a:r>
              <a:rPr lang="en-US" sz="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Гарантия открытого и удобного доступа к базе для широкой аудитории, а также техническая поддержка пользователей.
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A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729" y="1521533"/>
            <a:ext cx="4149693" cy="24012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674625" y="4073600"/>
            <a:ext cx="4227600" cy="246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15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Внутренние аналитические данные проекта
</a:t>
            </a:r>
            <a:endParaRPr lang="en-US" sz="1000" dirty="0"/>
          </a:p>
        </p:txBody>
      </p:sp>
      <p:sp>
        <p:nvSpPr>
          <p:cNvPr id="5" name="Text 1"/>
          <p:cNvSpPr txBox="1"/>
          <p:nvPr/>
        </p:nvSpPr>
        <p:spPr>
          <a:xfrm>
            <a:off x="415925" y="1699750"/>
            <a:ext cx="3540900" cy="2037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188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Проект охватывает широкий спектр участников, от местных жителей до туристов, заинтересованных в культурном наследии Южного Урала.
Разнообразие целевой аудитории способствует многогранному развитию просветительской деятельности и вовлечению разных групп.
</a:t>
            </a:r>
            <a:endParaRPr lang="en-US" sz="1188" dirty="0"/>
          </a:p>
        </p:txBody>
      </p:sp>
      <p:sp>
        <p:nvSpPr>
          <p:cNvPr id="6" name="Text 2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1000" dirty="0"/>
          </a:p>
        </p:txBody>
      </p:sp>
      <p:sp>
        <p:nvSpPr>
          <p:cNvPr id="7" name="Text 3"/>
          <p:cNvSpPr txBox="1"/>
          <p:nvPr/>
        </p:nvSpPr>
        <p:spPr>
          <a:xfrm>
            <a:off x="415925" y="393900"/>
            <a:ext cx="8214600" cy="772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Аудитория проекта по категориям
</a:t>
            </a:r>
            <a:endParaRPr lang="en-US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A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1800" y="1216545"/>
            <a:ext cx="4392300" cy="3199859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777725" y="1429875"/>
            <a:ext cx="3555600" cy="1141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Партнёрство с МАОУ «СО</a:t>
            </a:r>
            <a:r>
              <a:rPr lang="ru-RU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№12» и движением «Первые» обеспечивает волонтёрскую поддержку и привлекает молодёжь к активному участию в проекте, расширяя его охват и возможности.
</a:t>
            </a:r>
            <a:endParaRPr lang="en-US" sz="1200" dirty="0"/>
          </a:p>
        </p:txBody>
      </p:sp>
      <p:sp>
        <p:nvSpPr>
          <p:cNvPr id="6" name="Text 1"/>
          <p:cNvSpPr txBox="1"/>
          <p:nvPr/>
        </p:nvSpPr>
        <p:spPr>
          <a:xfrm>
            <a:off x="777725" y="3109275"/>
            <a:ext cx="3555600" cy="1141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Совместное использование передовых методик и digital-технологий способствует развитию инновационных форм взаимодействия и повышению эффективности реализации задач.
</a:t>
            </a:r>
            <a:endParaRPr lang="en-US" sz="1200" dirty="0"/>
          </a:p>
        </p:txBody>
      </p:sp>
      <p:sp>
        <p:nvSpPr>
          <p:cNvPr id="7" name="Text 2"/>
          <p:cNvSpPr txBox="1"/>
          <p:nvPr/>
        </p:nvSpPr>
        <p:spPr>
          <a:xfrm>
            <a:off x="538925" y="393900"/>
            <a:ext cx="8091600" cy="401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Сотрудничество с движением «Первые»
</a:t>
            </a:r>
            <a:endParaRPr lang="en-US" sz="2400" dirty="0"/>
          </a:p>
        </p:txBody>
      </p:sp>
      <p:sp>
        <p:nvSpPr>
          <p:cNvPr id="8" name="Text 3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</a:t>
            </a:r>
            <a:endParaRPr lang="en-US" sz="1000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474F07F-52B1-4720-B9F3-40D73D71794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1800" y="1189500"/>
            <a:ext cx="4383000" cy="32872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A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6183700" y="1565975"/>
            <a:ext cx="2517000" cy="2474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Организация конференций и дискуссионных площадок для обмена опытом и углубленного изучения темы региональных знаменитостей.
</a:t>
            </a:r>
            <a:endParaRPr lang="en-US" sz="1200" dirty="0"/>
          </a:p>
        </p:txBody>
      </p:sp>
      <p:sp>
        <p:nvSpPr>
          <p:cNvPr id="6" name="Text 1"/>
          <p:cNvSpPr txBox="1"/>
          <p:nvPr/>
        </p:nvSpPr>
        <p:spPr>
          <a:xfrm>
            <a:off x="418525" y="1565975"/>
            <a:ext cx="2380800" cy="2474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Организация лекций и семинаров, раскрывающих историческое и культурное значение известных личностей Челябинской области для учащейся молодёжи.
</a:t>
            </a:r>
            <a:endParaRPr lang="en-US" sz="1200" dirty="0"/>
          </a:p>
        </p:txBody>
      </p:sp>
      <p:sp>
        <p:nvSpPr>
          <p:cNvPr id="7" name="Text 2"/>
          <p:cNvSpPr txBox="1"/>
          <p:nvPr/>
        </p:nvSpPr>
        <p:spPr>
          <a:xfrm>
            <a:off x="3338125" y="1565975"/>
            <a:ext cx="2380800" cy="2474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Проведение краеведческих уроков и интерактивных квестов, направленных на повышение интереса и развитие исследовательских навыков у школьников и студентов.
</a:t>
            </a:r>
            <a:endParaRPr lang="en-US" sz="1200" dirty="0"/>
          </a:p>
        </p:txBody>
      </p:sp>
      <p:sp>
        <p:nvSpPr>
          <p:cNvPr id="8" name="Text 3"/>
          <p:cNvSpPr txBox="1"/>
          <p:nvPr/>
        </p:nvSpPr>
        <p:spPr>
          <a:xfrm>
            <a:off x="418525" y="393900"/>
            <a:ext cx="8211900" cy="332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Образовательный компонент проекта
</a:t>
            </a:r>
            <a:endParaRPr lang="en-US" sz="2400" dirty="0"/>
          </a:p>
        </p:txBody>
      </p:sp>
      <p:sp>
        <p:nvSpPr>
          <p:cNvPr id="9" name="Text 4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1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A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2201" y="1521533"/>
            <a:ext cx="2676748" cy="24012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674625" y="4073600"/>
            <a:ext cx="4152000" cy="246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15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Ведомости проекта
</a:t>
            </a:r>
            <a:endParaRPr lang="en-US" sz="1000" dirty="0"/>
          </a:p>
        </p:txBody>
      </p:sp>
      <p:sp>
        <p:nvSpPr>
          <p:cNvPr id="5" name="Text 1"/>
          <p:cNvSpPr txBox="1"/>
          <p:nvPr/>
        </p:nvSpPr>
        <p:spPr>
          <a:xfrm>
            <a:off x="415925" y="1699750"/>
            <a:ext cx="3509100" cy="2045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Основные направления работы и роли участников проекта для достижения общих целей.
Слаженная координация партнёров усиливает влияние и качество инициатив в различных сферах проекта.
</a:t>
            </a:r>
            <a:endParaRPr lang="en-US" sz="1300" dirty="0"/>
          </a:p>
        </p:txBody>
      </p:sp>
      <p:sp>
        <p:nvSpPr>
          <p:cNvPr id="6" name="Text 2"/>
          <p:cNvSpPr txBox="1"/>
          <p:nvPr/>
        </p:nvSpPr>
        <p:spPr>
          <a:xfrm>
            <a:off x="415925" y="393900"/>
            <a:ext cx="8214600" cy="772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Ключевые направления сотрудничества с партнерами
</a:t>
            </a:r>
            <a:endParaRPr lang="en-US" sz="2400" dirty="0"/>
          </a:p>
        </p:txBody>
      </p:sp>
      <p:sp>
        <p:nvSpPr>
          <p:cNvPr id="7" name="Text 3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</a:t>
            </a:r>
            <a:endParaRPr lang="en-US" sz="1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A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525" y="3049689"/>
            <a:ext cx="4070100" cy="1740922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9500" y="25000"/>
            <a:ext cx="9144000" cy="5143500"/>
          </a:xfrm>
          <a:prstGeom prst="rect">
            <a:avLst/>
          </a:prstGeom>
        </p:spPr>
      </p:pic>
      <p:sp>
        <p:nvSpPr>
          <p:cNvPr id="7" name="Text 0"/>
          <p:cNvSpPr txBox="1"/>
          <p:nvPr/>
        </p:nvSpPr>
        <p:spPr>
          <a:xfrm>
            <a:off x="418525" y="393900"/>
            <a:ext cx="8262000" cy="332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Просветительские цели проекта
</a:t>
            </a:r>
            <a:endParaRPr lang="en-US" sz="2400" dirty="0"/>
          </a:p>
        </p:txBody>
      </p:sp>
      <p:sp>
        <p:nvSpPr>
          <p:cNvPr id="8" name="Text 1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</a:t>
            </a:r>
            <a:endParaRPr lang="en-US" sz="1000" dirty="0"/>
          </a:p>
        </p:txBody>
      </p:sp>
      <p:sp>
        <p:nvSpPr>
          <p:cNvPr id="9" name="Text 2"/>
          <p:cNvSpPr txBox="1"/>
          <p:nvPr/>
        </p:nvSpPr>
        <p:spPr>
          <a:xfrm>
            <a:off x="1016463" y="1220754"/>
            <a:ext cx="3206400" cy="1525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Формирование исторического сознания
</a:t>
            </a:r>
            <a:r>
              <a:rPr lang="en-US" sz="15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Через изучение судеб выдающихся земляков участники глубже осознают историю региона, что способствует развитию патриотизма и уважения к культурному наследию Южного Урала.
</a:t>
            </a:r>
            <a:endParaRPr lang="en-US" sz="1300" dirty="0"/>
          </a:p>
        </p:txBody>
      </p:sp>
      <p:sp>
        <p:nvSpPr>
          <p:cNvPr id="10" name="Text 3"/>
          <p:cNvSpPr txBox="1"/>
          <p:nvPr/>
        </p:nvSpPr>
        <p:spPr>
          <a:xfrm>
            <a:off x="5274600" y="1220750"/>
            <a:ext cx="3162000" cy="1525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268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Интерактивное и творческое обучение
</a:t>
            </a:r>
            <a:r>
              <a:rPr lang="en-US" sz="1463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073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Использование мультимедийных материалов и проведение квестов позволяет вовлекать молодёжь в активные образовательные процессы, развивая творческое мышление и познавательный интерес.
</a:t>
            </a:r>
            <a:endParaRPr lang="en-US" sz="1268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94D3004-3530-4269-86C1-4F540F20BC46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525" y="3049807"/>
            <a:ext cx="4070100" cy="1740804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14B9AD9-4F51-437E-951D-A3DB6350FCB4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0425" y="3049807"/>
            <a:ext cx="4070100" cy="174080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A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729" y="1521533"/>
            <a:ext cx="4149693" cy="24012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674625" y="4073600"/>
            <a:ext cx="4227600" cy="246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15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Проектная документация, 202</a:t>
            </a:r>
            <a:r>
              <a:rPr lang="ru-RU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000" dirty="0"/>
          </a:p>
        </p:txBody>
      </p:sp>
      <p:sp>
        <p:nvSpPr>
          <p:cNvPr id="5" name="Text 1"/>
          <p:cNvSpPr txBox="1"/>
          <p:nvPr/>
        </p:nvSpPr>
        <p:spPr>
          <a:xfrm>
            <a:off x="415925" y="1699750"/>
            <a:ext cx="3540900" cy="2037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172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Рост активности обусловлен вовлечением пользователей через интерактивные опросы и конкурсы, а также распространением мультимедийных материалов.
Анализ показывает, что публикация контента и последующие мероприятия укрепили интерес, обеспечив устойчивое вовлечение целевой аудитории.
</a:t>
            </a:r>
            <a:endParaRPr lang="en-US" sz="1172" dirty="0"/>
          </a:p>
        </p:txBody>
      </p:sp>
      <p:sp>
        <p:nvSpPr>
          <p:cNvPr id="6" name="Text 2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11</a:t>
            </a:r>
            <a:endParaRPr lang="en-US" sz="1000" dirty="0"/>
          </a:p>
        </p:txBody>
      </p:sp>
      <p:sp>
        <p:nvSpPr>
          <p:cNvPr id="7" name="Text 3"/>
          <p:cNvSpPr txBox="1"/>
          <p:nvPr/>
        </p:nvSpPr>
        <p:spPr>
          <a:xfrm>
            <a:off x="415925" y="393900"/>
            <a:ext cx="8214600" cy="772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Вовлечённость аудитории по этапам проекта
</a:t>
            </a:r>
            <a:endParaRPr lang="en-US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A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581" y="3158575"/>
            <a:ext cx="218400" cy="2184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89881" y="1289425"/>
            <a:ext cx="218400" cy="2184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1956" y="1285525"/>
            <a:ext cx="169650" cy="226200"/>
          </a:xfrm>
          <a:prstGeom prst="rect">
            <a:avLst/>
          </a:prstGeom>
        </p:spPr>
      </p:pic>
      <p:sp>
        <p:nvSpPr>
          <p:cNvPr id="9" name="Text 0"/>
          <p:cNvSpPr txBox="1"/>
          <p:nvPr/>
        </p:nvSpPr>
        <p:spPr>
          <a:xfrm>
            <a:off x="337920" y="393900"/>
            <a:ext cx="8438700" cy="401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199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Роль проекта в развитии туристической привлекательности
</a:t>
            </a:r>
            <a:endParaRPr lang="en-US" sz="1990" dirty="0"/>
          </a:p>
        </p:txBody>
      </p:sp>
      <p:sp>
        <p:nvSpPr>
          <p:cNvPr id="10" name="Text 1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12</a:t>
            </a:r>
            <a:endParaRPr lang="en-US" sz="1000" dirty="0"/>
          </a:p>
        </p:txBody>
      </p:sp>
      <p:sp>
        <p:nvSpPr>
          <p:cNvPr id="11" name="Text 2"/>
          <p:cNvSpPr txBox="1"/>
          <p:nvPr/>
        </p:nvSpPr>
        <p:spPr>
          <a:xfrm>
            <a:off x="541125" y="3588900"/>
            <a:ext cx="7990500" cy="828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Рост турпотока стимулирует местный бизнес и инфраструктуру, что в целом способствует экономическому подъему и социальной стабильности области.
</a:t>
            </a:r>
            <a:endParaRPr lang="en-US" sz="1100" dirty="0"/>
          </a:p>
        </p:txBody>
      </p:sp>
      <p:sp>
        <p:nvSpPr>
          <p:cNvPr id="12" name="Text 3"/>
          <p:cNvSpPr txBox="1"/>
          <p:nvPr/>
        </p:nvSpPr>
        <p:spPr>
          <a:xfrm>
            <a:off x="1044400" y="3071625"/>
            <a:ext cx="7487100" cy="411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Экономическое развитие
</a:t>
            </a:r>
            <a:endParaRPr lang="en-US" sz="1300" dirty="0"/>
          </a:p>
        </p:txBody>
      </p:sp>
      <p:sp>
        <p:nvSpPr>
          <p:cNvPr id="13" name="Text 4"/>
          <p:cNvSpPr txBox="1"/>
          <p:nvPr/>
        </p:nvSpPr>
        <p:spPr>
          <a:xfrm>
            <a:off x="4793425" y="1743250"/>
            <a:ext cx="3706500" cy="828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Проект активизирует интерес посетителей к изучению истории Южного Урала, что способствует более глубокому пониманию наследия региона.
</a:t>
            </a:r>
            <a:endParaRPr lang="en-US" sz="1100" dirty="0"/>
          </a:p>
        </p:txBody>
      </p:sp>
      <p:sp>
        <p:nvSpPr>
          <p:cNvPr id="14" name="Text 5"/>
          <p:cNvSpPr txBox="1"/>
          <p:nvPr/>
        </p:nvSpPr>
        <p:spPr>
          <a:xfrm>
            <a:off x="5284550" y="1205175"/>
            <a:ext cx="3249300" cy="401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Повышение культурного интереса
</a:t>
            </a:r>
            <a:endParaRPr lang="en-US" sz="1300" dirty="0"/>
          </a:p>
        </p:txBody>
      </p:sp>
      <p:sp>
        <p:nvSpPr>
          <p:cNvPr id="15" name="Text 6"/>
          <p:cNvSpPr txBox="1"/>
          <p:nvPr/>
        </p:nvSpPr>
        <p:spPr>
          <a:xfrm>
            <a:off x="541125" y="1743250"/>
            <a:ext cx="3706500" cy="828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Экскурсии, посвященные известным землякам, становятся мощным инструментом привлечения туристов, раскрывая уникальные историко-культурные особенности региона.
</a:t>
            </a:r>
            <a:endParaRPr lang="en-US" sz="1100" dirty="0"/>
          </a:p>
        </p:txBody>
      </p:sp>
      <p:sp>
        <p:nvSpPr>
          <p:cNvPr id="16" name="Text 7"/>
          <p:cNvSpPr txBox="1"/>
          <p:nvPr/>
        </p:nvSpPr>
        <p:spPr>
          <a:xfrm>
            <a:off x="1044400" y="1195575"/>
            <a:ext cx="3237000" cy="411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Создание тематических маршрутов
</a:t>
            </a:r>
            <a:endParaRPr lang="en-US" sz="13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A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514" y="952500"/>
            <a:ext cx="4121872" cy="37866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21100" y="393900"/>
            <a:ext cx="8311500" cy="401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Влияние проекта на патриотическое воспитание
</a:t>
            </a:r>
            <a:endParaRPr lang="en-US" sz="2400" dirty="0"/>
          </a:p>
        </p:txBody>
      </p:sp>
      <p:sp>
        <p:nvSpPr>
          <p:cNvPr id="5" name="Text 1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13</a:t>
            </a:r>
            <a:endParaRPr lang="en-US" sz="1000" dirty="0"/>
          </a:p>
        </p:txBody>
      </p:sp>
      <p:sp>
        <p:nvSpPr>
          <p:cNvPr id="6" name="Text 2"/>
          <p:cNvSpPr txBox="1"/>
          <p:nvPr/>
        </p:nvSpPr>
        <p:spPr>
          <a:xfrm>
            <a:off x="4545800" y="3070050"/>
            <a:ext cx="3898500" cy="1251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295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Мотивация молодежи к новым достижениям
</a:t>
            </a:r>
            <a:r>
              <a:rPr lang="en-US" sz="797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096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Проект стимулирует молодежь стремиться к личным и профессиональным успехам, вдохновляясь примерами известных личностей Челябинской области, что помогает формировать активную и целеустремлённую генерацию.
</a:t>
            </a:r>
            <a:endParaRPr lang="en-US" sz="1295" dirty="0"/>
          </a:p>
        </p:txBody>
      </p:sp>
      <p:sp>
        <p:nvSpPr>
          <p:cNvPr id="7" name="Text 3"/>
          <p:cNvSpPr txBox="1"/>
          <p:nvPr/>
        </p:nvSpPr>
        <p:spPr>
          <a:xfrm>
            <a:off x="4545800" y="1262250"/>
            <a:ext cx="3898500" cy="1251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25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Формирование чувства гордости и принадлежности
</a:t>
            </a:r>
            <a:r>
              <a:rPr lang="en-US" sz="77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058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Изучение судьбы выдающихся земляков способствует укреплению патриотических ценностей, формируя у молодежи уважение к малой родине и историческому наследию региона. Это обеспечивает устойчивое развитие гражданской идентичности.
</a:t>
            </a:r>
            <a:endParaRPr lang="en-US" sz="125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BDC4BEC-0639-413E-8E47-F38C08099E4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833" y="927500"/>
            <a:ext cx="3902600" cy="37866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A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684625" y="1392850"/>
            <a:ext cx="3550200" cy="1178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Проект способствует объединению разных возрастных поколений через участие в конкурсах и тематических встречах с потомками известных деятелей региона.
</a:t>
            </a:r>
            <a:endParaRPr lang="en-US" sz="1200" dirty="0"/>
          </a:p>
        </p:txBody>
      </p:sp>
      <p:sp>
        <p:nvSpPr>
          <p:cNvPr id="4" name="Text 1"/>
          <p:cNvSpPr txBox="1"/>
          <p:nvPr/>
        </p:nvSpPr>
        <p:spPr>
          <a:xfrm>
            <a:off x="4902425" y="1392925"/>
            <a:ext cx="3550200" cy="1178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Укрепляются социальные связи между жителями, что проявляется в повышении общественной активности и совместных культурных инициативах.
</a:t>
            </a:r>
            <a:endParaRPr lang="en-US" sz="1200" dirty="0"/>
          </a:p>
        </p:txBody>
      </p:sp>
      <p:sp>
        <p:nvSpPr>
          <p:cNvPr id="5" name="Text 2"/>
          <p:cNvSpPr txBox="1"/>
          <p:nvPr/>
        </p:nvSpPr>
        <p:spPr>
          <a:xfrm>
            <a:off x="684625" y="3266225"/>
            <a:ext cx="3550200" cy="1178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Поддержка традиций и культурного наследия становится основой устойчивого развития сообщества и формирования положительного имиджа региона.
</a:t>
            </a:r>
            <a:endParaRPr lang="en-US" sz="1200" dirty="0"/>
          </a:p>
        </p:txBody>
      </p:sp>
      <p:sp>
        <p:nvSpPr>
          <p:cNvPr id="6" name="Text 3"/>
          <p:cNvSpPr txBox="1"/>
          <p:nvPr/>
        </p:nvSpPr>
        <p:spPr>
          <a:xfrm>
            <a:off x="4902425" y="3266225"/>
            <a:ext cx="3550200" cy="1178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Расширение общественного участия способствует развитию чувства общности и гражданской ответственности среди всех категорий населения.
</a:t>
            </a:r>
            <a:endParaRPr lang="en-US" sz="1200" dirty="0"/>
          </a:p>
        </p:txBody>
      </p:sp>
      <p:sp>
        <p:nvSpPr>
          <p:cNvPr id="7" name="Text 4"/>
          <p:cNvSpPr txBox="1"/>
          <p:nvPr/>
        </p:nvSpPr>
        <p:spPr>
          <a:xfrm>
            <a:off x="418525" y="393900"/>
            <a:ext cx="8319900" cy="401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Социальные и культурные эффекты проекта
</a:t>
            </a:r>
            <a:endParaRPr lang="en-US" sz="2400" dirty="0"/>
          </a:p>
        </p:txBody>
      </p:sp>
      <p:sp>
        <p:nvSpPr>
          <p:cNvPr id="8" name="Text 5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14</a:t>
            </a:r>
            <a:endParaRPr lang="en-US" sz="1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A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100" y="1942839"/>
            <a:ext cx="4152000" cy="1532576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Text 1"/>
          <p:cNvSpPr txBox="1"/>
          <p:nvPr/>
        </p:nvSpPr>
        <p:spPr>
          <a:xfrm>
            <a:off x="4957350" y="2001700"/>
            <a:ext cx="3696300" cy="1712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123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Основные источники финансирования и вовлечённые организации, обеспечивающие поддержку и развитие проекта.
Разнообразие источников обеспечивает устойчивое финансовое обеспечение и межведомственное сотрудничество для реализации проекта.
</a:t>
            </a:r>
            <a:endParaRPr lang="en-US" sz="1123" dirty="0"/>
          </a:p>
        </p:txBody>
      </p:sp>
      <p:sp>
        <p:nvSpPr>
          <p:cNvPr id="7" name="Text 2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15</a:t>
            </a:r>
            <a:endParaRPr lang="en-US" sz="1000" dirty="0"/>
          </a:p>
        </p:txBody>
      </p:sp>
      <p:sp>
        <p:nvSpPr>
          <p:cNvPr id="8" name="Text 3"/>
          <p:cNvSpPr txBox="1"/>
          <p:nvPr/>
        </p:nvSpPr>
        <p:spPr>
          <a:xfrm>
            <a:off x="420100" y="393900"/>
            <a:ext cx="8493300" cy="772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Источники финансирования и партнёрские соглашения
</a:t>
            </a:r>
            <a:endParaRPr lang="en-US" sz="2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A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0"/>
          <p:cNvSpPr txBox="1"/>
          <p:nvPr/>
        </p:nvSpPr>
        <p:spPr>
          <a:xfrm>
            <a:off x="418525" y="393900"/>
            <a:ext cx="8262000" cy="332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Инновационные технологии в проекте
</a:t>
            </a:r>
            <a:endParaRPr lang="en-US" sz="2400" dirty="0"/>
          </a:p>
        </p:txBody>
      </p:sp>
      <p:sp>
        <p:nvSpPr>
          <p:cNvPr id="12" name="Text 1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16</a:t>
            </a:r>
            <a:endParaRPr lang="en-US" sz="1000" dirty="0"/>
          </a:p>
        </p:txBody>
      </p:sp>
      <p:sp>
        <p:nvSpPr>
          <p:cNvPr id="13" name="Text 2"/>
          <p:cNvSpPr txBox="1"/>
          <p:nvPr/>
        </p:nvSpPr>
        <p:spPr>
          <a:xfrm>
            <a:off x="418525" y="1180554"/>
            <a:ext cx="2468300" cy="28770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400" b="1" dirty="0">
                <a:solidFill>
                  <a:srgbClr val="000000"/>
                </a:solidFill>
                <a:latin typeface="Arial Black" panose="020B0A04020102020204" pitchFamily="34" charset="0"/>
                <a:ea typeface="Arial" pitchFamily="34" charset="-122"/>
                <a:cs typeface="Arial" pitchFamily="34" charset="-120"/>
              </a:rPr>
              <a:t>Виртуальные экскурсии по следам знаменитых земляков</a:t>
            </a: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Виртуальные туры создают доступ к историческим местам и биографиям выдающихся личностей, позволяя пользователям погрузиться в историю Челябинской области без выхода из дома.
</a:t>
            </a:r>
            <a:endParaRPr lang="en-US" sz="1400" dirty="0"/>
          </a:p>
        </p:txBody>
      </p:sp>
      <p:sp>
        <p:nvSpPr>
          <p:cNvPr id="14" name="Text 3"/>
          <p:cNvSpPr txBox="1"/>
          <p:nvPr/>
        </p:nvSpPr>
        <p:spPr>
          <a:xfrm>
            <a:off x="3677675" y="1180555"/>
            <a:ext cx="2039700" cy="1586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Arial Black" panose="020B0A04020102020204" pitchFamily="34" charset="0"/>
                <a:ea typeface="Arial" pitchFamily="34" charset="-122"/>
                <a:cs typeface="Arial" pitchFamily="34" charset="-120"/>
              </a:rPr>
              <a:t>Интерактивные карты для визуализации вклада</a:t>
            </a: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Цифровые карты отражают жизненный путь и достижения героев проекта, обеспечивая наглядное восприятие информации и стимулируя интерес у разных возрастных групп.
</a:t>
            </a:r>
            <a:endParaRPr lang="en-US" sz="1400" dirty="0"/>
          </a:p>
        </p:txBody>
      </p:sp>
      <p:sp>
        <p:nvSpPr>
          <p:cNvPr id="15" name="Text 4"/>
          <p:cNvSpPr txBox="1"/>
          <p:nvPr/>
        </p:nvSpPr>
        <p:spPr>
          <a:xfrm>
            <a:off x="6458600" y="1180555"/>
            <a:ext cx="2039700" cy="1586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400" b="1" dirty="0">
                <a:solidFill>
                  <a:srgbClr val="000000"/>
                </a:solidFill>
                <a:latin typeface="Arial Black" panose="020B0A04020102020204" pitchFamily="34" charset="0"/>
                <a:ea typeface="Arial" pitchFamily="34" charset="-122"/>
                <a:cs typeface="Arial" pitchFamily="34" charset="-120"/>
              </a:rPr>
              <a:t>Мультимедийные презентации и онлайн-опросы
</a:t>
            </a: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Использование современных digital-инструментов повышает вовлечённость участников и способствует интерактивному обучению, делая материал доступным и привлекательным.</a:t>
            </a:r>
            <a:r>
              <a:rPr lang="en-US" sz="9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027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A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637250" y="1470975"/>
            <a:ext cx="5367000" cy="766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Отслеживание численности фасилитированной аудитории помогает оценить охват и узнаваемость проекта среди различных социальных групп.
</a:t>
            </a:r>
            <a:endParaRPr lang="en-US" sz="1000" dirty="0"/>
          </a:p>
        </p:txBody>
      </p:sp>
      <p:sp>
        <p:nvSpPr>
          <p:cNvPr id="6" name="Text 1"/>
          <p:cNvSpPr txBox="1"/>
          <p:nvPr/>
        </p:nvSpPr>
        <p:spPr>
          <a:xfrm>
            <a:off x="637250" y="2638079"/>
            <a:ext cx="5367000" cy="766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Анализ уровня вовлечённости и активности пользователей выявляет качество взаимодействия и интерес к содержанию платформы.
</a:t>
            </a:r>
            <a:endParaRPr lang="en-US" sz="1000" dirty="0"/>
          </a:p>
        </p:txBody>
      </p:sp>
      <p:sp>
        <p:nvSpPr>
          <p:cNvPr id="7" name="Text 2"/>
          <p:cNvSpPr txBox="1"/>
          <p:nvPr/>
        </p:nvSpPr>
        <p:spPr>
          <a:xfrm>
            <a:off x="637250" y="3769425"/>
            <a:ext cx="5367000" cy="766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Сбор отзывов и мониторинг присутствия в соцсетях позволяют корректировать стратегию и повышать качество материалов и мероприятий.
</a:t>
            </a:r>
            <a:endParaRPr lang="en-US" sz="1000" dirty="0"/>
          </a:p>
        </p:txBody>
      </p:sp>
      <p:sp>
        <p:nvSpPr>
          <p:cNvPr id="8" name="Text 3"/>
          <p:cNvSpPr txBox="1"/>
          <p:nvPr/>
        </p:nvSpPr>
        <p:spPr>
          <a:xfrm>
            <a:off x="337925" y="393900"/>
            <a:ext cx="8388900" cy="401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Методы оценки эффективности проекта
</a:t>
            </a:r>
            <a:endParaRPr lang="en-US" sz="2400" dirty="0"/>
          </a:p>
        </p:txBody>
      </p:sp>
      <p:sp>
        <p:nvSpPr>
          <p:cNvPr id="9" name="Text 4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17</a:t>
            </a:r>
            <a:endParaRPr lang="en-US" sz="10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A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729" y="1521533"/>
            <a:ext cx="4149693" cy="24012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674625" y="4073600"/>
            <a:ext cx="4227600" cy="246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15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Статистика участия, март 2024
</a:t>
            </a:r>
            <a:endParaRPr lang="en-US" sz="1000" dirty="0"/>
          </a:p>
        </p:txBody>
      </p:sp>
      <p:sp>
        <p:nvSpPr>
          <p:cNvPr id="5" name="Text 1"/>
          <p:cNvSpPr txBox="1"/>
          <p:nvPr/>
        </p:nvSpPr>
        <p:spPr>
          <a:xfrm>
            <a:off x="415925" y="1699750"/>
            <a:ext cx="3540900" cy="2037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1178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Активное участие молодежи формирует базу для дальнейшего развития проекта и способствует передаче знаний следующим поколениям.
Преобладание молодых участников обеспечивает повышение образовательного потенциала и формирование долгосрочного интереса к краеведению.
</a:t>
            </a:r>
            <a:endParaRPr lang="en-US" sz="1178" dirty="0"/>
          </a:p>
        </p:txBody>
      </p:sp>
      <p:sp>
        <p:nvSpPr>
          <p:cNvPr id="6" name="Text 2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18</a:t>
            </a:r>
            <a:endParaRPr lang="en-US" sz="1000" dirty="0"/>
          </a:p>
        </p:txBody>
      </p:sp>
      <p:sp>
        <p:nvSpPr>
          <p:cNvPr id="7" name="Text 3"/>
          <p:cNvSpPr txBox="1"/>
          <p:nvPr/>
        </p:nvSpPr>
        <p:spPr>
          <a:xfrm>
            <a:off x="415925" y="393900"/>
            <a:ext cx="8214600" cy="772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Демографический состав участников проекта
</a:t>
            </a:r>
            <a:endParaRPr lang="en-US" sz="24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AF9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4479" y="1167050"/>
            <a:ext cx="3753092" cy="3355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76200"/>
            <a:ext cx="9144000" cy="5143500"/>
          </a:xfrm>
          <a:prstGeom prst="rect">
            <a:avLst/>
          </a:prstGeom>
        </p:spPr>
      </p:pic>
      <p:sp>
        <p:nvSpPr>
          <p:cNvPr id="7" name="Text 0"/>
          <p:cNvSpPr txBox="1"/>
          <p:nvPr/>
        </p:nvSpPr>
        <p:spPr>
          <a:xfrm>
            <a:off x="941800" y="1610406"/>
            <a:ext cx="3449700" cy="1419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Совместная работа с движением «Первые» расширяет возможности коммуникаций и укрепляет имидж Челябинской области как культурного и образовательного центра с уникальными проектными инициативами.
</a:t>
            </a:r>
            <a:endParaRPr lang="en-US" sz="1100" dirty="0"/>
          </a:p>
        </p:txBody>
      </p:sp>
      <p:sp>
        <p:nvSpPr>
          <p:cNvPr id="8" name="Text 1"/>
          <p:cNvSpPr txBox="1"/>
          <p:nvPr/>
        </p:nvSpPr>
        <p:spPr>
          <a:xfrm>
            <a:off x="475850" y="393900"/>
            <a:ext cx="8183700" cy="401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2229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Формирование регионального бренда через проект
</a:t>
            </a:r>
            <a:endParaRPr lang="en-US" sz="2229" dirty="0"/>
          </a:p>
        </p:txBody>
      </p:sp>
      <p:sp>
        <p:nvSpPr>
          <p:cNvPr id="9" name="Text 2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19</a:t>
            </a:r>
            <a:endParaRPr lang="en-US" sz="1000" dirty="0"/>
          </a:p>
        </p:txBody>
      </p:sp>
      <p:sp>
        <p:nvSpPr>
          <p:cNvPr id="10" name="Text 3"/>
          <p:cNvSpPr txBox="1"/>
          <p:nvPr/>
        </p:nvSpPr>
        <p:spPr>
          <a:xfrm>
            <a:off x="941800" y="3465256"/>
            <a:ext cx="3449700" cy="1419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Создание инновационного продукта с учётом цифровых технологий делает регион узнаваемым и привлекает внимание внешних аудитории к культурным достижениям и историческому наследию.
</a:t>
            </a:r>
            <a:endParaRPr lang="en-US" sz="1100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AA3D3A4-CBE1-47D5-A169-2384FFD2B996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1200" y="1154569"/>
            <a:ext cx="4490641" cy="3367981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F17CCB2-4651-4FAA-880D-7325570630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377" y="247650"/>
            <a:ext cx="3127022" cy="175895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6B19730-CDA1-4939-8258-FAD2447830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56516" y="1397000"/>
            <a:ext cx="3065629" cy="334645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1A901CA-11B0-4D57-AE3A-FCF5E5067B1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1019" y="2146300"/>
            <a:ext cx="2744801" cy="29083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A8A98BB-756C-4893-A629-EE6E94746B9E}"/>
              </a:ext>
            </a:extLst>
          </p:cNvPr>
          <p:cNvSpPr/>
          <p:nvPr/>
        </p:nvSpPr>
        <p:spPr>
          <a:xfrm>
            <a:off x="3992989" y="400050"/>
            <a:ext cx="36345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https://vk.com/wall-224704983_442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99158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BBC4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63300" y="1165200"/>
            <a:ext cx="7374600" cy="2802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Значение проекта для будущего региона
</a:t>
            </a: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Проект объединяет историческую память, современные технологии и общественные инициативы, способствуя патриотическому воспитанию и социально-экономическому развитию Челябинской области.
</a:t>
            </a:r>
            <a:endParaRPr lang="en-US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1179</Words>
  <Application>Microsoft Office PowerPoint</Application>
  <PresentationFormat>Экран (16:9)</PresentationFormat>
  <Paragraphs>106</Paragraphs>
  <Slides>21</Slides>
  <Notes>20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5" baseType="lpstr">
      <vt:lpstr>Arial</vt:lpstr>
      <vt:lpstr>Arial Black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Пользователь</cp:lastModifiedBy>
  <cp:revision>6</cp:revision>
  <dcterms:created xsi:type="dcterms:W3CDTF">2025-10-31T10:04:42Z</dcterms:created>
  <dcterms:modified xsi:type="dcterms:W3CDTF">2026-01-30T08:52:50Z</dcterms:modified>
</cp:coreProperties>
</file>