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4" r:id="rId4"/>
    <p:sldId id="263" r:id="rId5"/>
    <p:sldId id="268" r:id="rId6"/>
    <p:sldId id="269" r:id="rId7"/>
    <p:sldId id="270" r:id="rId8"/>
    <p:sldId id="271" r:id="rId9"/>
    <p:sldId id="272" r:id="rId10"/>
    <p:sldId id="265" r:id="rId11"/>
    <p:sldId id="267" r:id="rId12"/>
    <p:sldId id="276" r:id="rId13"/>
    <p:sldId id="273" r:id="rId14"/>
    <p:sldId id="274" r:id="rId15"/>
    <p:sldId id="275" r:id="rId16"/>
    <p:sldId id="277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2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2" autoAdjust="0"/>
  </p:normalViewPr>
  <p:slideViewPr>
    <p:cSldViewPr>
      <p:cViewPr varScale="1">
        <p:scale>
          <a:sx n="106" d="100"/>
          <a:sy n="106" d="100"/>
        </p:scale>
        <p:origin x="136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764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983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4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2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293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80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430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117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4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822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359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A7D32-A67B-4AFF-904A-C06CF8C32923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A078B-94BF-41EE-A3D1-5E96C73B08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19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916832"/>
            <a:ext cx="8291264" cy="4104456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Образовательная модель по формированию функциональной грамотности:</a:t>
            </a:r>
          </a:p>
          <a:p>
            <a:pPr algn="ctr"/>
            <a:r>
              <a:rPr lang="ru-RU" sz="2400" b="1" dirty="0"/>
              <a:t>из опыта работы МБОУ Лицея №3 Барабинского района Новосибирской области</a:t>
            </a:r>
          </a:p>
          <a:p>
            <a:pPr algn="ctr"/>
            <a:endParaRPr lang="ru-RU" sz="2000" b="1" dirty="0"/>
          </a:p>
          <a:p>
            <a:pPr algn="r"/>
            <a:r>
              <a:rPr lang="ru-RU" sz="2000" b="1" dirty="0"/>
              <a:t>Авторы: Заиченко Н.А., Кондакова О.В.,</a:t>
            </a:r>
          </a:p>
          <a:p>
            <a:pPr algn="r"/>
            <a:r>
              <a:rPr lang="ru-RU" sz="2000" b="1" dirty="0"/>
              <a:t>Заместители директора по УВР</a:t>
            </a:r>
          </a:p>
          <a:p>
            <a:pPr algn="r"/>
            <a:endParaRPr lang="ru-RU" sz="20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b="1" dirty="0"/>
          </a:p>
          <a:p>
            <a:endParaRPr lang="ru-RU" sz="2000" b="1" dirty="0"/>
          </a:p>
          <a:p>
            <a:pPr algn="ctr"/>
            <a:r>
              <a:rPr lang="ru-RU" sz="2000" b="1" dirty="0"/>
              <a:t>2025 г.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78950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25731-6FF0-4477-D4AF-314289C58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5521EE81-1782-CD39-36D3-AFA1F8830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2B3E1B-6D07-0893-84FE-A06D7D800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10993EE-1CD1-FA48-FC1C-8C68476DB3C9}"/>
              </a:ext>
            </a:extLst>
          </p:cNvPr>
          <p:cNvSpPr/>
          <p:nvPr/>
        </p:nvSpPr>
        <p:spPr>
          <a:xfrm>
            <a:off x="611560" y="1916832"/>
            <a:ext cx="8291264" cy="4104456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Понятие </a:t>
            </a:r>
            <a:r>
              <a:rPr lang="ru-RU" sz="2400" b="1" dirty="0">
                <a:solidFill>
                  <a:srgbClr val="FF0000"/>
                </a:solidFill>
              </a:rPr>
              <a:t>«функциональная грамотность» </a:t>
            </a:r>
            <a:r>
              <a:rPr lang="ru-RU" sz="2400" b="1" dirty="0"/>
              <a:t>непосредственно связано с качеством и доступностью образования, способностью обучающихся выдержать конкуренцию, овладением новыми знаниями и технологиями, умением адаптироваться к изменяющимся условиям обучения, будущей профессиональной деятельности.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086177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D8840-60E1-48AD-D2B9-EEED72680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3CF774DA-328A-D783-A6B4-62DF651D4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BB972C-AF30-19AB-5C59-0B57DB5F0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9D781B7-4336-2D94-5923-9FDF441FE977}"/>
              </a:ext>
            </a:extLst>
          </p:cNvPr>
          <p:cNvSpPr/>
          <p:nvPr/>
        </p:nvSpPr>
        <p:spPr>
          <a:xfrm>
            <a:off x="611560" y="1916832"/>
            <a:ext cx="8291264" cy="4104456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rgbClr val="FF0000"/>
                </a:solidFill>
              </a:rPr>
              <a:t>Цель: </a:t>
            </a:r>
          </a:p>
          <a:p>
            <a:pPr algn="just"/>
            <a:r>
              <a:rPr lang="ru-RU" sz="2400" b="1" dirty="0"/>
              <a:t>создание условий для формирования функциональной грамотности (читательской, математической, естественно-научной) среди обучающихся посредством актуализации межпредметных связей в образовательном процессе.</a:t>
            </a:r>
          </a:p>
          <a:p>
            <a:pPr algn="ctr"/>
            <a:endParaRPr lang="ru-RU" sz="2400" b="1" dirty="0"/>
          </a:p>
          <a:p>
            <a:pPr algn="ctr"/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62838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B72F4-DEE5-6D7E-8D2E-5CC0FF7AD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90A10BF1-9ABB-BCAD-CF9F-C5F88F25A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EB4AE0-4C57-AF29-F6F1-7EFF81D49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51EB24D-FF7E-423B-C064-C0765DBE9E7C}"/>
              </a:ext>
            </a:extLst>
          </p:cNvPr>
          <p:cNvSpPr/>
          <p:nvPr/>
        </p:nvSpPr>
        <p:spPr>
          <a:xfrm>
            <a:off x="426368" y="1844824"/>
            <a:ext cx="8291264" cy="4104456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rgbClr val="FF0000"/>
                </a:solidFill>
              </a:rPr>
              <a:t>Задачи:</a:t>
            </a:r>
          </a:p>
          <a:p>
            <a:pPr algn="just"/>
            <a:r>
              <a:rPr lang="ru-RU" sz="1600" b="1" dirty="0"/>
              <a:t>- формирование единого понимания приоритетности и способов формирования функциональной грамотности у всех участников образовательного процесса;</a:t>
            </a:r>
          </a:p>
          <a:p>
            <a:pPr algn="just"/>
            <a:r>
              <a:rPr lang="ru-RU" sz="1600" b="1" dirty="0"/>
              <a:t>- анализ и корректировка содержания основных образовательных программ;</a:t>
            </a:r>
          </a:p>
          <a:p>
            <a:pPr algn="just"/>
            <a:r>
              <a:rPr lang="ru-RU" sz="1600" b="1" dirty="0"/>
              <a:t>- развитие эффективных образовательных практик, существующих в образовательных организациях, для перехода от предметных знаний, умений и навыков к метапредметным компетенциям;</a:t>
            </a:r>
          </a:p>
          <a:p>
            <a:pPr algn="just"/>
            <a:r>
              <a:rPr lang="ru-RU" sz="1600" b="1" dirty="0"/>
              <a:t>- выявить затруднения и проблемы, имеющие место в реализации ФГОС, для принятия своевременных мер по обеспечению успешного выполнения задачи повышения качества образования;</a:t>
            </a:r>
          </a:p>
          <a:p>
            <a:pPr algn="just"/>
            <a:r>
              <a:rPr lang="ru-RU" sz="1600" b="1" dirty="0"/>
              <a:t>- повышение квалификации по вопросам формирования функциональной грамотности обучающихся; </a:t>
            </a:r>
          </a:p>
          <a:p>
            <a:pPr algn="just"/>
            <a:r>
              <a:rPr lang="ru-RU" sz="1600" b="1" dirty="0"/>
              <a:t>- организационное, информационное обеспечение и управление формированием функциональной грамотности обучающихся;</a:t>
            </a:r>
          </a:p>
          <a:p>
            <a:pPr algn="just"/>
            <a:r>
              <a:rPr lang="ru-RU" sz="1600" b="1" dirty="0"/>
              <a:t>- диагностика сформированности функциональной грамотности обучающихся.</a:t>
            </a:r>
          </a:p>
        </p:txBody>
      </p:sp>
    </p:spTree>
    <p:extLst>
      <p:ext uri="{BB962C8B-B14F-4D97-AF65-F5344CB8AC3E}">
        <p14:creationId xmlns:p14="http://schemas.microsoft.com/office/powerpoint/2010/main" val="2586490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804C4-AD7D-0E3B-B224-B25D54D13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01FD6FAA-93C5-5602-A11A-60661E1C9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D3A37-8D63-BF84-291F-365C90A2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4AD4513-1177-5CC0-215F-0AFCAD7B159A}"/>
              </a:ext>
            </a:extLst>
          </p:cNvPr>
          <p:cNvSpPr/>
          <p:nvPr/>
        </p:nvSpPr>
        <p:spPr>
          <a:xfrm>
            <a:off x="397454" y="1124744"/>
            <a:ext cx="8639042" cy="99412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План мероприятий («дорожная карта»), 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направленных на формирование и оценку функциональной грамотности обучающихся в МБОУ Лицее №3 на 2025 год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B7338E-7277-FA73-A1C9-96B667A9EB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26" t="24528" r="22438" b="15000"/>
          <a:stretch>
            <a:fillRect/>
          </a:stretch>
        </p:blipFill>
        <p:spPr>
          <a:xfrm>
            <a:off x="1187624" y="2180212"/>
            <a:ext cx="7374457" cy="461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18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E8166-A200-5FD3-494C-1CD35673F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7EC7CE4B-AE03-6E3B-A769-D28CEE05B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988D01-3A5A-2036-BE77-EAB5C2AF8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B07C937-8741-9131-FE67-418F6852F04E}"/>
              </a:ext>
            </a:extLst>
          </p:cNvPr>
          <p:cNvSpPr/>
          <p:nvPr/>
        </p:nvSpPr>
        <p:spPr>
          <a:xfrm>
            <a:off x="395536" y="1124744"/>
            <a:ext cx="8639042" cy="99412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План мероприятий («дорожная карта»), 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направленных на формирование и оценку функциональной грамотности обучающихся в МБОУ Лицее №3 на 2025 год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33F494-EC0C-1E0B-E56A-E159A14A49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26" t="23401" r="22438" b="15000"/>
          <a:stretch>
            <a:fillRect/>
          </a:stretch>
        </p:blipFill>
        <p:spPr>
          <a:xfrm>
            <a:off x="1114657" y="2221020"/>
            <a:ext cx="7200800" cy="459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4819E-AE59-E7B0-5E00-A4D87AEE8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21E8106C-4995-F7C4-E692-961AF39FC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E3D7D6-39B8-85FB-A158-487EA4603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C237D2B-0B45-A843-A53F-EB8B47D9FD10}"/>
              </a:ext>
            </a:extLst>
          </p:cNvPr>
          <p:cNvSpPr/>
          <p:nvPr/>
        </p:nvSpPr>
        <p:spPr>
          <a:xfrm>
            <a:off x="395536" y="1124744"/>
            <a:ext cx="8639042" cy="99412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План мероприятий («дорожная карта»), 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направленных на формирование и оценку функциональной грамотности обучающихся в МБОУ Лицее №3 на 2025 год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A79C94-070E-ADF5-B7A7-AC129FF99B9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26" t="22001" r="23226" b="16400"/>
          <a:stretch>
            <a:fillRect/>
          </a:stretch>
        </p:blipFill>
        <p:spPr>
          <a:xfrm>
            <a:off x="1173041" y="2274215"/>
            <a:ext cx="7084031" cy="458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72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36B82-FA37-DF27-DBC5-D1B5AEB28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ACEE95C3-5229-2601-57D1-9A2466519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AAFC6-BC47-B8B2-F8F0-6057030A4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1CDDA02-C4D9-9F55-230C-45491D69917C}"/>
              </a:ext>
            </a:extLst>
          </p:cNvPr>
          <p:cNvSpPr/>
          <p:nvPr/>
        </p:nvSpPr>
        <p:spPr>
          <a:xfrm>
            <a:off x="395536" y="1124744"/>
            <a:ext cx="8639042" cy="99412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План мероприятий («дорожная карта»), 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направленных на формирование и оценку функциональной грамотности обучающихся в МБОУ Лицее №3 на 2025 год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72877A-9862-74F0-6E33-BE1CA76C30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26" t="20601" r="22438" b="16400"/>
          <a:stretch>
            <a:fillRect/>
          </a:stretch>
        </p:blipFill>
        <p:spPr>
          <a:xfrm>
            <a:off x="1043608" y="2184475"/>
            <a:ext cx="7200800" cy="469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5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52226-8E18-6E2D-7F95-01FF244A9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1458A418-8B54-9D13-B728-CC0CBDC9C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F23BD-DE34-2949-9115-7E27352AA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16A0759-C48F-AC22-4368-70997E96CCE6}"/>
              </a:ext>
            </a:extLst>
          </p:cNvPr>
          <p:cNvSpPr/>
          <p:nvPr/>
        </p:nvSpPr>
        <p:spPr>
          <a:xfrm>
            <a:off x="395536" y="1124744"/>
            <a:ext cx="8639042" cy="99412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План мероприятий («дорожная карта»), 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направленных на формирование и оценку функциональной грамотности обучающихся в МБОУ Лицее №3 на 2025 год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2CE651-BE1A-2478-C8DC-05D947F612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26" t="29001" r="22438" b="16400"/>
          <a:stretch>
            <a:fillRect/>
          </a:stretch>
        </p:blipFill>
        <p:spPr>
          <a:xfrm>
            <a:off x="1043608" y="2276871"/>
            <a:ext cx="7704856" cy="435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49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C46DD-CAC0-4F09-8BC9-BD3963554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5531BB5B-8D41-D375-B859-D4194C40B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6A4CB-9D75-DAA9-0910-B18DA885C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FF0772-EEB2-5131-51E2-D9BE8283BE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796" t="13473" r="11988"/>
          <a:stretch>
            <a:fillRect/>
          </a:stretch>
        </p:blipFill>
        <p:spPr bwMode="auto">
          <a:xfrm>
            <a:off x="1259632" y="1988840"/>
            <a:ext cx="6912768" cy="474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049D5BB-6713-A411-01B5-9AB5016F39CD}"/>
              </a:ext>
            </a:extLst>
          </p:cNvPr>
          <p:cNvSpPr/>
          <p:nvPr/>
        </p:nvSpPr>
        <p:spPr>
          <a:xfrm>
            <a:off x="395536" y="1210742"/>
            <a:ext cx="8639042" cy="562074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Модель организации формирования функциональной грамотности </a:t>
            </a: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3394091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7159A-94DC-95B1-4A67-BDDE915D5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D2ECD801-A9A9-0778-FC8B-26A284EB8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9359C0-31DD-C42A-37B2-5F23F0A7A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72AEAAA-4B4A-67A5-B3D6-FF992B6E9D65}"/>
              </a:ext>
            </a:extLst>
          </p:cNvPr>
          <p:cNvSpPr/>
          <p:nvPr/>
        </p:nvSpPr>
        <p:spPr>
          <a:xfrm>
            <a:off x="395536" y="1210742"/>
            <a:ext cx="8639042" cy="562074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Фотоотчет с занятий курсов внеурочной деятельности</a:t>
            </a:r>
            <a:endParaRPr lang="ru-RU" sz="24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BAFFBF-09F8-95BB-043F-81EC8AEEC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1911820"/>
            <a:ext cx="4752528" cy="491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937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DB6A4-A43A-8E25-7B9A-61C05C06F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5BEB1894-762C-098C-7356-9669ECEDB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CA519D-488A-A24C-FDD7-C0694421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9FBC7A1-CBBC-02D5-BFFD-9F628535D52F}"/>
              </a:ext>
            </a:extLst>
          </p:cNvPr>
          <p:cNvSpPr/>
          <p:nvPr/>
        </p:nvSpPr>
        <p:spPr>
          <a:xfrm>
            <a:off x="395536" y="1210742"/>
            <a:ext cx="8639042" cy="562074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Неделя высоких технологий и </a:t>
            </a:r>
            <a:r>
              <a:rPr lang="ru-RU" sz="2400" b="1" dirty="0" err="1">
                <a:solidFill>
                  <a:srgbClr val="FF0000"/>
                </a:solidFill>
              </a:rPr>
              <a:t>технопредпринимательства</a:t>
            </a:r>
            <a:endParaRPr lang="ru-RU" sz="24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1F3818-42A5-0731-42EF-097C685DAF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937" t="21468" r="13776" b="9400"/>
          <a:stretch>
            <a:fillRect/>
          </a:stretch>
        </p:blipFill>
        <p:spPr>
          <a:xfrm>
            <a:off x="403150" y="1916831"/>
            <a:ext cx="4024834" cy="484749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1505D7F-F7C0-3B0F-1601-CFE3930F09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26" t="21468" r="51575" b="12201"/>
          <a:stretch>
            <a:fillRect/>
          </a:stretch>
        </p:blipFill>
        <p:spPr>
          <a:xfrm>
            <a:off x="4843170" y="1961456"/>
            <a:ext cx="3897680" cy="461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33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F97E5-47F3-62D1-663A-E43EFD9FE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3A77259B-57B0-FD72-512B-CA733F0B6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F4B40E-F208-ED8F-E4E2-436A7A045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46CB39B-C722-36B8-30C5-C5D47EDDA986}"/>
              </a:ext>
            </a:extLst>
          </p:cNvPr>
          <p:cNvSpPr/>
          <p:nvPr/>
        </p:nvSpPr>
        <p:spPr>
          <a:xfrm>
            <a:off x="395536" y="1210742"/>
            <a:ext cx="8639042" cy="562074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Фестиваль открытых уроков</a:t>
            </a:r>
            <a:endParaRPr lang="ru-RU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C1F22E-28AA-2620-427C-B77A9F6AC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916832"/>
            <a:ext cx="1760998" cy="253821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2100BE-A776-B070-2379-3EFE653298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1916832"/>
            <a:ext cx="1840207" cy="253821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554517-B22D-EB80-A14C-9F16509816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7725" y="4289976"/>
            <a:ext cx="1944617" cy="249280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BAE3B3-0CF0-07EA-EA11-E4D7BC4F10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9649" y="1961456"/>
            <a:ext cx="3182388" cy="21398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F3ACB7-5B80-2D44-C58E-C21F2E27D5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39" y="4267268"/>
            <a:ext cx="1809061" cy="253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740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B9D65-5C20-C74F-90A6-3EC248C13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62AE63F8-B010-B9C2-2FEF-EE5D689B8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BDF46-B368-FFE1-08A9-F8FEF7750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5B6EA70-C371-3739-2484-73A4BBD993AE}"/>
              </a:ext>
            </a:extLst>
          </p:cNvPr>
          <p:cNvSpPr/>
          <p:nvPr/>
        </p:nvSpPr>
        <p:spPr>
          <a:xfrm>
            <a:off x="381626" y="1124744"/>
            <a:ext cx="8639042" cy="135416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Семинар для руководителей ОО Барабинского района </a:t>
            </a:r>
          </a:p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«Мотивирование управленческой культуры по формированию функциональной грамотности личности XXI века»</a:t>
            </a:r>
            <a:endParaRPr lang="ru-RU" sz="2400" b="1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A96F0E-501B-CEEE-757A-44564FF2D5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988" t="22001" r="53150" b="13600"/>
          <a:stretch>
            <a:fillRect/>
          </a:stretch>
        </p:blipFill>
        <p:spPr>
          <a:xfrm>
            <a:off x="467544" y="2538136"/>
            <a:ext cx="3888432" cy="415971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2F3724-7B0B-83DF-B38E-BA723DB39B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937" t="26200" r="10625" b="26200"/>
          <a:stretch>
            <a:fillRect/>
          </a:stretch>
        </p:blipFill>
        <p:spPr>
          <a:xfrm>
            <a:off x="4768060" y="3111698"/>
            <a:ext cx="4016620" cy="303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07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8F4CD-F98E-4551-AEB9-E9C78B1C0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D38938EB-BE64-DBEE-2C87-43A3423C7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CEBEDC-8C1B-3CF7-03C3-5C0FBBC56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D133400-FF56-0130-7127-81899D15BFF7}"/>
              </a:ext>
            </a:extLst>
          </p:cNvPr>
          <p:cNvSpPr/>
          <p:nvPr/>
        </p:nvSpPr>
        <p:spPr>
          <a:xfrm>
            <a:off x="381626" y="1124744"/>
            <a:ext cx="8639042" cy="1008112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Общешкольное родительское собрание</a:t>
            </a:r>
          </a:p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«Дополнительное образование: </a:t>
            </a:r>
          </a:p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от успеха в Лицее к успеху в жизни»</a:t>
            </a:r>
            <a:endParaRPr lang="ru-RU" sz="24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89DEB9-4C1C-1CB6-08B8-6B4394D342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937" t="26152" r="12988" b="26201"/>
          <a:stretch>
            <a:fillRect/>
          </a:stretch>
        </p:blipFill>
        <p:spPr>
          <a:xfrm>
            <a:off x="1763688" y="2306598"/>
            <a:ext cx="5616624" cy="455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92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3D913-C3EC-F3DD-9706-A2DAF3DC7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FBBA3B4A-AD4C-5368-AACD-E217F336D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7FA648-51C2-272B-A3B4-C9B40219A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EC8BB35-6919-492E-EC6D-C86955EC0ED4}"/>
              </a:ext>
            </a:extLst>
          </p:cNvPr>
          <p:cNvSpPr/>
          <p:nvPr/>
        </p:nvSpPr>
        <p:spPr>
          <a:xfrm>
            <a:off x="381626" y="1124744"/>
            <a:ext cx="8639042" cy="864096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rgbClr val="FF0000"/>
                </a:solidFill>
              </a:rPr>
              <a:t>Квиз «Грамотный потребитель» для команд учителей, родителей и учащихся 9-11 классов</a:t>
            </a:r>
            <a:endParaRPr lang="ru-RU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B36031-5B41-E79E-E433-51273E2926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563" t="33463" r="50787" b="16400"/>
          <a:stretch>
            <a:fillRect/>
          </a:stretch>
        </p:blipFill>
        <p:spPr>
          <a:xfrm>
            <a:off x="2267744" y="2060848"/>
            <a:ext cx="5719555" cy="465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602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B771E-35DE-13B4-4EAE-D3D85E186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!Работа\!Таня из Копи\Лицей №3\фоны для презентаций\Презентация основа 06.jpg">
            <a:extLst>
              <a:ext uri="{FF2B5EF4-FFF2-40B4-BE49-F238E27FC236}">
                <a16:creationId xmlns:a16="http://schemas.microsoft.com/office/drawing/2014/main" id="{2BB6C29A-758D-7FF4-738C-BDF08E55D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2AEC0F-3042-3705-D26D-A36C3948F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88640"/>
            <a:ext cx="5400600" cy="56207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IV</a:t>
            </a:r>
            <a:r>
              <a:rPr lang="ru-RU" sz="2000" dirty="0">
                <a:solidFill>
                  <a:schemeClr val="bg1"/>
                </a:solidFill>
              </a:rPr>
              <a:t> Всероссийский педагогический конкурс </a:t>
            </a:r>
            <a:r>
              <a:rPr lang="ru-RU" sz="2400" dirty="0">
                <a:solidFill>
                  <a:schemeClr val="bg1"/>
                </a:solidFill>
              </a:rPr>
              <a:t>«Моя лучшая презентация»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7C0667A-ECDC-47D4-7BCD-2FB6ADC1E49A}"/>
              </a:ext>
            </a:extLst>
          </p:cNvPr>
          <p:cNvSpPr/>
          <p:nvPr/>
        </p:nvSpPr>
        <p:spPr>
          <a:xfrm>
            <a:off x="397454" y="6239765"/>
            <a:ext cx="8639042" cy="429595"/>
          </a:xfrm>
          <a:prstGeom prst="rect">
            <a:avLst/>
          </a:prstGeom>
          <a:solidFill>
            <a:srgbClr val="2D25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2400" b="1" dirty="0">
                <a:solidFill>
                  <a:srgbClr val="FF0000"/>
                </a:solidFill>
              </a:rPr>
              <a:t>https://school3-bar.edusite.ru/magicpage.html?page=168509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CDCCA2C-36B4-81A4-ECE8-3EB29150A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345" y="1305275"/>
            <a:ext cx="4846928" cy="457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13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547</Words>
  <Application>Microsoft Office PowerPoint</Application>
  <PresentationFormat>Экран (4:3)</PresentationFormat>
  <Paragraphs>60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Тема Office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  <vt:lpstr>IV Всероссийский педагогический конкурс «Моя лучшая презентация»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DigitPro</dc:creator>
  <cp:lastModifiedBy>User</cp:lastModifiedBy>
  <cp:revision>14</cp:revision>
  <dcterms:created xsi:type="dcterms:W3CDTF">2023-08-19T09:15:10Z</dcterms:created>
  <dcterms:modified xsi:type="dcterms:W3CDTF">2025-08-07T19:10:46Z</dcterms:modified>
</cp:coreProperties>
</file>