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6"/>
  </p:notesMasterIdLst>
  <p:sldIdLst>
    <p:sldId id="257" r:id="rId2"/>
    <p:sldId id="272" r:id="rId3"/>
    <p:sldId id="261" r:id="rId4"/>
    <p:sldId id="256" r:id="rId5"/>
    <p:sldId id="265" r:id="rId6"/>
    <p:sldId id="287" r:id="rId7"/>
    <p:sldId id="284" r:id="rId8"/>
    <p:sldId id="286" r:id="rId9"/>
    <p:sldId id="285" r:id="rId10"/>
    <p:sldId id="280" r:id="rId11"/>
    <p:sldId id="278" r:id="rId12"/>
    <p:sldId id="282" r:id="rId13"/>
    <p:sldId id="281" r:id="rId14"/>
    <p:sldId id="263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00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A20799-9CEE-4D41-8B74-70C7335E9222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22A574-FCB5-4768-A54B-9E73DF62268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73937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66501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68826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11374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2609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9404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560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322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1716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5039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40774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4833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10.02.2021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6759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tiff"/><Relationship Id="rId4" Type="http://schemas.openxmlformats.org/officeDocument/2006/relationships/image" Target="../media/image16.tif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2276871"/>
            <a:ext cx="7488832" cy="2455716"/>
          </a:xfrm>
        </p:spPr>
        <p:txBody>
          <a:bodyPr>
            <a:noAutofit/>
          </a:bodyPr>
          <a:lstStyle/>
          <a:p>
            <a:pPr algn="ctr"/>
            <a:r>
              <a:rPr lang="ru-RU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Семинар – практикум для педагогов: </a:t>
            </a:r>
            <a:br>
              <a:rPr lang="ru-RU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«Технология интеллектуальной карты в воспитательно – образовательном процессе с дошкольниками»</a:t>
            </a:r>
            <a:br>
              <a:rPr lang="ru-RU" sz="32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71913" y="284189"/>
            <a:ext cx="71094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</a:t>
            </a:r>
            <a:br>
              <a:rPr lang="ru-RU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№ 37»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65241" y="6221003"/>
            <a:ext cx="152278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Орел - 2021 г.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19269" y="45091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endParaRPr lang="ru-RU" dirty="0"/>
          </a:p>
        </p:txBody>
      </p:sp>
      <p:sp>
        <p:nvSpPr>
          <p:cNvPr id="9" name="Блок-схема: альтернативный процесс 8"/>
          <p:cNvSpPr/>
          <p:nvPr/>
        </p:nvSpPr>
        <p:spPr>
          <a:xfrm>
            <a:off x="4605575" y="4789417"/>
            <a:ext cx="3957135" cy="1005876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schemeClr val="tx1"/>
                </a:solidFill>
              </a:rPr>
              <a:t>Корнеева Юлия Владимировна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Старший воспитатель </a:t>
            </a:r>
          </a:p>
          <a:p>
            <a:pPr algn="ctr"/>
            <a:r>
              <a:rPr lang="ru-RU" b="1" dirty="0" err="1">
                <a:solidFill>
                  <a:schemeClr val="tx1"/>
                </a:solidFill>
              </a:rPr>
              <a:t>Жиляева</a:t>
            </a:r>
            <a:r>
              <a:rPr lang="ru-RU" b="1" dirty="0">
                <a:solidFill>
                  <a:schemeClr val="tx1"/>
                </a:solidFill>
              </a:rPr>
              <a:t> Надежда Александровна</a:t>
            </a:r>
          </a:p>
          <a:p>
            <a:pPr algn="ctr"/>
            <a:r>
              <a:rPr lang="ru-RU" b="1" dirty="0">
                <a:solidFill>
                  <a:schemeClr val="tx1"/>
                </a:solidFill>
              </a:rPr>
              <a:t>Педагог-психолог</a:t>
            </a:r>
          </a:p>
        </p:txBody>
      </p:sp>
    </p:spTree>
    <p:extLst>
      <p:ext uri="{BB962C8B-B14F-4D97-AF65-F5344CB8AC3E}">
        <p14:creationId xmlns:p14="http://schemas.microsoft.com/office/powerpoint/2010/main" val="960114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</p:spPr>
      </p:pic>
      <p:pic>
        <p:nvPicPr>
          <p:cNvPr id="5" name="Рисунок 4" descr="C:\Documents and Settings\user\Рабочий стол\fgos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6298" y="1428736"/>
            <a:ext cx="5605032" cy="1928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/>
          <p:cNvSpPr/>
          <p:nvPr/>
        </p:nvSpPr>
        <p:spPr>
          <a:xfrm>
            <a:off x="755576" y="3929066"/>
            <a:ext cx="5102308" cy="130013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…новые идеи, подходы, формы и методы работы </a:t>
            </a:r>
          </a:p>
          <a:p>
            <a:pPr algn="ctr"/>
            <a:r>
              <a:rPr lang="ru-RU" sz="2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в педагогической деятельности…</a:t>
            </a:r>
            <a:endParaRPr lang="ru-RU" sz="2400" dirty="0">
              <a:solidFill>
                <a:schemeClr val="bg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851920" y="5909527"/>
            <a:ext cx="4857784" cy="571504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одмет</a:t>
            </a:r>
            <a:r>
              <a:rPr lang="ru-RU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интеллект – карт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>
            <a:off x="4139952" y="3335301"/>
            <a:ext cx="321471" cy="535785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>
            <a:off x="5530851" y="5293501"/>
            <a:ext cx="321471" cy="500066"/>
          </a:xfrm>
          <a:prstGeom prst="down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Блок-схема: альтернативный процесс 11"/>
          <p:cNvSpPr/>
          <p:nvPr/>
        </p:nvSpPr>
        <p:spPr>
          <a:xfrm>
            <a:off x="2483768" y="546895"/>
            <a:ext cx="4450092" cy="711364"/>
          </a:xfrm>
          <a:prstGeom prst="flowChartAlternateProcess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8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</a:p>
        </p:txBody>
      </p:sp>
    </p:spTree>
    <p:extLst>
      <p:ext uri="{BB962C8B-B14F-4D97-AF65-F5344CB8AC3E}">
        <p14:creationId xmlns:p14="http://schemas.microsoft.com/office/powerpoint/2010/main" val="3378336421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48454" y="416440"/>
            <a:ext cx="6772017" cy="1143000"/>
          </a:xfrm>
        </p:spPr>
        <p:txBody>
          <a:bodyPr>
            <a:normAutofit/>
          </a:bodyPr>
          <a:lstStyle/>
          <a:p>
            <a:pPr lvl="0">
              <a:spcBef>
                <a:spcPts val="0"/>
              </a:spcBef>
            </a:pPr>
            <a:endParaRPr lang="ru-RU" dirty="0">
              <a:solidFill>
                <a:srgbClr val="0033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2897" y="1872845"/>
            <a:ext cx="7520940" cy="3579849"/>
          </a:xfrm>
        </p:spPr>
        <p:txBody>
          <a:bodyPr>
            <a:normAutofit fontScale="92500"/>
          </a:bodyPr>
          <a:lstStyle/>
          <a:p>
            <a:pPr marL="0" lvl="0" indent="0" algn="just">
              <a:buNone/>
            </a:pPr>
            <a:r>
              <a:rPr lang="ru-RU" sz="2500" dirty="0" err="1">
                <a:solidFill>
                  <a:srgbClr val="003300"/>
                </a:solidFill>
                <a:latin typeface="Times New Roman" panose="02020603050405020304" pitchFamily="18" charset="0"/>
                <a:cs typeface="Times New Roman" pitchFamily="18" charset="0"/>
              </a:rPr>
              <a:t>Mind-maps</a:t>
            </a:r>
            <a:r>
              <a:rPr lang="ru-RU" sz="25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itchFamily="18" charset="0"/>
              </a:rPr>
              <a:t>   (термин может переводиться как «интеллект карты», «карты   ума», «карты мыслей», «карты мышления», «ментальные карты», «карта   памяти»  или «карты разума») – информация, изображаемая в графическом виде на большом листе бумаги. </a:t>
            </a:r>
          </a:p>
          <a:p>
            <a:pPr marL="0" lvl="0" indent="0" algn="just">
              <a:buNone/>
            </a:pPr>
            <a:r>
              <a:rPr lang="ru-RU" sz="2500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itchFamily="18" charset="0"/>
              </a:rPr>
              <a:t>	Она отражает связи (смысловые, причинно-следственные, ассоциативные и т.д.) между понятиями, частями и составляющими рассматриваемой области. </a:t>
            </a:r>
          </a:p>
          <a:p>
            <a:endParaRPr lang="ru-RU" dirty="0">
              <a:solidFill>
                <a:srgbClr val="003300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74" t="5230" r="2872" b="9763"/>
          <a:stretch/>
        </p:blipFill>
        <p:spPr bwMode="auto">
          <a:xfrm>
            <a:off x="35718" y="147942"/>
            <a:ext cx="1983362" cy="14257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236296" y="4653136"/>
            <a:ext cx="1613418" cy="1989925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</p:pic>
      <p:sp>
        <p:nvSpPr>
          <p:cNvPr id="7" name="Блок-схема: альтернативный процесс 6"/>
          <p:cNvSpPr/>
          <p:nvPr/>
        </p:nvSpPr>
        <p:spPr>
          <a:xfrm>
            <a:off x="2699792" y="404664"/>
            <a:ext cx="5904655" cy="1095991"/>
          </a:xfrm>
          <a:prstGeom prst="flowChartAlternateProcess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4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ментальная карта? </a:t>
            </a:r>
            <a:b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Зачем нужна ментальная карта?</a:t>
            </a:r>
            <a:br>
              <a:rPr lang="ru-RU" sz="2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915816" y="5648098"/>
            <a:ext cx="1008112" cy="58921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1725580" y="5276431"/>
            <a:ext cx="587000" cy="295502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1550580" y="6176442"/>
            <a:ext cx="587000" cy="295502"/>
          </a:xfrm>
          <a:prstGeom prst="ellipse">
            <a:avLst/>
          </a:prstGeom>
          <a:solidFill>
            <a:srgbClr val="00B050"/>
          </a:solidFill>
          <a:ln>
            <a:solidFill>
              <a:srgbClr val="0033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Овал 11"/>
          <p:cNvSpPr/>
          <p:nvPr/>
        </p:nvSpPr>
        <p:spPr>
          <a:xfrm>
            <a:off x="4822807" y="5804252"/>
            <a:ext cx="587000" cy="29550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278500" y="5157192"/>
            <a:ext cx="587000" cy="295502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0" name="Прямая со стрелкой 9"/>
          <p:cNvCxnSpPr>
            <a:endCxn id="8" idx="5"/>
          </p:cNvCxnSpPr>
          <p:nvPr/>
        </p:nvCxnSpPr>
        <p:spPr>
          <a:xfrm flipH="1" flipV="1">
            <a:off x="2226616" y="5528658"/>
            <a:ext cx="689200" cy="27559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>
            <a:endCxn id="11" idx="5"/>
          </p:cNvCxnSpPr>
          <p:nvPr/>
        </p:nvCxnSpPr>
        <p:spPr>
          <a:xfrm flipH="1">
            <a:off x="2051616" y="6176442"/>
            <a:ext cx="864200" cy="252227"/>
          </a:xfrm>
          <a:prstGeom prst="line">
            <a:avLst/>
          </a:prstGeom>
          <a:ln>
            <a:solidFill>
              <a:srgbClr val="0033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V="1">
            <a:off x="3923928" y="5952003"/>
            <a:ext cx="898879" cy="1477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>
            <a:endCxn id="13" idx="3"/>
          </p:cNvCxnSpPr>
          <p:nvPr/>
        </p:nvCxnSpPr>
        <p:spPr>
          <a:xfrm flipV="1">
            <a:off x="3923928" y="5409419"/>
            <a:ext cx="440536" cy="23867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Соединительная линия уступом 20"/>
          <p:cNvCxnSpPr/>
          <p:nvPr/>
        </p:nvCxnSpPr>
        <p:spPr>
          <a:xfrm>
            <a:off x="1027399" y="5265094"/>
            <a:ext cx="773699" cy="24965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Соединительная линия уступом 25"/>
          <p:cNvCxnSpPr/>
          <p:nvPr/>
        </p:nvCxnSpPr>
        <p:spPr>
          <a:xfrm>
            <a:off x="1179799" y="4941168"/>
            <a:ext cx="664281" cy="323926"/>
          </a:xfrm>
          <a:prstGeom prst="bentConnector3">
            <a:avLst>
              <a:gd name="adj1" fmla="val 50000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Соединительная линия уступом 29"/>
          <p:cNvCxnSpPr/>
          <p:nvPr/>
        </p:nvCxnSpPr>
        <p:spPr>
          <a:xfrm>
            <a:off x="1070381" y="5942705"/>
            <a:ext cx="773699" cy="249655"/>
          </a:xfrm>
          <a:prstGeom prst="bentConnector3">
            <a:avLst>
              <a:gd name="adj1" fmla="val 28512"/>
            </a:avLst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Соединительная линия уступом 31"/>
          <p:cNvCxnSpPr/>
          <p:nvPr/>
        </p:nvCxnSpPr>
        <p:spPr>
          <a:xfrm>
            <a:off x="776881" y="6222289"/>
            <a:ext cx="773699" cy="249655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Соединительная линия уступом 32"/>
          <p:cNvCxnSpPr/>
          <p:nvPr/>
        </p:nvCxnSpPr>
        <p:spPr>
          <a:xfrm rot="10800000" flipV="1">
            <a:off x="5230107" y="5436049"/>
            <a:ext cx="962318" cy="36220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Соединительная линия уступом 34"/>
          <p:cNvCxnSpPr/>
          <p:nvPr/>
        </p:nvCxnSpPr>
        <p:spPr>
          <a:xfrm rot="10800000" flipV="1">
            <a:off x="4748949" y="4794986"/>
            <a:ext cx="962318" cy="36220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Соединительная линия уступом 35"/>
          <p:cNvCxnSpPr/>
          <p:nvPr/>
        </p:nvCxnSpPr>
        <p:spPr>
          <a:xfrm rot="10800000" flipV="1">
            <a:off x="4821678" y="4942737"/>
            <a:ext cx="962318" cy="36220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Соединительная линия уступом 36"/>
          <p:cNvCxnSpPr/>
          <p:nvPr/>
        </p:nvCxnSpPr>
        <p:spPr>
          <a:xfrm rot="10800000" flipV="1">
            <a:off x="5388632" y="5648471"/>
            <a:ext cx="962318" cy="362206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Соединительная линия уступом 37"/>
          <p:cNvCxnSpPr/>
          <p:nvPr/>
        </p:nvCxnSpPr>
        <p:spPr>
          <a:xfrm rot="10800000">
            <a:off x="5230110" y="6099754"/>
            <a:ext cx="1120841" cy="247363"/>
          </a:xfrm>
          <a:prstGeom prst="bentConnector3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6774574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6000"/>
            <a:lum/>
          </a:blip>
          <a:srcRect/>
          <a:stretch>
            <a:fillRect l="-5000" t="-17000" r="-5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1722" y="1340768"/>
            <a:ext cx="4708310" cy="1800200"/>
          </a:xfrm>
        </p:spPr>
        <p:txBody>
          <a:bodyPr>
            <a:normAutofit fontScale="90000"/>
          </a:bodyPr>
          <a:lstStyle/>
          <a:p>
            <a:pPr algn="l"/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 «интеллект-карт»  был создан </a:t>
            </a:r>
            <a:r>
              <a:rPr lang="ru-RU" sz="32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американским учёным и бизнесменом 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Тони </a:t>
            </a:r>
            <a:r>
              <a:rPr lang="ru-RU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Бьюзеном</a:t>
            </a:r>
            <a:r>
              <a:rPr lang="ru-RU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0495" y="2348880"/>
            <a:ext cx="7704856" cy="3960440"/>
          </a:xfrm>
        </p:spPr>
        <p:txBody>
          <a:bodyPr>
            <a:normAutofit/>
          </a:bodyPr>
          <a:lstStyle/>
          <a:p>
            <a:pPr algn="just"/>
            <a:r>
              <a:rPr lang="ru-RU" sz="3600" b="1" dirty="0">
                <a:solidFill>
                  <a:srgbClr val="663300"/>
                </a:solidFill>
                <a:latin typeface="Times New Roman" panose="02020603050405020304" pitchFamily="18" charset="0"/>
                <a:cs typeface="Times New Roman" pitchFamily="18" charset="0"/>
              </a:rPr>
              <a:t>	</a:t>
            </a:r>
            <a:endParaRPr lang="ru-RU" sz="3600" dirty="0">
              <a:solidFill>
                <a:srgbClr val="66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/>
              <a:t>  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Picture 2" descr="http://rightselection.com/demo/wp-content/uploads/2013/07/tony-buzan_11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3309827"/>
            <a:ext cx="2090158" cy="2999493"/>
          </a:xfrm>
          <a:prstGeom prst="rect">
            <a:avLst/>
          </a:prstGeom>
          <a:noFill/>
        </p:spPr>
      </p:pic>
      <p:pic>
        <p:nvPicPr>
          <p:cNvPr id="10" name="Picture 8" descr="http://www.funlib.ru/cimg/2014/102200/2805982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36004" y="0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4932040" y="1336769"/>
            <a:ext cx="381207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мир дошкольных технологий, интеллект – карты пришли благодаря кандидату педагогических наук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В. М. Акименко</a:t>
            </a:r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, которая предложила использовать этот </a:t>
            </a:r>
            <a:r>
              <a:rPr lang="ru-RU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метод для развития связной речи у детей.</a:t>
            </a:r>
          </a:p>
        </p:txBody>
      </p:sp>
    </p:spTree>
    <p:extLst>
      <p:ext uri="{BB962C8B-B14F-4D97-AF65-F5344CB8AC3E}">
        <p14:creationId xmlns:p14="http://schemas.microsoft.com/office/powerpoint/2010/main" val="97720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96944" cy="1143000"/>
          </a:xfrm>
        </p:spPr>
        <p:txBody>
          <a:bodyPr>
            <a:normAutofit fontScale="90000"/>
          </a:bodyPr>
          <a:lstStyle/>
          <a:p>
            <a:pPr algn="just"/>
            <a:r>
              <a:rPr lang="ru-RU" sz="22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1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Интеллектуальная карта </a:t>
            </a:r>
            <a:r>
              <a:rPr lang="ru-RU" sz="31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– это уникальный и простой метод запоминания информации, с помощью которого развиваются как творческие, так и речевые способности детей и активизируется мышление.</a:t>
            </a:r>
            <a:br>
              <a:rPr lang="ru-RU" sz="20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196952"/>
          </a:xfrm>
        </p:spPr>
        <p:txBody>
          <a:bodyPr/>
          <a:lstStyle/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r>
              <a:rPr lang="ru-RU" sz="28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Метод  интеллект - карт помогает пробудить у ребёнка способность к изображению окружающего мира,  структурировать информацию, которую ребенку предстоит усвоить, разбить ее на конкретные образные единицы.</a:t>
            </a:r>
          </a:p>
          <a:p>
            <a:endParaRPr lang="ru-RU" dirty="0"/>
          </a:p>
        </p:txBody>
      </p:sp>
      <p:pic>
        <p:nvPicPr>
          <p:cNvPr id="5" name="Picture 4" descr="http://liom10.ru/wp-content/uploads/2016/07/%D1%80%D0%B0%D0%B7%D0%B2%D0%B8%D1%82%D0%B8%D0%B5-%D0%B8%D0%BD%D1%82%D0%B5%D0%BB%D0%BB%D0%B5%D0%BA%D1%82%D0%B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76539" y="4797152"/>
            <a:ext cx="1674605" cy="18002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2228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124744"/>
            <a:ext cx="8496944" cy="1143000"/>
          </a:xfrm>
        </p:spPr>
        <p:txBody>
          <a:bodyPr>
            <a:normAutofit/>
          </a:bodyPr>
          <a:lstStyle/>
          <a:p>
            <a:pPr algn="just"/>
            <a:r>
              <a:rPr lang="ru-RU" sz="22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196952"/>
          </a:xfrm>
        </p:spPr>
        <p:txBody>
          <a:bodyPr/>
          <a:lstStyle/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lang="ru-RU" dirty="0"/>
          </a:p>
        </p:txBody>
      </p:sp>
      <p:pic>
        <p:nvPicPr>
          <p:cNvPr id="6" name="Picture 3" descr="C:\Users\User\Desktop\hello_html_567ca249.gif">
            <a:extLst>
              <a:ext uri="{FF2B5EF4-FFF2-40B4-BE49-F238E27FC236}">
                <a16:creationId xmlns:a16="http://schemas.microsoft.com/office/drawing/2014/main" id="{A34EAF8F-F0FE-4FB9-91C0-42A9013C98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476" t="87" r="1429" b="1335"/>
          <a:stretch/>
        </p:blipFill>
        <p:spPr bwMode="auto">
          <a:xfrm>
            <a:off x="383142" y="305566"/>
            <a:ext cx="8377715" cy="6246868"/>
          </a:xfrm>
          <a:prstGeom prst="rect">
            <a:avLst/>
          </a:prstGeom>
          <a:ln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176365326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96944" cy="1143000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196952"/>
          </a:xfrm>
        </p:spPr>
        <p:txBody>
          <a:bodyPr/>
          <a:lstStyle/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FBD0A62-8F6C-4E33-991B-E1E391414F9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33" t="5487" r="4560" b="4250"/>
          <a:stretch/>
        </p:blipFill>
        <p:spPr>
          <a:xfrm>
            <a:off x="390364" y="345571"/>
            <a:ext cx="8363272" cy="6166858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708046567"/>
      </p:ext>
    </p:extLst>
  </p:cSld>
  <p:clrMapOvr>
    <a:masterClrMapping/>
  </p:clrMapOvr>
  <p:transition spd="slow">
    <p:wip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96944" cy="1143000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196952"/>
          </a:xfrm>
        </p:spPr>
        <p:txBody>
          <a:bodyPr/>
          <a:lstStyle/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lang="ru-RU" dirty="0"/>
          </a:p>
        </p:txBody>
      </p:sp>
      <p:pic>
        <p:nvPicPr>
          <p:cNvPr id="1026" name="Picture 2" descr="F:\1 ноября\Проворных  ИНТ К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22" y="1435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1589540"/>
      </p:ext>
    </p:extLst>
  </p:cSld>
  <p:clrMapOvr>
    <a:masterClrMapping/>
  </p:clrMapOvr>
  <p:transition spd="slow">
    <p:wip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836712"/>
            <a:ext cx="8496944" cy="1143000"/>
          </a:xfrm>
        </p:spPr>
        <p:txBody>
          <a:bodyPr>
            <a:normAutofit/>
          </a:bodyPr>
          <a:lstStyle/>
          <a:p>
            <a:pPr algn="l"/>
            <a:r>
              <a:rPr lang="ru-RU" sz="22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2060848"/>
            <a:ext cx="8229600" cy="3196952"/>
          </a:xfrm>
        </p:spPr>
        <p:txBody>
          <a:bodyPr/>
          <a:lstStyle/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>
              <a:buNone/>
            </a:pPr>
            <a:endParaRPr lang="ru-RU" sz="2400" dirty="0">
              <a:solidFill>
                <a:srgbClr val="003300"/>
              </a:solidFill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24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	</a:t>
            </a:r>
            <a:endParaRPr lang="ru-RU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3D9F83-BFA7-4FEA-8214-9B1C9A88A596}"/>
              </a:ext>
            </a:extLst>
          </p:cNvPr>
          <p:cNvSpPr txBox="1"/>
          <p:nvPr/>
        </p:nvSpPr>
        <p:spPr>
          <a:xfrm>
            <a:off x="454875" y="332656"/>
            <a:ext cx="6763657" cy="51398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800" b="1" dirty="0">
                <a:solidFill>
                  <a:schemeClr val="accent3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Рекомендации по составлению: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1. Всегда используйте центральный образ;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2. Стремитесь к оптимальному размещению элементов на интеллект-карты;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3. Используйте стрелки, когда необходимо показать связи между элементами; 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4. Используйте цвета;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5. Используйте кодирование информации;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6. Придерживайтесь принципа: по одному ключевому слову на каждую линию;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7. Используйте печатные буквы;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8. Соединяйте линии с другими линиями и следите за тем, чтобы главные ветви карты соединялись с центральным образом.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9. Делайте главные линии плавными и более жирными;</a:t>
            </a:r>
          </a:p>
          <a:p>
            <a:pPr algn="just"/>
            <a:r>
              <a:rPr lang="ru-RU" sz="2000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10. Рисунки (образы) должны быть предельно ясными.</a:t>
            </a:r>
            <a:endParaRPr lang="ru-RU" sz="2000" dirty="0">
              <a:solidFill>
                <a:srgbClr val="003300"/>
              </a:solidFill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F1F2022B-B2C8-438F-909A-B8CD90420B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17475" y="4788860"/>
            <a:ext cx="2926525" cy="2001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25994739"/>
      </p:ext>
    </p:extLst>
  </p:cSld>
  <p:clrMapOvr>
    <a:masterClrMapping/>
  </p:clrMapOvr>
  <p:transition spd="slow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9" r="7181"/>
          <a:stretch/>
        </p:blipFill>
        <p:spPr bwMode="auto">
          <a:xfrm>
            <a:off x="4355976" y="3357469"/>
            <a:ext cx="4248472" cy="2872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4273624" y="544659"/>
            <a:ext cx="4825543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i="1" dirty="0">
                <a:solidFill>
                  <a:schemeClr val="accent3">
                    <a:lumMod val="50000"/>
                  </a:schemeClr>
                </a:solidFill>
              </a:rPr>
              <a:t>Картирование мышления характерно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algn="just"/>
            <a:r>
              <a:rPr lang="ru-RU" i="1" dirty="0">
                <a:solidFill>
                  <a:schemeClr val="accent3">
                    <a:lumMod val="50000"/>
                  </a:schemeClr>
                </a:solidFill>
              </a:rPr>
              <a:t>для века космических исследований и компьютеризации так же,</a:t>
            </a:r>
            <a:r>
              <a:rPr lang="ru-RU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i="1" dirty="0">
                <a:solidFill>
                  <a:schemeClr val="accent3">
                    <a:lumMod val="50000"/>
                  </a:schemeClr>
                </a:solidFill>
              </a:rPr>
              <a:t>как линейно структурированные конспекты – для Средневековья и последующего века промышленности.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  <a:p>
            <a:pPr algn="r"/>
            <a:r>
              <a:rPr lang="ru-RU" i="1" dirty="0">
                <a:solidFill>
                  <a:schemeClr val="accent3">
                    <a:lumMod val="50000"/>
                  </a:schemeClr>
                </a:solidFill>
              </a:rPr>
              <a:t>Тони </a:t>
            </a:r>
            <a:r>
              <a:rPr lang="ru-RU" i="1" dirty="0" err="1">
                <a:solidFill>
                  <a:schemeClr val="accent3">
                    <a:lumMod val="50000"/>
                  </a:schemeClr>
                </a:solidFill>
              </a:rPr>
              <a:t>Бьюзен</a:t>
            </a:r>
            <a:endParaRPr lang="ru-RU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9" name="Picture 3" descr="C:\Users\Мая\Desktop\6.tif">
            <a:extLst>
              <a:ext uri="{FF2B5EF4-FFF2-40B4-BE49-F238E27FC236}">
                <a16:creationId xmlns:a16="http://schemas.microsoft.com/office/drawing/2014/main" id="{FCF7BCC9-C951-49FB-9462-A73F9D4B79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457" y="431838"/>
            <a:ext cx="3706573" cy="2703437"/>
          </a:xfrm>
          <a:prstGeom prst="rect">
            <a:avLst/>
          </a:prstGeom>
          <a:noFill/>
        </p:spPr>
      </p:pic>
      <p:pic>
        <p:nvPicPr>
          <p:cNvPr id="10" name="Picture 2" descr="C:\Users\Мая\Desktop\7.tif">
            <a:extLst>
              <a:ext uri="{FF2B5EF4-FFF2-40B4-BE49-F238E27FC236}">
                <a16:creationId xmlns:a16="http://schemas.microsoft.com/office/drawing/2014/main" id="{11D34CBD-9EA3-464E-9659-AF5F49BC43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84349" y="3429000"/>
            <a:ext cx="3684590" cy="27997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901098838"/>
      </p:ext>
    </p:extLst>
  </p:cSld>
  <p:clrMapOvr>
    <a:masterClrMapping/>
  </p:clrMapOvr>
  <p:transition spd="slow">
    <p:cov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82" y="1907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971600" y="1991314"/>
            <a:ext cx="6768752" cy="2551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400" dirty="0">
                <a:solidFill>
                  <a:srgbClr val="003300"/>
                </a:solidFill>
                <a:latin typeface="Times New Roman"/>
                <a:ea typeface="Calibri"/>
                <a:cs typeface="Times New Roman"/>
              </a:rPr>
              <a:t>ВСЕМ ДЕТЯМ.</a:t>
            </a:r>
          </a:p>
          <a:p>
            <a:pPr marL="285750" lvl="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400" dirty="0">
                <a:solidFill>
                  <a:srgbClr val="003300"/>
                </a:solidFill>
                <a:latin typeface="Times New Roman"/>
                <a:ea typeface="Calibri"/>
                <a:cs typeface="Times New Roman"/>
              </a:rPr>
              <a:t>Дети с речевыми нарушениями.</a:t>
            </a:r>
          </a:p>
          <a:p>
            <a:pPr marL="285750" lvl="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400" dirty="0">
                <a:solidFill>
                  <a:srgbClr val="003300"/>
                </a:solidFill>
                <a:latin typeface="Times New Roman"/>
                <a:ea typeface="Calibri"/>
                <a:cs typeface="Times New Roman"/>
              </a:rPr>
              <a:t>Дети с разными формами аутизма.</a:t>
            </a:r>
          </a:p>
          <a:p>
            <a:pPr marL="285750" lvl="0" indent="-28575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Ø"/>
              <a:tabLst>
                <a:tab pos="457200" algn="l"/>
              </a:tabLst>
            </a:pPr>
            <a:r>
              <a:rPr lang="ru-RU" sz="2400" dirty="0">
                <a:solidFill>
                  <a:srgbClr val="003300"/>
                </a:solidFill>
                <a:latin typeface="Times New Roman"/>
                <a:ea typeface="Calibri"/>
                <a:cs typeface="Times New Roman"/>
              </a:rPr>
              <a:t>Дети с минимальной мозговой дисфункцией</a:t>
            </a:r>
            <a:r>
              <a:rPr lang="ru-RU" sz="1400" dirty="0">
                <a:ea typeface="Calibri"/>
                <a:cs typeface="Times New Roman"/>
              </a:rPr>
              <a:t>.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+mj-lt"/>
              <a:buAutoNum type="arabicPeriod" startAt="3"/>
              <a:tabLst>
                <a:tab pos="457200" algn="l"/>
              </a:tabLst>
            </a:pPr>
            <a:endParaRPr lang="ru-RU" sz="1400" dirty="0">
              <a:ea typeface="Calibri"/>
              <a:cs typeface="Times New Roman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55576" y="260648"/>
            <a:ext cx="7776864" cy="914400"/>
          </a:xfrm>
          <a:prstGeom prst="roundRect">
            <a:avLst/>
          </a:prstGeom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ru-RU" sz="3600" b="1" dirty="0">
                <a:solidFill>
                  <a:srgbClr val="9BBB59">
                    <a:lumMod val="50000"/>
                  </a:srgb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Кому полезны ментальные карты?</a:t>
            </a:r>
          </a:p>
        </p:txBody>
      </p:sp>
      <p:pic>
        <p:nvPicPr>
          <p:cNvPr id="9" name="Picture 7" descr="http://madoy252.ucoz.ru/aca42dd9e505.png">
            <a:extLst>
              <a:ext uri="{FF2B5EF4-FFF2-40B4-BE49-F238E27FC236}">
                <a16:creationId xmlns:a16="http://schemas.microsoft.com/office/drawing/2014/main" id="{9FAE678D-39AD-4B27-9583-FAA9A02680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04048" y="3945530"/>
            <a:ext cx="3344828" cy="24705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7558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</p:pic>
      <p:pic>
        <p:nvPicPr>
          <p:cNvPr id="8" name="Picture 2" descr="http://neuropsycholog.ru/sites/default/files/userfiles/ris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067720" y="580003"/>
            <a:ext cx="2880319" cy="25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noFill/>
            <a:miter lim="800000"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</p:pic>
      <p:pic>
        <p:nvPicPr>
          <p:cNvPr id="9" name="Picture 2" descr="https://i.mywishis.in/s/i/wishes/43/1e/470x0_431e7b903d6df6f8a49a36909403a134___jpg____4_26a91a3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42" r="19378"/>
          <a:stretch/>
        </p:blipFill>
        <p:spPr bwMode="auto">
          <a:xfrm>
            <a:off x="5340343" y="525703"/>
            <a:ext cx="3173906" cy="24712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Picture 2" descr="https://scontent.cdninstagram.com/t51.2885-15/e35/20184381_118252272135035_2763830992782229504_n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1948" y="3260220"/>
            <a:ext cx="3222301" cy="322230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3819BF6-684A-46DC-9B04-F20A25F513DC}"/>
              </a:ext>
            </a:extLst>
          </p:cNvPr>
          <p:cNvSpPr txBox="1"/>
          <p:nvPr/>
        </p:nvSpPr>
        <p:spPr>
          <a:xfrm>
            <a:off x="281914" y="3571618"/>
            <a:ext cx="4650658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ru-RU" sz="2000" dirty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   Ученые  выяснили,  что  умение  человека  находить  решения  в различных  учебных  и  жизненных  ситуациях  связано  не  с  количеством  </a:t>
            </a:r>
            <a:r>
              <a:rPr lang="ru-RU" sz="2000" b="1" dirty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знаний</a:t>
            </a:r>
            <a:r>
              <a:rPr lang="ru-RU" sz="2000" dirty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 в  его голове, а с количеством </a:t>
            </a:r>
            <a:r>
              <a:rPr lang="ru-RU" sz="2000" b="1" dirty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связей </a:t>
            </a:r>
            <a:r>
              <a:rPr lang="ru-RU" sz="2000" dirty="0">
                <a:solidFill>
                  <a:srgbClr val="0033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между этими знаниями. Данный метод как раз направлен на то, чтобы создать это множество связей у ребёнка.</a:t>
            </a:r>
            <a:endParaRPr lang="ru-RU" sz="2000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201872"/>
      </p:ext>
    </p:extLst>
  </p:cSld>
  <p:clrMapOvr>
    <a:masterClrMapping/>
  </p:clrMapOvr>
  <p:transition spd="slow">
    <p:wip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</p:pic>
      <p:sp>
        <p:nvSpPr>
          <p:cNvPr id="4" name="Прямоугольник 3"/>
          <p:cNvSpPr/>
          <p:nvPr/>
        </p:nvSpPr>
        <p:spPr>
          <a:xfrm>
            <a:off x="1115616" y="335845"/>
            <a:ext cx="756084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33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В современном мире с большим потоком информации, применение интеллект - карт в непосредственной образовательной деятельности дошкольников, а в особенности дошкольников с ОВЗ, даёт огромные положительные результаты. В условиях реализации ФГОС использование интеллект - карты позволяет осуществлять интеграцию всех областей. Метод интеллект карт является универсальным способом познания окружающего мира и знаний, накопленных человеком, формирует преемственность между детским садом и школой.</a:t>
            </a:r>
          </a:p>
        </p:txBody>
      </p:sp>
    </p:spTree>
    <p:extLst>
      <p:ext uri="{BB962C8B-B14F-4D97-AF65-F5344CB8AC3E}">
        <p14:creationId xmlns:p14="http://schemas.microsoft.com/office/powerpoint/2010/main" val="2085783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13" y="0"/>
            <a:ext cx="9143999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213515" y="1536241"/>
            <a:ext cx="1847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5400" b="1" dirty="0">
              <a:solidFill>
                <a:srgbClr val="00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AD47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59832" y="3429000"/>
            <a:ext cx="2638811" cy="2638811"/>
          </a:xfrm>
          <a:prstGeom prst="rect">
            <a:avLst/>
          </a:prstGeom>
        </p:spPr>
      </p:pic>
      <p:sp>
        <p:nvSpPr>
          <p:cNvPr id="8" name="Блок-схема: подготовка 7"/>
          <p:cNvSpPr/>
          <p:nvPr/>
        </p:nvSpPr>
        <p:spPr>
          <a:xfrm>
            <a:off x="-108520" y="1099653"/>
            <a:ext cx="9649072" cy="2048150"/>
          </a:xfrm>
          <a:prstGeom prst="flowChartPreparation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4400" b="1" dirty="0">
                <a:solidFill>
                  <a:srgbClr val="00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98246" y="1536241"/>
            <a:ext cx="2934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32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501</TotalTime>
  <Words>539</Words>
  <Application>Microsoft Office PowerPoint</Application>
  <PresentationFormat>Экран (4:3)</PresentationFormat>
  <Paragraphs>63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Times New Roman</vt:lpstr>
      <vt:lpstr>Wingdings</vt:lpstr>
      <vt:lpstr>Тема Office</vt:lpstr>
      <vt:lpstr>Семинар – практикум для педагогов:   «Технология интеллектуальной карты в воспитательно – образовательном процессе с дошкольниками»  </vt:lpstr>
      <vt:lpstr>Презентация PowerPoint</vt:lpstr>
      <vt:lpstr>Презентация PowerPoint</vt:lpstr>
      <vt:lpstr>Метод «интеллект-карт»  был создан американским учёным и бизнесменом Тони Бьюзеном. </vt:lpstr>
      <vt:lpstr> Интеллектуальная карта – это уникальный и простой метод запоминания информации, с помощью которого развиваются как творческие, так и речевые способности детей и активизируется мышление. </vt:lpstr>
      <vt:lpstr> </vt:lpstr>
      <vt:lpstr> </vt:lpstr>
      <vt:lpstr> </vt:lpstr>
      <vt:lpstr>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«Применение технологии интеллект – карт в образовательном процессе»</dc:title>
  <dc:creator>Светлана</dc:creator>
  <cp:lastModifiedBy>Наталья Королева</cp:lastModifiedBy>
  <cp:revision>54</cp:revision>
  <dcterms:created xsi:type="dcterms:W3CDTF">2017-06-01T13:17:28Z</dcterms:created>
  <dcterms:modified xsi:type="dcterms:W3CDTF">2021-02-10T07:56:58Z</dcterms:modified>
</cp:coreProperties>
</file>