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D309CF-B7DA-46FA-8FEB-E9BE7511E47D}" type="datetimeFigureOut">
              <a:rPr lang="ru-RU" smtClean="0"/>
              <a:t>24.04.2021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0F599B-ABC9-4BB9-BFB9-DC172D50AB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64488" y="6669360"/>
            <a:ext cx="107566" cy="115402"/>
          </a:xfrm>
        </p:spPr>
        <p:txBody>
          <a:bodyPr>
            <a:normAutofit fontScale="25000" lnSpcReduction="20000"/>
          </a:bodyPr>
          <a:lstStyle/>
          <a:p>
            <a:endParaRPr lang="ru-RU" sz="1800" b="1" dirty="0">
              <a:solidFill>
                <a:srgbClr val="0070C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7992888" cy="3312368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800" dirty="0" smtClean="0">
                <a:solidFill>
                  <a:srgbClr val="0070C0"/>
                </a:solidFill>
                <a:effectLst/>
              </a:rPr>
              <a:t>ЛЁГКАЯ АТЛЕТИКА.</a:t>
            </a:r>
            <a:br>
              <a:rPr lang="ru-RU" sz="4800" dirty="0" smtClean="0">
                <a:solidFill>
                  <a:srgbClr val="0070C0"/>
                </a:solidFill>
                <a:effectLst/>
              </a:rPr>
            </a:br>
            <a:r>
              <a:rPr lang="ru-RU" sz="4800" dirty="0" smtClean="0">
                <a:solidFill>
                  <a:srgbClr val="0070C0"/>
                </a:solidFill>
                <a:effectLst/>
              </a:rPr>
              <a:t/>
            </a:r>
            <a:br>
              <a:rPr lang="ru-RU" sz="4800" dirty="0" smtClean="0">
                <a:solidFill>
                  <a:srgbClr val="0070C0"/>
                </a:solidFill>
                <a:effectLst/>
              </a:rPr>
            </a:br>
            <a:r>
              <a:rPr lang="ru-RU" sz="4800" dirty="0" smtClean="0">
                <a:solidFill>
                  <a:srgbClr val="0070C0"/>
                </a:solidFill>
                <a:effectLst/>
              </a:rPr>
              <a:t>ПРЫЖОК В ДЛИНУ </a:t>
            </a:r>
            <a:br>
              <a:rPr lang="ru-RU" sz="4800" dirty="0" smtClean="0">
                <a:solidFill>
                  <a:srgbClr val="0070C0"/>
                </a:solidFill>
                <a:effectLst/>
              </a:rPr>
            </a:br>
            <a:r>
              <a:rPr lang="ru-RU" sz="4800" dirty="0" smtClean="0">
                <a:solidFill>
                  <a:srgbClr val="0070C0"/>
                </a:solidFill>
                <a:effectLst/>
              </a:rPr>
              <a:t>С МЕСТА.</a:t>
            </a:r>
            <a:endParaRPr lang="ru-RU" sz="4800" dirty="0">
              <a:solidFill>
                <a:srgbClr val="0070C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4221088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FFAAAA">
                    <a:lumMod val="10000"/>
                  </a:srgb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Подготовила учитель физкультуры МБОУ КСОШ № 19 г. Пятигорска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err="1">
                <a:solidFill>
                  <a:srgbClr val="FFAAAA">
                    <a:lumMod val="10000"/>
                  </a:srgb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Лобжанидзе</a:t>
            </a:r>
            <a:r>
              <a:rPr lang="ru-RU" sz="2000" dirty="0">
                <a:solidFill>
                  <a:srgbClr val="FFAAAA">
                    <a:lumMod val="10000"/>
                  </a:srgb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А.З.</a:t>
            </a:r>
          </a:p>
        </p:txBody>
      </p:sp>
    </p:spTree>
    <p:extLst>
      <p:ext uri="{BB962C8B-B14F-4D97-AF65-F5344CB8AC3E}">
        <p14:creationId xmlns:p14="http://schemas.microsoft.com/office/powerpoint/2010/main" val="37823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136904" cy="176991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  <a:effectLst/>
              </a:rPr>
              <a:t>Виды легкоатлетических </a:t>
            </a:r>
            <a:r>
              <a:rPr lang="ru-RU" sz="3600" dirty="0" smtClean="0">
                <a:solidFill>
                  <a:srgbClr val="0070C0"/>
                </a:solidFill>
                <a:effectLst/>
              </a:rPr>
              <a:t/>
            </a:r>
            <a:br>
              <a:rPr lang="ru-RU" sz="3600" dirty="0" smtClean="0">
                <a:solidFill>
                  <a:srgbClr val="0070C0"/>
                </a:solidFill>
                <a:effectLst/>
              </a:rPr>
            </a:br>
            <a:r>
              <a:rPr lang="ru-RU" sz="3600" dirty="0" smtClean="0">
                <a:solidFill>
                  <a:srgbClr val="0070C0"/>
                </a:solidFill>
                <a:effectLst/>
              </a:rPr>
              <a:t>прыжков</a:t>
            </a:r>
            <a:endParaRPr lang="ru-RU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6" name="Picture 19" descr="ANd9GcSK1KM6bGrOoLkz5X4Jo0n9OIeoHJKiKIFkJxbF3pdoSsuRb-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464" y="1905444"/>
            <a:ext cx="2667000" cy="353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844824"/>
            <a:ext cx="4536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 преодолением вертикальных препятствий</a:t>
            </a:r>
            <a:endParaRPr lang="ru-RU" b="1" dirty="0"/>
          </a:p>
          <a:p>
            <a:r>
              <a:rPr lang="ru-RU" dirty="0"/>
              <a:t>1. Прыжки в высоту</a:t>
            </a:r>
          </a:p>
          <a:p>
            <a:r>
              <a:rPr lang="ru-RU" dirty="0"/>
              <a:t>2. Прыжки с шестом</a:t>
            </a:r>
          </a:p>
          <a:p>
            <a:endParaRPr lang="ru-RU" dirty="0"/>
          </a:p>
          <a:p>
            <a:r>
              <a:rPr lang="ru-RU" dirty="0"/>
              <a:t>Без препятствий</a:t>
            </a:r>
          </a:p>
          <a:p>
            <a:r>
              <a:rPr lang="ru-RU" dirty="0"/>
              <a:t>1. Прыжки в длину</a:t>
            </a:r>
          </a:p>
          <a:p>
            <a:r>
              <a:rPr lang="ru-RU" dirty="0"/>
              <a:t>2. Тройной прыжок</a:t>
            </a: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2963045"/>
            <a:ext cx="6553200" cy="470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916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5082967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88641"/>
            <a:ext cx="81213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Arial"/>
                <a:ea typeface="+mj-ea"/>
                <a:cs typeface="+mj-cs"/>
              </a:rPr>
              <a:t>Фазы прыжка в длину с места</a:t>
            </a:r>
            <a:endParaRPr lang="ru-RU" dirty="0"/>
          </a:p>
        </p:txBody>
      </p:sp>
      <p:pic>
        <p:nvPicPr>
          <p:cNvPr id="5" name="Picture 14" descr="051bcf543bcfcb42f09c0748bb3517d7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6336704" cy="374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115616" y="1662143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1. Подготовка к отталкиванию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4090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4372168"/>
            <a:ext cx="280831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40466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>
                <a:solidFill>
                  <a:srgbClr val="0070C0"/>
                </a:solidFill>
                <a:latin typeface="Arial"/>
              </a:rPr>
              <a:t>Фазы прыжка в длину с места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2852936"/>
            <a:ext cx="6491918" cy="3715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18448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prstClr val="black"/>
                </a:solidFill>
              </a:rPr>
              <a:t>2. Отталкивание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55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4372168"/>
            <a:ext cx="3096344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548680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>
                <a:solidFill>
                  <a:srgbClr val="0070C0"/>
                </a:solidFill>
                <a:latin typeface="Arial"/>
              </a:rPr>
              <a:t>Фазы прыжка в длину с места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2852936"/>
            <a:ext cx="6525266" cy="38672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1640" y="1916832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prstClr val="black"/>
                </a:solidFill>
              </a:rPr>
              <a:t>3. Полёт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718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3354775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>
                <a:solidFill>
                  <a:srgbClr val="0070C0"/>
                </a:solidFill>
                <a:latin typeface="Arial"/>
              </a:rPr>
              <a:t>Фазы прыжка в длину с места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253" y="2780928"/>
            <a:ext cx="6192099" cy="3626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87624" y="1844824"/>
            <a:ext cx="6696744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prstClr val="black"/>
                </a:solidFill>
              </a:rPr>
              <a:t>4. Приземление</a:t>
            </a:r>
            <a:endParaRPr lang="ru-RU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451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4722927" cy="10010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Picture 8" descr="imagesCA6W7Z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289" y="3429000"/>
            <a:ext cx="6096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51520" y="620688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70C0"/>
                </a:solidFill>
                <a:latin typeface="Arial"/>
              </a:rPr>
              <a:t>Техника прыжка </a:t>
            </a:r>
            <a:r>
              <a:rPr lang="ru-RU" sz="3600" b="1" dirty="0">
                <a:solidFill>
                  <a:srgbClr val="0070C0"/>
                </a:solidFill>
                <a:latin typeface="Arial"/>
              </a:rPr>
              <a:t>в длину с места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267019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/>
              <a:t> Исходное положение перед прыжком – «старт пловца» (ноги полусогнуты, туловище наклонено вперёд, руки отведены назад в стороны). Отталкивание производится обеими ногами до полного их выпрямления в коленных суставах с одновременным выносом рук вперёд и вверх. В полёте ноги сгибаются в коленях и выносятся вперёд. Во время приземления выполняется приседание, руки выносятся вперёд и в стороны, обеспечивая таким образом мягкое и устойчивое приземление.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733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76672"/>
            <a:ext cx="8208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70C0"/>
                </a:solidFill>
                <a:latin typeface="Arial"/>
              </a:rPr>
              <a:t>Ошибки в технике прыжка </a:t>
            </a:r>
          </a:p>
          <a:p>
            <a:pPr lvl="0" algn="ctr"/>
            <a:r>
              <a:rPr lang="ru-RU" sz="3600" b="1" dirty="0" smtClean="0">
                <a:solidFill>
                  <a:srgbClr val="0070C0"/>
                </a:solidFill>
                <a:latin typeface="Arial"/>
              </a:rPr>
              <a:t>в </a:t>
            </a:r>
            <a:r>
              <a:rPr lang="ru-RU" sz="3600" b="1" dirty="0">
                <a:solidFill>
                  <a:srgbClr val="0070C0"/>
                </a:solidFill>
                <a:latin typeface="Arial"/>
              </a:rPr>
              <a:t>длину с места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844824"/>
            <a:ext cx="8261054" cy="4432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200" b="1" kern="0" dirty="0" smtClean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исходном положении </a:t>
            </a: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прыгун находится в глубоком приседе, руки подняты слишком высоко.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отталкивании прыгун отклоняется от заданной траектории сильно вперёд либо вверх.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Толчок выполняется одной ногой.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полёте ноги не сгибаются и не подтягиваются к груди.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приземлении вперёд выносятся ноги.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Blip>
                <a:blip r:embed="rId2"/>
              </a:buBlip>
              <a:defRPr/>
            </a:pPr>
            <a:r>
              <a:rPr lang="ru-RU" altLang="ru-RU" sz="2200" b="1" kern="0" dirty="0">
                <a:solidFill>
                  <a:schemeClr val="accent3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Прыгун приземляется на носки.</a:t>
            </a:r>
          </a:p>
        </p:txBody>
      </p:sp>
    </p:spTree>
    <p:extLst>
      <p:ext uri="{BB962C8B-B14F-4D97-AF65-F5344CB8AC3E}">
        <p14:creationId xmlns:p14="http://schemas.microsoft.com/office/powerpoint/2010/main" val="4050083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1844824"/>
            <a:ext cx="7550224" cy="3672408"/>
          </a:xfrm>
        </p:spPr>
        <p:txBody>
          <a:bodyPr/>
          <a:lstStyle/>
          <a:p>
            <a:pPr algn="ctr"/>
            <a:r>
              <a:rPr lang="ru-RU" sz="2800" dirty="0" smtClean="0"/>
              <a:t>- Впрыгивание </a:t>
            </a:r>
            <a:r>
              <a:rPr lang="ru-RU" sz="2800" dirty="0"/>
              <a:t>на разновысокие предметы и спрыгивание с </a:t>
            </a:r>
            <a:r>
              <a:rPr lang="ru-RU" sz="2800" dirty="0" smtClean="0"/>
              <a:t>них.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Прыжки через предметы различной высоты.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Чередование этих упражнений.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33265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70C0"/>
                </a:solidFill>
                <a:latin typeface="Arial"/>
              </a:rPr>
              <a:t>Специальные упражнения для совершенствования навыка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420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2928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effectLst/>
                <a:ea typeface="+mn-ea"/>
                <a:cs typeface="+mn-cs"/>
              </a:rPr>
              <a:t>Прыжки в длину в древности</a:t>
            </a:r>
            <a:endParaRPr lang="ru-RU" sz="1400" dirty="0">
              <a:solidFill>
                <a:srgbClr val="0070C0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772816"/>
            <a:ext cx="7920880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defRPr/>
            </a:pPr>
            <a:r>
              <a:rPr lang="ru-RU" sz="3600" b="1" kern="0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Arial"/>
              </a:rPr>
              <a:t>Греческие атлеты прыгали в длину не с разбега, а с места – к тому же с камнями (позже с гантелями) в руках. В конце прыжка спортсмен отбрасывал камни резко назад: считалось, что это позволяет ему прыгнуть дальше. Подобная техника прыжка требовала хорошей координации.</a:t>
            </a:r>
          </a:p>
        </p:txBody>
      </p:sp>
    </p:spTree>
    <p:extLst>
      <p:ext uri="{BB962C8B-B14F-4D97-AF65-F5344CB8AC3E}">
        <p14:creationId xmlns:p14="http://schemas.microsoft.com/office/powerpoint/2010/main" val="371652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68952" cy="100811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ru-RU" sz="3600" dirty="0" smtClean="0">
                <a:solidFill>
                  <a:srgbClr val="0070C0"/>
                </a:solidFill>
                <a:effectLst/>
                <a:ea typeface="+mn-ea"/>
                <a:cs typeface="+mn-cs"/>
              </a:rPr>
              <a:t>История и рекорды</a:t>
            </a:r>
            <a:r>
              <a:rPr lang="ru-RU" sz="1800" b="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  <a:t/>
            </a:r>
            <a:br>
              <a:rPr lang="ru-RU" sz="1800" b="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</a:br>
            <a:endParaRPr lang="ru-RU" sz="1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5" name="Picture 15" descr="Дмитрий Иоселиа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2895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1000" y="530120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/>
              <a:t>Дмитрий Иоселиани</a:t>
            </a:r>
          </a:p>
          <a:p>
            <a:pPr algn="ctr"/>
            <a:r>
              <a:rPr lang="ru-RU"/>
              <a:t>(1913-1989)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63888" y="1524000"/>
            <a:ext cx="52565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Дмитрий </a:t>
            </a:r>
            <a:r>
              <a:rPr lang="ru-RU" sz="2000" b="1" dirty="0" err="1"/>
              <a:t>Милетонович</a:t>
            </a:r>
            <a:r>
              <a:rPr lang="ru-RU" sz="2000" b="1" dirty="0"/>
              <a:t> Иоселиани является обладателем 60 союзных республиканских и закавказских  рекордов по прыжкам в длину с места. Но в далеком 1930 году 17-летний грузинский юноша стал первым в СССР спортсменом, превысившим мировой рекорд. </a:t>
            </a:r>
            <a:endParaRPr lang="ru-RU" sz="2000" b="1" dirty="0" smtClean="0"/>
          </a:p>
          <a:p>
            <a:r>
              <a:rPr lang="ru-RU" sz="2000" b="1" dirty="0" smtClean="0"/>
              <a:t>Результат</a:t>
            </a:r>
            <a:r>
              <a:rPr lang="ru-RU" sz="2000" b="1" dirty="0"/>
              <a:t>, прославивший грузинского прыгуна - 3 м 48,2 см.</a:t>
            </a:r>
          </a:p>
          <a:p>
            <a:r>
              <a:rPr lang="ru-RU" sz="2000" b="1" dirty="0"/>
              <a:t>     В 1945 году был назначен директором Грузинского государственного института физкультуры. С 1956 по 1983 Д. М. Иоселиани возглавлял в упомянутом институте кафедру легкой атлетики. </a:t>
            </a:r>
          </a:p>
        </p:txBody>
      </p:sp>
    </p:spTree>
    <p:extLst>
      <p:ext uri="{BB962C8B-B14F-4D97-AF65-F5344CB8AC3E}">
        <p14:creationId xmlns:p14="http://schemas.microsoft.com/office/powerpoint/2010/main" val="273192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39552" y="134076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Спасибо </a:t>
            </a:r>
          </a:p>
          <a:p>
            <a:pPr algn="ctr"/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за внимание !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5379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381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ЛЁГКАЯ АТЛЕТИКА.  ПРЫЖОК В ДЛИНУ  С МЕСТА.</vt:lpstr>
      <vt:lpstr>Виды легкоатлетических  прыжков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- Впрыгивание на разновысокие предметы и спрыгивание с них.  - Прыжки через предметы различной высоты.  - Чередование этих упражнений. </vt:lpstr>
      <vt:lpstr>Прыжки в длину в древности</vt:lpstr>
      <vt:lpstr>История и рекорды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ЛЁГКАЯ АТЛЕТИКА.  ПРЫЖОК В ДЛИНУ  С МЕСТА.</dc:title>
  <dc:creator>Администратор безопасности</dc:creator>
  <cp:lastModifiedBy>Администратор безопасности</cp:lastModifiedBy>
  <cp:revision>2</cp:revision>
  <dcterms:created xsi:type="dcterms:W3CDTF">2021-04-24T07:41:05Z</dcterms:created>
  <dcterms:modified xsi:type="dcterms:W3CDTF">2021-04-24T07:43:12Z</dcterms:modified>
</cp:coreProperties>
</file>