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8"/>
  </p:notesMasterIdLst>
  <p:sldIdLst>
    <p:sldId id="256" r:id="rId2"/>
    <p:sldId id="282" r:id="rId3"/>
    <p:sldId id="257" r:id="rId4"/>
    <p:sldId id="270" r:id="rId5"/>
    <p:sldId id="281" r:id="rId6"/>
    <p:sldId id="272" r:id="rId7"/>
    <p:sldId id="274" r:id="rId8"/>
    <p:sldId id="284" r:id="rId9"/>
    <p:sldId id="280" r:id="rId10"/>
    <p:sldId id="260" r:id="rId11"/>
    <p:sldId id="265" r:id="rId12"/>
    <p:sldId id="266" r:id="rId13"/>
    <p:sldId id="268" r:id="rId14"/>
    <p:sldId id="262" r:id="rId15"/>
    <p:sldId id="283" r:id="rId16"/>
    <p:sldId id="276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04EB82-0195-4BCE-A391-5409BE9270FF}" type="datetimeFigureOut">
              <a:rPr lang="ru-RU" smtClean="0"/>
              <a:t>25.05.2026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D35A7-624A-4127-B12C-754563AE1E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494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972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53173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2147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62176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0989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5019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628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8052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216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2089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012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BD35A7-624A-4127-B12C-754563AE1E28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25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2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18.jpeg"/><Relationship Id="rId4" Type="http://schemas.openxmlformats.org/officeDocument/2006/relationships/image" Target="../media/image23.jpeg"/><Relationship Id="rId9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DCFE33-ABAB-4BB1-83EF-1B5EB509F4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01922" y="2013357"/>
            <a:ext cx="6887361" cy="1373307"/>
          </a:xfrm>
        </p:spPr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br>
              <a:rPr lang="ru-RU" sz="2800" b="1" dirty="0"/>
            </a:br>
            <a:br>
              <a:rPr lang="ru-RU" sz="2800" b="1" dirty="0"/>
            </a:b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МБДОУ «Детский сад №54 комбинированного вида с татарским языком воспитания и обучения» Советского района г. Казани</a:t>
            </a: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</a:br>
            <a:b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</a:b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Презентация дидактической игры</a:t>
            </a:r>
            <a:br>
              <a:rPr lang="ru-RU" sz="2800" b="1" dirty="0"/>
            </a:br>
            <a:r>
              <a:rPr lang="ru-RU" sz="4400" b="1" dirty="0">
                <a:solidFill>
                  <a:srgbClr val="FF0000"/>
                </a:solidFill>
              </a:rPr>
              <a:t>«Наши защитники»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CCE815D-A8CF-4AF1-8269-CB2E53ABC1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573710"/>
            <a:ext cx="6815669" cy="1694575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</a:pPr>
            <a:r>
              <a:rPr lang="ru-RU" sz="1600" b="1" dirty="0"/>
              <a:t>Авторы: </a:t>
            </a:r>
          </a:p>
          <a:p>
            <a:pPr algn="l">
              <a:lnSpc>
                <a:spcPct val="110000"/>
              </a:lnSpc>
            </a:pPr>
            <a:r>
              <a:rPr lang="ru-RU" sz="1600" b="1" dirty="0"/>
              <a:t>Хабибуллина Наталья Владимировна, педагог-психолог</a:t>
            </a:r>
          </a:p>
          <a:p>
            <a:pPr algn="l">
              <a:lnSpc>
                <a:spcPct val="110000"/>
              </a:lnSpc>
            </a:pPr>
            <a:r>
              <a:rPr lang="ru-RU" sz="1600" b="1" dirty="0" err="1"/>
              <a:t>Шайдуллина</a:t>
            </a:r>
            <a:r>
              <a:rPr lang="ru-RU" sz="1600" b="1" dirty="0"/>
              <a:t> Ландыш </a:t>
            </a:r>
            <a:r>
              <a:rPr lang="ru-RU" sz="1600" b="1" dirty="0" err="1"/>
              <a:t>Рамильевна</a:t>
            </a:r>
            <a:r>
              <a:rPr lang="ru-RU" sz="1600" b="1" dirty="0"/>
              <a:t>, воспитатель</a:t>
            </a:r>
          </a:p>
          <a:p>
            <a:r>
              <a:rPr lang="ru-RU" sz="1400" b="1" dirty="0"/>
              <a:t>Казань, 2025г.</a:t>
            </a:r>
          </a:p>
        </p:txBody>
      </p:sp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0C7412A0-01E5-4FFE-A29F-4609BF854AF4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" t="701" r="-18208" b="-701"/>
          <a:stretch/>
        </p:blipFill>
        <p:spPr bwMode="auto">
          <a:xfrm>
            <a:off x="420941" y="68080"/>
            <a:ext cx="1516380" cy="14789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30" name="Picture 6" descr="Picture background">
            <a:extLst>
              <a:ext uri="{FF2B5EF4-FFF2-40B4-BE49-F238E27FC236}">
                <a16:creationId xmlns:a16="http://schemas.microsoft.com/office/drawing/2014/main" id="{79D11630-0DDF-4B8B-831F-0603A041F7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79178" y="68080"/>
            <a:ext cx="1516380" cy="20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Picture background">
            <a:extLst>
              <a:ext uri="{FF2B5EF4-FFF2-40B4-BE49-F238E27FC236}">
                <a16:creationId xmlns:a16="http://schemas.microsoft.com/office/drawing/2014/main" id="{5884CBF4-F30C-4C89-8658-B23A7C63D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296" t="18236" r="9933" b="18575"/>
          <a:stretch/>
        </p:blipFill>
        <p:spPr bwMode="auto">
          <a:xfrm>
            <a:off x="1845119" y="68080"/>
            <a:ext cx="2130256" cy="126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248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E87E22-8008-4994-9545-7F75FE7C9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kern="100" dirty="0">
                <a:solidFill>
                  <a:srgbClr val="FF0000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Патриотическое воспитание </a:t>
            </a:r>
            <a:br>
              <a:rPr lang="ru-RU" sz="3600" b="1" kern="100" dirty="0">
                <a:solidFill>
                  <a:srgbClr val="FF0000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kern="100" dirty="0">
                <a:solidFill>
                  <a:srgbClr val="FF0000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подрастающего поколения</a:t>
            </a:r>
            <a:endParaRPr lang="ru-RU" sz="3600" b="1" dirty="0">
              <a:solidFill>
                <a:srgbClr val="FF0000"/>
              </a:solidFill>
              <a:latin typeface="Garamond" panose="02020404030301010803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A68EE3-17DE-44C8-A85B-B7D4DCA30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600" kern="1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lang="ru-RU" sz="1600" kern="100" dirty="0">
                <a:solidFill>
                  <a:srgbClr val="0000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Данная проблема</a:t>
            </a:r>
            <a:r>
              <a:rPr lang="ru-RU" sz="1600" kern="100" dirty="0">
                <a:solidFill>
                  <a:srgbClr val="000000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kern="100" dirty="0">
                <a:solidFill>
                  <a:srgbClr val="000000"/>
                </a:solidFill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становится</a:t>
            </a:r>
            <a:r>
              <a:rPr lang="ru-RU" sz="1600" kern="100" dirty="0">
                <a:solidFill>
                  <a:srgbClr val="000000"/>
                </a:solidFill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актуальной в условиях современной России. </a:t>
            </a:r>
            <a:r>
              <a:rPr lang="ru-RU" sz="1600" kern="1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дошкольном периоде дети находятся на стадии активного познания мира, формирования ценностных ориентаций и установок, поэтому именно в этом возрасте особенно важно начинать работу по воспитанию чувства любви, гордости и преданности к своей Родине. </a:t>
            </a:r>
          </a:p>
          <a:p>
            <a:pPr indent="0" algn="just">
              <a:lnSpc>
                <a:spcPct val="150000"/>
              </a:lnSpc>
              <a:spcAft>
                <a:spcPts val="800"/>
              </a:spcAft>
              <a:buNone/>
            </a:pPr>
            <a:r>
              <a:rPr lang="ru-RU" sz="1600" b="1" kern="1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Дидактическая настольная игра «Наши защитники»</a:t>
            </a:r>
            <a:r>
              <a:rPr lang="ru-RU" sz="1600" kern="100" dirty="0">
                <a:effectLst/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изготовлена в год празднования 80-летия  Победы в Великой Отечественной войне, для знакомства детей с военными профессиями, для помощи в создании мужественного, благородного, храброго образа защитника Родины. Игра побуждает к изучению истории своих героев, способствует формированию чувства патриотизма и любви к своей Родине. 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734371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4D8EB3-8400-4F16-99AB-EBF574A2D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652631"/>
            <a:ext cx="9601195" cy="1510018"/>
          </a:xfrm>
        </p:spPr>
        <p:txBody>
          <a:bodyPr>
            <a:normAutofit fontScale="90000"/>
          </a:bodyPr>
          <a:lstStyle/>
          <a:p>
            <a:pPr algn="l"/>
            <a:br>
              <a:rPr lang="ru-RU" sz="2800" b="1" u="sng" dirty="0"/>
            </a:br>
            <a:r>
              <a:rPr lang="ru-RU" sz="2800" b="1" dirty="0">
                <a:solidFill>
                  <a:srgbClr val="FF0000"/>
                </a:solidFill>
              </a:rPr>
              <a:t>Цель игры</a:t>
            </a:r>
            <a:r>
              <a:rPr lang="ru-RU" sz="2800" dirty="0">
                <a:solidFill>
                  <a:srgbClr val="FF0000"/>
                </a:solidFill>
              </a:rPr>
              <a:t>: </a:t>
            </a:r>
            <a:br>
              <a:rPr lang="ru-RU" sz="2400" dirty="0"/>
            </a:br>
            <a:r>
              <a:rPr lang="ru-RU" sz="2400" b="1" dirty="0"/>
              <a:t>закрепление знаний детей о военных профессиях, воспитание чувства гордости за Российскую армию и уважения к защитникам Отечества.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588E7E-16F0-4BEC-9F05-BBD89476B5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3313651"/>
            <a:ext cx="9601196" cy="25622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u="sng" dirty="0"/>
              <a:t>Задачи:</a:t>
            </a: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развивать познавательные процессы, зрительную память, наблюдательность и внимание;</a:t>
            </a: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активизировать речь детей, обогащать словарный запас;</a:t>
            </a: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формировать предпосылки к логическому мышлению;</a:t>
            </a:r>
          </a:p>
          <a:p>
            <a:pPr marL="342900" lvl="0" indent="-342900">
              <a:buFont typeface="Wingdings" panose="05000000000000000000" pitchFamily="2" charset="2"/>
              <a:buChar char=""/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учить подбирать картинки по заданной теме и обобщать;</a:t>
            </a:r>
          </a:p>
          <a:p>
            <a:pPr marL="342900" lvl="0" indent="-342900">
              <a:spcAft>
                <a:spcPts val="800"/>
              </a:spcAft>
              <a:buFont typeface="Wingdings" panose="05000000000000000000" pitchFamily="2" charset="2"/>
              <a:buChar char=""/>
            </a:pPr>
            <a: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создавать условия для формирования интереса к истории Российской армии.</a:t>
            </a:r>
          </a:p>
          <a:p>
            <a:pPr marL="0" indent="0">
              <a:buNone/>
            </a:pPr>
            <a:endParaRPr lang="ru-RU" b="1" u="sng" dirty="0"/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232957D1-A058-4F00-9492-7632BDBD0176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21160" y="856298"/>
            <a:ext cx="4749049" cy="10782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6940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FED157-ACD9-4B19-9956-B19DEB087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6929" y="1199626"/>
            <a:ext cx="3718455" cy="964734"/>
          </a:xfrm>
        </p:spPr>
        <p:txBody>
          <a:bodyPr>
            <a:normAutofit fontScale="90000"/>
          </a:bodyPr>
          <a:lstStyle/>
          <a:p>
            <a:pPr algn="l"/>
            <a:br>
              <a:rPr lang="ru-RU" sz="3200" b="1" dirty="0">
                <a:solidFill>
                  <a:srgbClr val="00B050"/>
                </a:solidFill>
              </a:rPr>
            </a:br>
            <a:br>
              <a:rPr lang="ru-RU" sz="3200" b="1" dirty="0">
                <a:solidFill>
                  <a:srgbClr val="00B050"/>
                </a:solidFill>
              </a:rPr>
            </a:br>
            <a:br>
              <a:rPr lang="ru-RU" sz="3200" b="1" dirty="0">
                <a:solidFill>
                  <a:srgbClr val="00B050"/>
                </a:solidFill>
              </a:rPr>
            </a:br>
            <a:br>
              <a:rPr lang="ru-RU" sz="3200" b="1" dirty="0">
                <a:solidFill>
                  <a:srgbClr val="00B050"/>
                </a:solidFill>
              </a:rPr>
            </a:br>
            <a:br>
              <a:rPr lang="ru-RU" sz="3200" b="1" dirty="0">
                <a:solidFill>
                  <a:srgbClr val="00B050"/>
                </a:solidFill>
              </a:rPr>
            </a:br>
            <a:r>
              <a:rPr lang="ru-RU" sz="3200" b="1" u="sng" dirty="0">
                <a:solidFill>
                  <a:srgbClr val="FF0000"/>
                </a:solidFill>
              </a:rPr>
              <a:t>Состав игрового набора: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D78DC16-4378-4B8A-96B0-554A088444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3811" y="3095537"/>
            <a:ext cx="3718455" cy="237393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0BAD7382-4B3D-4C79-8F68-E34A4CAFC5D6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94" b="17747"/>
          <a:stretch/>
        </p:blipFill>
        <p:spPr bwMode="auto">
          <a:xfrm rot="16200000">
            <a:off x="1634613" y="1943213"/>
            <a:ext cx="3185454" cy="38670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611CE7-FB32-456B-B551-20400DD6FDBE}"/>
              </a:ext>
            </a:extLst>
          </p:cNvPr>
          <p:cNvSpPr txBox="1"/>
          <p:nvPr/>
        </p:nvSpPr>
        <p:spPr>
          <a:xfrm>
            <a:off x="5379170" y="1803633"/>
            <a:ext cx="5425901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800"/>
              </a:spcAft>
              <a:buFont typeface="+mj-lt"/>
              <a:buAutoNum type="arabicParenR"/>
            </a:pPr>
            <a:r>
              <a:rPr lang="ru-RU" sz="1600" b="1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Паспорт игры (инструкция)</a:t>
            </a:r>
            <a:endParaRPr lang="ru-RU" sz="1600" u="sng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arenR"/>
            </a:pPr>
            <a:r>
              <a:rPr lang="ru-RU" sz="1600" b="1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Карточки с загадками и рабочие листы с заданиями </a:t>
            </a:r>
            <a:r>
              <a:rPr lang="ru-RU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(о военных профессиях).</a:t>
            </a: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arenR"/>
            </a:pPr>
            <a:r>
              <a:rPr lang="ru-RU" sz="1600" b="1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8 фигурок военных </a:t>
            </a:r>
            <a:r>
              <a:rPr lang="ru-RU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(военная медсестра, десантник, летчик, моряк, пограничник, сапер, связист, танкист)</a:t>
            </a: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arenR"/>
            </a:pPr>
            <a:r>
              <a:rPr lang="ru-RU" sz="1600" b="1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32 фишки </a:t>
            </a:r>
            <a:r>
              <a:rPr lang="ru-RU" sz="16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ru-RU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спилы дерева с изображениями атрибутов военных профессий.</a:t>
            </a: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arenR"/>
            </a:pPr>
            <a:r>
              <a:rPr lang="ru-RU" sz="1600" b="1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Игровое поле</a:t>
            </a:r>
            <a:r>
              <a:rPr lang="ru-RU" sz="1600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– деревянный круг с изображением солнышка с восемью лучиками-дорожками, на которых имеются отверстия для выкладывания фишек.</a:t>
            </a: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arenR"/>
            </a:pPr>
            <a:r>
              <a:rPr lang="ru-RU" sz="1600" b="1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Камуфляжный мешочек </a:t>
            </a:r>
            <a:r>
              <a:rPr lang="ru-RU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для складывания фишек.</a:t>
            </a:r>
          </a:p>
          <a:p>
            <a:pPr marL="342900" lvl="0" indent="-342900" algn="just">
              <a:spcAft>
                <a:spcPts val="800"/>
              </a:spcAft>
              <a:buFont typeface="+mj-lt"/>
              <a:buAutoNum type="arabicParenR"/>
            </a:pPr>
            <a:r>
              <a:rPr lang="ru-RU" sz="1600" b="1" u="sng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Коробка для хранения набора </a:t>
            </a:r>
            <a:r>
              <a:rPr lang="ru-RU" sz="16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 патриотическими надписями снаружи и с изображениями-подсказками к игре, на обороте крышки.</a:t>
            </a:r>
          </a:p>
        </p:txBody>
      </p:sp>
    </p:spTree>
    <p:extLst>
      <p:ext uri="{BB962C8B-B14F-4D97-AF65-F5344CB8AC3E}">
        <p14:creationId xmlns:p14="http://schemas.microsoft.com/office/powerpoint/2010/main" val="3914952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4B680D-933E-42BE-AC41-83DA078715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1082180"/>
            <a:ext cx="9601196" cy="83051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FF0000"/>
                </a:solidFill>
              </a:rPr>
              <a:t>Уникальность игрового набора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4B182F-1750-4187-95B8-A529CB3D91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097249"/>
            <a:ext cx="9601196" cy="3540154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3800" b="1" dirty="0"/>
              <a:t>     </a:t>
            </a:r>
            <a:r>
              <a:rPr lang="ru-RU" sz="5000" b="1" dirty="0"/>
              <a:t>Экологичность. Ручная работа. Многофункциональность</a:t>
            </a:r>
            <a:r>
              <a:rPr lang="ru-RU" dirty="0"/>
              <a:t>.</a:t>
            </a:r>
            <a:endParaRPr lang="ru-RU" sz="35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94640">
              <a:lnSpc>
                <a:spcPct val="120000"/>
              </a:lnSpc>
              <a:spcAft>
                <a:spcPts val="800"/>
              </a:spcAft>
            </a:pPr>
            <a:r>
              <a:rPr lang="ru-RU" sz="3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Все элементы набора изготовлены из дерева, теплого и приятного на ощупь материала, что создает особые условия для сенсорного развития и психологического комфорта во время игры. Дети с удовольствием ощупывают, изучают и рассматривают деревянные детали. Фишки на ножке-фиксаторе, с изображениями атрибутов, также выполнены из натурального дерева, спилов сосны и рябины. Можно научить детей распознавать вид и породу деревьев</a:t>
            </a:r>
          </a:p>
          <a:p>
            <a:pPr indent="294640">
              <a:lnSpc>
                <a:spcPct val="120000"/>
              </a:lnSpc>
              <a:spcAft>
                <a:spcPts val="800"/>
              </a:spcAft>
            </a:pPr>
            <a:r>
              <a:rPr lang="ru-RU" sz="3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Фигурки военных можно использовать и в другой деятельности, </a:t>
            </a:r>
            <a:r>
              <a:rPr lang="ru-RU" sz="35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распределять роли и разыгрывать</a:t>
            </a:r>
            <a:r>
              <a:rPr lang="ru-RU" sz="3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различные сюжеты.</a:t>
            </a:r>
          </a:p>
          <a:p>
            <a:pPr indent="294640">
              <a:lnSpc>
                <a:spcPct val="120000"/>
              </a:lnSpc>
              <a:spcAft>
                <a:spcPts val="800"/>
              </a:spcAft>
            </a:pPr>
            <a:r>
              <a:rPr lang="ru-RU" sz="3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Большое игровое поле изготовлено из фанеры, устойчивое и позволяет вместить до 8-ми игроков за одним столом. Изображение солнышка на голубом фоне – как символ Мирного неба, охраняемого нашими защитниками. Данный формат </a:t>
            </a:r>
            <a:r>
              <a:rPr lang="ru-RU" sz="35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поля может</a:t>
            </a:r>
            <a:r>
              <a:rPr lang="ru-RU" sz="3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быть использован и в для другой игры, если создать дополнительный набор фишек на </a:t>
            </a:r>
            <a:r>
              <a:rPr lang="ru-RU" sz="35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интересующую</a:t>
            </a:r>
            <a:r>
              <a:rPr lang="ru-RU" sz="3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тему.</a:t>
            </a:r>
          </a:p>
          <a:p>
            <a:pPr indent="294640">
              <a:lnSpc>
                <a:spcPct val="120000"/>
              </a:lnSpc>
              <a:spcAft>
                <a:spcPts val="800"/>
              </a:spcAft>
            </a:pPr>
            <a:r>
              <a:rPr lang="ru-RU" sz="35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Мешочек для фишек изготовлен из ткани с военным камуфляжным принтом, универсален для использования в других играх. Для удобства хранения, набор упакован в коробку из плотного картона с патриотическими лозунгами.</a:t>
            </a:r>
          </a:p>
        </p:txBody>
      </p:sp>
    </p:spTree>
    <p:extLst>
      <p:ext uri="{BB962C8B-B14F-4D97-AF65-F5344CB8AC3E}">
        <p14:creationId xmlns:p14="http://schemas.microsoft.com/office/powerpoint/2010/main" val="17709556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8470AE-38BC-471D-B002-38E76C99B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br>
              <a:rPr lang="ru-RU" sz="3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«Есть такая профессия – Родину защищать!»</a:t>
            </a:r>
            <a:br>
              <a:rPr lang="ru-RU" sz="3600" b="1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игра  рекомендована детям старшего и подготовительного к школе возраста (5-7 лет)</a:t>
            </a:r>
            <a:br>
              <a:rPr lang="ru-RU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tx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Количество игроков от 2 до 8 человек</a:t>
            </a:r>
            <a:br>
              <a:rPr lang="ru-RU" sz="1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0694B13-8475-4861-88D7-7AA9ED9192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5920" y="2467932"/>
            <a:ext cx="6080159" cy="3420090"/>
          </a:xfrm>
          <a:prstGeom prst="rect">
            <a:avLst/>
          </a:prstGeom>
        </p:spPr>
      </p:pic>
      <p:sp>
        <p:nvSpPr>
          <p:cNvPr id="13" name="Объект 12">
            <a:extLst>
              <a:ext uri="{FF2B5EF4-FFF2-40B4-BE49-F238E27FC236}">
                <a16:creationId xmlns:a16="http://schemas.microsoft.com/office/drawing/2014/main" id="{57661910-FE02-4C68-ABC4-7CACE20025A7}"/>
              </a:ext>
            </a:extLst>
          </p:cNvPr>
          <p:cNvSpPr>
            <a:spLocks noGrp="1"/>
          </p:cNvSpPr>
          <p:nvPr>
            <p:ph idx="1"/>
          </p:nvPr>
        </p:nvSpPr>
        <p:spPr>
          <a:xfrm flipH="1" flipV="1">
            <a:off x="8460718" y="5875866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8808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48CB58-F1BA-438B-8537-D738F3125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0352" y="1098958"/>
            <a:ext cx="3451914" cy="645951"/>
          </a:xfrm>
        </p:spPr>
        <p:txBody>
          <a:bodyPr>
            <a:noAutofit/>
          </a:bodyPr>
          <a:lstStyle/>
          <a:p>
            <a:pPr algn="l"/>
            <a:r>
              <a:rPr lang="ru-RU" sz="3200" b="1" u="sng" dirty="0">
                <a:solidFill>
                  <a:srgbClr val="FF0000"/>
                </a:solidFill>
              </a:rPr>
              <a:t>Ход игры: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327F71-13B7-4F57-B717-21AB38E0C8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3811" y="2030135"/>
            <a:ext cx="3718455" cy="3439333"/>
          </a:xfrm>
        </p:spPr>
        <p:txBody>
          <a:bodyPr>
            <a:normAutofit fontScale="85000" lnSpcReduction="10000"/>
          </a:bodyPr>
          <a:lstStyle/>
          <a:p>
            <a:pPr indent="205105" algn="just">
              <a:spcAft>
                <a:spcPts val="800"/>
              </a:spcAft>
            </a:pPr>
            <a:r>
              <a:rPr lang="ru-RU" sz="1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 поочередно выбирают карточку с загадкой. За правильный ответ получают фигурку отгаданного персонажа, выбирают дорожку и располагают его на игровом поле. </a:t>
            </a:r>
          </a:p>
          <a:p>
            <a:pPr indent="205105" algn="just">
              <a:spcAft>
                <a:spcPts val="800"/>
              </a:spcAft>
            </a:pPr>
            <a:r>
              <a:rPr lang="ru-RU" sz="1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Когда все персонажи размещены, первый игрок достает из мешочка фишку, называет изображенный атрибут и показывает всем участникам. Игрок, узнавший атрибут своего персонажа, поднимает руку, забирает фишку и устанавливает ее на свою дорожку. Далее мешочек передается следующему игроку по часовой стрелке.  Таким образом, игра продолжается, пока фишки в мешочке не закончатся. Победителем становится игрок, который первый правильно соберет все 4 атрибута для своего персонажа. </a:t>
            </a:r>
          </a:p>
          <a:p>
            <a:endParaRPr lang="ru-RU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697B6DD-AABB-4F3D-BF11-C564D501A676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7846"/>
          <a:stretch/>
        </p:blipFill>
        <p:spPr bwMode="auto">
          <a:xfrm>
            <a:off x="5268286" y="1744909"/>
            <a:ext cx="5813571" cy="37245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21315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1D11106-716D-4BBF-9164-77A2DB3D7B6F}"/>
              </a:ext>
            </a:extLst>
          </p:cNvPr>
          <p:cNvSpPr txBox="1"/>
          <p:nvPr/>
        </p:nvSpPr>
        <p:spPr>
          <a:xfrm>
            <a:off x="2256640" y="1015068"/>
            <a:ext cx="8053430" cy="48442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ru-RU" sz="2800" b="1" u="sng" kern="100" dirty="0">
                <a:solidFill>
                  <a:srgbClr val="FF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Персонажи игры и их атрибуты:</a:t>
            </a:r>
            <a:endParaRPr lang="ru-RU" sz="2800" b="1" kern="100" dirty="0">
              <a:solidFill>
                <a:srgbClr val="FF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Военный врач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палатка, сумка, лекарство, медицинские инструменты.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Десантник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парашют, вертолет, тельняшка, берет.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Летчик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самолет, шлем, полетная карта, компас.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Моряк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корабль, штурвал, якорь, бескозырка.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Пограничник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бинокль, собака, фуражка, автомат.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Сапер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саперная лопата, бронежилет, металлоискатель, каска.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Связист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рация, офицерский планшет, телефон полевой, вещевой мешок.</a:t>
            </a:r>
          </a:p>
          <a:p>
            <a:pPr marL="342900" lvl="0" indent="-342900">
              <a:lnSpc>
                <a:spcPct val="150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Танкист - </a:t>
            </a:r>
            <a:r>
              <a:rPr lang="ru-RU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танк, шлем, берцы, фляжка.</a:t>
            </a:r>
          </a:p>
        </p:txBody>
      </p:sp>
    </p:spTree>
    <p:extLst>
      <p:ext uri="{BB962C8B-B14F-4D97-AF65-F5344CB8AC3E}">
        <p14:creationId xmlns:p14="http://schemas.microsoft.com/office/powerpoint/2010/main" val="39726935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5">
            <a:extLst>
              <a:ext uri="{FF2B5EF4-FFF2-40B4-BE49-F238E27FC236}">
                <a16:creationId xmlns:a16="http://schemas.microsoft.com/office/drawing/2014/main" id="{3275BF5E-2141-4815-AEF4-15A0AE308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8861" y="711780"/>
            <a:ext cx="6493919" cy="5497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93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CA2EE3-29EA-4EA4-89F3-3F64831A3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780176"/>
            <a:ext cx="9601196" cy="1655652"/>
          </a:xfrm>
        </p:spPr>
        <p:txBody>
          <a:bodyPr>
            <a:normAutofit fontScale="90000"/>
          </a:bodyPr>
          <a:lstStyle/>
          <a:p>
            <a:pPr algn="l"/>
            <a:br>
              <a:rPr lang="ru-RU" sz="3100" b="1" u="sng" dirty="0">
                <a:solidFill>
                  <a:srgbClr val="FF0000"/>
                </a:solidFill>
              </a:rPr>
            </a:br>
            <a:r>
              <a:rPr lang="ru-RU" sz="3100" b="1" dirty="0">
                <a:solidFill>
                  <a:srgbClr val="FF0000"/>
                </a:solidFill>
              </a:rPr>
              <a:t>Дополнительные варианты игр </a:t>
            </a:r>
            <a:br>
              <a:rPr lang="ru-RU" sz="2400" b="1" u="sng" dirty="0">
                <a:solidFill>
                  <a:srgbClr val="FF0000"/>
                </a:solidFill>
              </a:rPr>
            </a:br>
            <a:r>
              <a:rPr lang="ru-RU" sz="1800" b="1" dirty="0">
                <a:solidFill>
                  <a:schemeClr val="tx1"/>
                </a:solidFill>
              </a:rPr>
              <a:t>Вариативность применения данного пособия многочисленна, как в индивидуальной, так и в групповой работе. Предлагаем следующие игры на развитие внимания, памяти и мышления дошкольников</a:t>
            </a:r>
            <a:r>
              <a:rPr lang="ru-RU" sz="2000" b="1" dirty="0">
                <a:solidFill>
                  <a:schemeClr val="tx1"/>
                </a:solidFill>
              </a:rPr>
              <a:t>.</a:t>
            </a:r>
            <a:br>
              <a:rPr lang="ru-RU" sz="2000" b="1" u="sng" dirty="0">
                <a:solidFill>
                  <a:schemeClr val="tx1"/>
                </a:solidFill>
              </a:rPr>
            </a:b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B95B2BA-994E-4D08-99F9-AC00B9E8BC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12EDA7A-8619-4977-B2E9-85D7B5C7EC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0670" y="2731239"/>
            <a:ext cx="4715928" cy="503556"/>
          </a:xfrm>
        </p:spPr>
        <p:txBody>
          <a:bodyPr/>
          <a:lstStyle/>
          <a:p>
            <a:endParaRPr lang="ru-RU" sz="2800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sz="2800" b="1" dirty="0">
              <a:solidFill>
                <a:srgbClr val="FF0000"/>
              </a:solidFill>
            </a:endParaRPr>
          </a:p>
          <a:p>
            <a:r>
              <a:rPr lang="ru-RU" sz="2800" b="1" dirty="0">
                <a:solidFill>
                  <a:srgbClr val="FF0000"/>
                </a:solidFill>
              </a:rPr>
              <a:t>«4-ый лишний»</a:t>
            </a:r>
            <a:br>
              <a:rPr lang="ru-RU" sz="2800" b="1" dirty="0">
                <a:solidFill>
                  <a:srgbClr val="FF0000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Цель: исключить один лишний предмет в ряду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3ACD64E-1175-484A-90B2-ED2D1777E5DA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/>
              <a:t>1)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2)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99EC901-B2F5-4C7E-AA3F-D9A3D6748E9E}"/>
              </a:ext>
            </a:extLst>
          </p:cNvPr>
          <p:cNvPicPr>
            <a:picLocks noGrp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749" r="6838"/>
          <a:stretch/>
        </p:blipFill>
        <p:spPr bwMode="auto">
          <a:xfrm>
            <a:off x="1293026" y="2658533"/>
            <a:ext cx="4718305" cy="300403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Picture background">
            <a:extLst>
              <a:ext uri="{FF2B5EF4-FFF2-40B4-BE49-F238E27FC236}">
                <a16:creationId xmlns:a16="http://schemas.microsoft.com/office/drawing/2014/main" id="{6C8FC719-9B59-401B-82B2-4300438E8311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978" r="-4388" b="-19429"/>
          <a:stretch/>
        </p:blipFill>
        <p:spPr bwMode="auto">
          <a:xfrm>
            <a:off x="6180670" y="3644763"/>
            <a:ext cx="1350961" cy="8769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Picture background">
            <a:extLst>
              <a:ext uri="{FF2B5EF4-FFF2-40B4-BE49-F238E27FC236}">
                <a16:creationId xmlns:a16="http://schemas.microsoft.com/office/drawing/2014/main" id="{250311D8-67A0-4293-AE69-D991D1F394EB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4" r="-20512"/>
          <a:stretch/>
        </p:blipFill>
        <p:spPr bwMode="auto">
          <a:xfrm>
            <a:off x="7676359" y="3644763"/>
            <a:ext cx="1056630" cy="6931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4C25ADCF-2CDC-477C-9A4F-798803B43A70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761" b="-999"/>
          <a:stretch/>
        </p:blipFill>
        <p:spPr bwMode="auto">
          <a:xfrm>
            <a:off x="9987073" y="3644763"/>
            <a:ext cx="1056630" cy="7774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Picture background">
            <a:extLst>
              <a:ext uri="{FF2B5EF4-FFF2-40B4-BE49-F238E27FC236}">
                <a16:creationId xmlns:a16="http://schemas.microsoft.com/office/drawing/2014/main" id="{F56ADF4C-DBD9-4AA3-8A9E-A0D925A97553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428" t="31168" r="36452" b="40506"/>
          <a:stretch/>
        </p:blipFill>
        <p:spPr bwMode="auto">
          <a:xfrm>
            <a:off x="6774884" y="4817077"/>
            <a:ext cx="756746" cy="8047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Picture background">
            <a:extLst>
              <a:ext uri="{FF2B5EF4-FFF2-40B4-BE49-F238E27FC236}">
                <a16:creationId xmlns:a16="http://schemas.microsoft.com/office/drawing/2014/main" id="{11B5042A-56BB-4E8D-9585-11FB4CE7C5F7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152" t="3314" r="34001" b="71617"/>
          <a:stretch/>
        </p:blipFill>
        <p:spPr bwMode="auto">
          <a:xfrm>
            <a:off x="7676359" y="4739386"/>
            <a:ext cx="1056630" cy="832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Picture background">
            <a:extLst>
              <a:ext uri="{FF2B5EF4-FFF2-40B4-BE49-F238E27FC236}">
                <a16:creationId xmlns:a16="http://schemas.microsoft.com/office/drawing/2014/main" id="{022A52CC-C69A-465D-875F-408591B1336D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8962" r="-22031"/>
          <a:stretch/>
        </p:blipFill>
        <p:spPr bwMode="auto">
          <a:xfrm>
            <a:off x="8781574" y="4789620"/>
            <a:ext cx="1083189" cy="8322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Picture background">
            <a:extLst>
              <a:ext uri="{FF2B5EF4-FFF2-40B4-BE49-F238E27FC236}">
                <a16:creationId xmlns:a16="http://schemas.microsoft.com/office/drawing/2014/main" id="{6129FB86-C79A-4A8A-A2A7-68B1ED0C8AB5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6" t="32096" r="71208" b="41423"/>
          <a:stretch/>
        </p:blipFill>
        <p:spPr bwMode="auto">
          <a:xfrm>
            <a:off x="10060199" y="4832140"/>
            <a:ext cx="644154" cy="67137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Рисунок 15" descr="Picture background">
            <a:extLst>
              <a:ext uri="{FF2B5EF4-FFF2-40B4-BE49-F238E27FC236}">
                <a16:creationId xmlns:a16="http://schemas.microsoft.com/office/drawing/2014/main" id="{97EEFAAE-3CCB-46D5-90D3-5D29F9541201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66" t="10672" r="733" b="9247"/>
          <a:stretch/>
        </p:blipFill>
        <p:spPr bwMode="auto">
          <a:xfrm>
            <a:off x="8756831" y="3637381"/>
            <a:ext cx="1056629" cy="7774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106979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39631-0763-470B-A02C-8903C2466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729842"/>
            <a:ext cx="9601196" cy="1556157"/>
          </a:xfrm>
        </p:spPr>
        <p:txBody>
          <a:bodyPr>
            <a:normAutofit fontScale="90000"/>
          </a:bodyPr>
          <a:lstStyle/>
          <a:p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«Назови общим словом»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>Задача ребенка определить, как можно назвать общим словом все указанные предметы</a:t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>(головные уборы, транспорт, снаряжение и др.)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829959-42DB-4B40-B365-B993315892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3448" y="2556932"/>
            <a:ext cx="9601196" cy="3318936"/>
          </a:xfrm>
        </p:spPr>
        <p:txBody>
          <a:bodyPr/>
          <a:lstStyle/>
          <a:p>
            <a:r>
              <a:rPr lang="ru-RU" dirty="0"/>
              <a:t>1)</a:t>
            </a: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2)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D47C09CD-8929-428A-B2AB-BC7D6069BC30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7685" t="41845" b="5189"/>
          <a:stretch/>
        </p:blipFill>
        <p:spPr bwMode="auto">
          <a:xfrm>
            <a:off x="2358416" y="2634861"/>
            <a:ext cx="1276597" cy="9653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Picture background">
            <a:extLst>
              <a:ext uri="{FF2B5EF4-FFF2-40B4-BE49-F238E27FC236}">
                <a16:creationId xmlns:a16="http://schemas.microsoft.com/office/drawing/2014/main" id="{6AC76886-B08A-448F-9F03-94D3D1F34777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75" t="10976" r="1"/>
          <a:stretch/>
        </p:blipFill>
        <p:spPr bwMode="auto">
          <a:xfrm>
            <a:off x="4015531" y="2556932"/>
            <a:ext cx="1198645" cy="11070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AD74E263-1615-4984-8B11-788CCE69C560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697" t="37037" r="50715"/>
          <a:stretch/>
        </p:blipFill>
        <p:spPr bwMode="auto">
          <a:xfrm>
            <a:off x="5557155" y="2716793"/>
            <a:ext cx="1296651" cy="9472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63180285-0183-49EB-AC1C-CD4D870CF33B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682" t="4844" b="56848"/>
          <a:stretch/>
        </p:blipFill>
        <p:spPr bwMode="auto">
          <a:xfrm>
            <a:off x="7234324" y="2716792"/>
            <a:ext cx="1198645" cy="88337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Picture background">
            <a:extLst>
              <a:ext uri="{FF2B5EF4-FFF2-40B4-BE49-F238E27FC236}">
                <a16:creationId xmlns:a16="http://schemas.microsoft.com/office/drawing/2014/main" id="{3E2E0A20-0D5C-418B-BBEE-713A83CBA53E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1978" r="-4388" b="-19429"/>
          <a:stretch/>
        </p:blipFill>
        <p:spPr bwMode="auto">
          <a:xfrm>
            <a:off x="2290570" y="4223139"/>
            <a:ext cx="1534810" cy="9472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Picture background">
            <a:extLst>
              <a:ext uri="{FF2B5EF4-FFF2-40B4-BE49-F238E27FC236}">
                <a16:creationId xmlns:a16="http://schemas.microsoft.com/office/drawing/2014/main" id="{8925F97B-53AB-488F-82A0-2CCE87B6D3DA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66" t="10672" r="733" b="9247"/>
          <a:stretch/>
        </p:blipFill>
        <p:spPr bwMode="auto">
          <a:xfrm>
            <a:off x="4107838" y="4161783"/>
            <a:ext cx="1378561" cy="9472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Picture background">
            <a:extLst>
              <a:ext uri="{FF2B5EF4-FFF2-40B4-BE49-F238E27FC236}">
                <a16:creationId xmlns:a16="http://schemas.microsoft.com/office/drawing/2014/main" id="{8C4E912F-CA20-481D-8080-2F2DC64E99AC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84" r="-20512"/>
          <a:stretch/>
        </p:blipFill>
        <p:spPr bwMode="auto">
          <a:xfrm>
            <a:off x="5888870" y="4249261"/>
            <a:ext cx="1296650" cy="859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A428160C-35EF-465D-BF5B-C84C08F42C79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761" b="-999"/>
          <a:stretch/>
        </p:blipFill>
        <p:spPr bwMode="auto">
          <a:xfrm>
            <a:off x="7369994" y="4300927"/>
            <a:ext cx="1539114" cy="8597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84017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1762DE-CDC8-42D3-A9C2-07165874E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b="1" dirty="0">
                <a:solidFill>
                  <a:srgbClr val="FF0000"/>
                </a:solidFill>
              </a:rPr>
            </a:br>
            <a:r>
              <a:rPr lang="ru-RU" b="1" dirty="0">
                <a:solidFill>
                  <a:srgbClr val="FF0000"/>
                </a:solidFill>
              </a:rPr>
              <a:t>«Кто я?»</a:t>
            </a:r>
            <a:br>
              <a:rPr lang="ru-RU" b="1" dirty="0">
                <a:solidFill>
                  <a:srgbClr val="FF0000"/>
                </a:solidFill>
              </a:rPr>
            </a:br>
            <a:r>
              <a:rPr lang="ru-RU" sz="2200" b="1" dirty="0">
                <a:solidFill>
                  <a:schemeClr val="tx1"/>
                </a:solidFill>
              </a:rPr>
              <a:t>Ведущий загадывает персонажа и подбирает несколько фишек с изображением его атрибутов, а игроки должны угадать выбранную профессию</a:t>
            </a:r>
            <a:br>
              <a:rPr lang="ru-RU" b="1" dirty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4B889B-3FE7-4D84-A245-D62B58B006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2" y="2556932"/>
            <a:ext cx="9601196" cy="3318936"/>
          </a:xfrm>
        </p:spPr>
        <p:txBody>
          <a:bodyPr/>
          <a:lstStyle/>
          <a:p>
            <a:r>
              <a:rPr lang="ru-RU" dirty="0"/>
              <a:t>1)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2)</a:t>
            </a:r>
          </a:p>
        </p:txBody>
      </p:sp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03ED16D6-180E-42B2-BE3B-594CE255159A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18" t="-2" r="-1" b="1177"/>
          <a:stretch/>
        </p:blipFill>
        <p:spPr bwMode="auto">
          <a:xfrm>
            <a:off x="2156247" y="2647933"/>
            <a:ext cx="1425852" cy="10516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548E7C30-75DB-485C-814A-9BC25CDAE2BF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971" r="1" b="10021"/>
          <a:stretch/>
        </p:blipFill>
        <p:spPr bwMode="auto">
          <a:xfrm flipH="1">
            <a:off x="3792853" y="2718033"/>
            <a:ext cx="1257319" cy="95693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Picture background">
            <a:extLst>
              <a:ext uri="{FF2B5EF4-FFF2-40B4-BE49-F238E27FC236}">
                <a16:creationId xmlns:a16="http://schemas.microsoft.com/office/drawing/2014/main" id="{3D9E617B-0F33-4E8E-9141-E97AD67FDFD2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109" t="17590" r="30977" b="9308"/>
          <a:stretch/>
        </p:blipFill>
        <p:spPr bwMode="auto">
          <a:xfrm>
            <a:off x="5461233" y="2694146"/>
            <a:ext cx="1102887" cy="956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Picture background">
            <a:extLst>
              <a:ext uri="{FF2B5EF4-FFF2-40B4-BE49-F238E27FC236}">
                <a16:creationId xmlns:a16="http://schemas.microsoft.com/office/drawing/2014/main" id="{1E8D729D-8E01-404F-AD3D-827EE30C3DB4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373" t="26830" r="18741"/>
          <a:stretch/>
        </p:blipFill>
        <p:spPr bwMode="auto">
          <a:xfrm>
            <a:off x="6975181" y="2694146"/>
            <a:ext cx="1257319" cy="956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Picture background">
            <a:extLst>
              <a:ext uri="{FF2B5EF4-FFF2-40B4-BE49-F238E27FC236}">
                <a16:creationId xmlns:a16="http://schemas.microsoft.com/office/drawing/2014/main" id="{36596444-320F-4212-A52D-116B70AA5743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352" t="6915" r="6386" b="14587"/>
          <a:stretch/>
        </p:blipFill>
        <p:spPr bwMode="auto">
          <a:xfrm>
            <a:off x="2379088" y="4204511"/>
            <a:ext cx="1054011" cy="9970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6E258FE1-2BC9-4BFE-AA8D-784379203160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42333" y="4204511"/>
            <a:ext cx="1134250" cy="904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Picture background">
            <a:extLst>
              <a:ext uri="{FF2B5EF4-FFF2-40B4-BE49-F238E27FC236}">
                <a16:creationId xmlns:a16="http://schemas.microsoft.com/office/drawing/2014/main" id="{7E23722A-8D95-4526-9A51-89B2C7ACAD61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544" t="8915" b="10720"/>
          <a:stretch/>
        </p:blipFill>
        <p:spPr bwMode="auto">
          <a:xfrm>
            <a:off x="5429868" y="4183340"/>
            <a:ext cx="1239380" cy="9569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Picture background">
            <a:extLst>
              <a:ext uri="{FF2B5EF4-FFF2-40B4-BE49-F238E27FC236}">
                <a16:creationId xmlns:a16="http://schemas.microsoft.com/office/drawing/2014/main" id="{D0B92B4A-A8FC-4AEB-AD75-0043ED7B5323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28" t="-1708" r="101" b="-883"/>
          <a:stretch/>
        </p:blipFill>
        <p:spPr bwMode="auto">
          <a:xfrm>
            <a:off x="7178482" y="4093828"/>
            <a:ext cx="1239380" cy="10720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165943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4F86D-EC3C-4587-AEB8-4510A71C3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br>
              <a:rPr lang="ru-RU" b="1" dirty="0"/>
            </a:br>
            <a:r>
              <a:rPr lang="ru-RU" b="1" dirty="0">
                <a:solidFill>
                  <a:srgbClr val="FF0000"/>
                </a:solidFill>
              </a:rPr>
              <a:t>«Кем я хочу стать?»</a:t>
            </a:r>
            <a:br>
              <a:rPr lang="ru-RU" b="1" dirty="0"/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  <a:t>Детям предлагается обсуждение темы «Кем бы я хотел служить в армии?» 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17C8BF9-612C-43A1-A9E5-2B2F5A9A1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r>
              <a:rPr lang="ru-RU" sz="1500" b="1" dirty="0"/>
              <a:t>Пограничник    Связист      Лётчик               Моряк           Военврач       Танкист           Сапёр              Десантник</a:t>
            </a:r>
          </a:p>
        </p:txBody>
      </p:sp>
      <p:pic>
        <p:nvPicPr>
          <p:cNvPr id="4" name="Рисунок 3" descr="Picture background">
            <a:extLst>
              <a:ext uri="{FF2B5EF4-FFF2-40B4-BE49-F238E27FC236}">
                <a16:creationId xmlns:a16="http://schemas.microsoft.com/office/drawing/2014/main" id="{3343C597-5ABA-4E51-95E7-627953251072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34"/>
          <a:stretch/>
        </p:blipFill>
        <p:spPr bwMode="auto">
          <a:xfrm>
            <a:off x="1219437" y="3147704"/>
            <a:ext cx="1216109" cy="1744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Picture background">
            <a:extLst>
              <a:ext uri="{FF2B5EF4-FFF2-40B4-BE49-F238E27FC236}">
                <a16:creationId xmlns:a16="http://schemas.microsoft.com/office/drawing/2014/main" id="{07A9D007-2AD4-4E4B-AF2A-DBF2F3D399A5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758" r="-5561"/>
          <a:stretch/>
        </p:blipFill>
        <p:spPr bwMode="auto">
          <a:xfrm>
            <a:off x="2483990" y="2512584"/>
            <a:ext cx="1095904" cy="18558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Picture background">
            <a:extLst>
              <a:ext uri="{FF2B5EF4-FFF2-40B4-BE49-F238E27FC236}">
                <a16:creationId xmlns:a16="http://schemas.microsoft.com/office/drawing/2014/main" id="{22DC87CA-2F25-4D41-A2BF-EAA4C201169D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787"/>
          <a:stretch/>
        </p:blipFill>
        <p:spPr bwMode="auto">
          <a:xfrm>
            <a:off x="3543865" y="3221377"/>
            <a:ext cx="1095904" cy="1744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Picture background">
            <a:extLst>
              <a:ext uri="{FF2B5EF4-FFF2-40B4-BE49-F238E27FC236}">
                <a16:creationId xmlns:a16="http://schemas.microsoft.com/office/drawing/2014/main" id="{1BDC0618-DD7F-4830-BFE9-F87188D5DACF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999" t="6920" r="21266" b="-28"/>
          <a:stretch/>
        </p:blipFill>
        <p:spPr bwMode="auto">
          <a:xfrm>
            <a:off x="4670690" y="2629108"/>
            <a:ext cx="1237673" cy="187896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Picture background">
            <a:extLst>
              <a:ext uri="{FF2B5EF4-FFF2-40B4-BE49-F238E27FC236}">
                <a16:creationId xmlns:a16="http://schemas.microsoft.com/office/drawing/2014/main" id="{DFD1D377-360A-4DA6-A7AD-D9C2D89052AF}"/>
              </a:ext>
            </a:extLst>
          </p:cNvPr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898" t="4363" r="27021"/>
          <a:stretch/>
        </p:blipFill>
        <p:spPr bwMode="auto">
          <a:xfrm>
            <a:off x="5946720" y="3147704"/>
            <a:ext cx="1017477" cy="181795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Picture background">
            <a:extLst>
              <a:ext uri="{FF2B5EF4-FFF2-40B4-BE49-F238E27FC236}">
                <a16:creationId xmlns:a16="http://schemas.microsoft.com/office/drawing/2014/main" id="{C9E69632-8EC9-4D9F-B1EF-4CCF0803F60B}"/>
              </a:ext>
            </a:extLst>
          </p:cNvPr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660" t="9202" r="27879" b="3131"/>
          <a:stretch/>
        </p:blipFill>
        <p:spPr bwMode="auto">
          <a:xfrm>
            <a:off x="6964197" y="2629108"/>
            <a:ext cx="1017477" cy="175478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Picture background">
            <a:extLst>
              <a:ext uri="{FF2B5EF4-FFF2-40B4-BE49-F238E27FC236}">
                <a16:creationId xmlns:a16="http://schemas.microsoft.com/office/drawing/2014/main" id="{3949ACB0-6596-4514-BA86-CE685B7D0907}"/>
              </a:ext>
            </a:extLst>
          </p:cNvPr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586" t="6661" r="16562" b="39"/>
          <a:stretch/>
        </p:blipFill>
        <p:spPr bwMode="auto">
          <a:xfrm>
            <a:off x="8256452" y="3074031"/>
            <a:ext cx="1305491" cy="18922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Picture background">
            <a:extLst>
              <a:ext uri="{FF2B5EF4-FFF2-40B4-BE49-F238E27FC236}">
                <a16:creationId xmlns:a16="http://schemas.microsoft.com/office/drawing/2014/main" id="{BA855D27-7F91-48B7-98D9-949A6BA4E7BC}"/>
              </a:ext>
            </a:extLst>
          </p:cNvPr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952" t="4313" r="6369" b="1604"/>
          <a:stretch/>
        </p:blipFill>
        <p:spPr bwMode="auto">
          <a:xfrm>
            <a:off x="9708010" y="2512584"/>
            <a:ext cx="969644" cy="17337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4416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D4EE1F-3EAF-4C4E-B2BC-A07AEBA7C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190617"/>
          </a:xfrm>
        </p:spPr>
        <p:txBody>
          <a:bodyPr>
            <a:normAutofit fontScale="90000"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672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800" b="1" i="0" u="none" strike="noStrike" kern="100" cap="none" spc="0" normalizeH="0" baseline="0" noProof="0" dirty="0">
                <a:ln w="3175" cmpd="sng"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  <a:t>Фигурки военных прекрасно дополняют виды любимой Казани </a:t>
            </a:r>
            <a:br>
              <a:rPr kumimoji="0" lang="ru-RU" sz="2800" b="1" i="0" u="none" strike="noStrike" kern="100" cap="none" spc="0" normalizeH="0" baseline="0" noProof="0" dirty="0">
                <a:ln w="3175" cmpd="sng"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ru-RU" sz="2800" b="1" i="0" u="none" strike="noStrike" kern="100" cap="none" spc="0" normalizeH="0" baseline="0" noProof="0" dirty="0">
                <a:ln w="3175" cmpd="sng"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  <a:t>в нашем детском саду, расширяя развивающую среду</a:t>
            </a:r>
            <a:br>
              <a:rPr kumimoji="0" lang="ru-RU" sz="2800" b="0" i="0" u="none" strike="noStrike" kern="1200" cap="none" spc="0" normalizeH="0" baseline="0" noProof="0" dirty="0">
                <a:ln>
                  <a:noFill/>
                </a:ln>
                <a:solidFill>
                  <a:srgbClr val="83992A"/>
                </a:solidFill>
                <a:effectLst/>
                <a:uLnTx/>
                <a:uFillTx/>
                <a:latin typeface="Garamond" panose="02020404030301010803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981EA13-35F8-47E7-9EB8-17B3587B57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="1" dirty="0">
                <a:solidFill>
                  <a:srgbClr val="FF0000"/>
                </a:solidFill>
              </a:rPr>
              <a:t>«Россия -  Родина моя!»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1D8A1FC-5AED-4A36-AC73-BB2FBF21A8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18914" y="2533474"/>
            <a:ext cx="4205911" cy="895526"/>
          </a:xfrm>
        </p:spPr>
        <p:txBody>
          <a:bodyPr/>
          <a:lstStyle/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endParaRPr lang="ru-RU" b="1" dirty="0">
              <a:solidFill>
                <a:srgbClr val="FF0000"/>
              </a:solidFill>
            </a:endParaRPr>
          </a:p>
          <a:p>
            <a:pPr algn="ctr"/>
            <a:r>
              <a:rPr lang="ru-RU" b="1" dirty="0">
                <a:solidFill>
                  <a:srgbClr val="FF0000"/>
                </a:solidFill>
              </a:rPr>
              <a:t>«Святое дело – Родине служить!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123373B4-7669-4963-8B46-A7518120669B}"/>
              </a:ext>
            </a:extLst>
          </p:cNvPr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7175" y="3428999"/>
            <a:ext cx="4404451" cy="258590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358FE889-A0A2-468A-9E0F-567803B1F765}"/>
              </a:ext>
            </a:extLst>
          </p:cNvPr>
          <p:cNvPicPr>
            <a:picLocks noGrp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94415" y="4932726"/>
            <a:ext cx="763398" cy="1082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77CD1A0-D7DB-45F3-A3D2-2E88171262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9510" y="3429000"/>
            <a:ext cx="4864717" cy="2686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67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B16549-D0EA-48B4-AF47-2DB3F3221C07}"/>
              </a:ext>
            </a:extLst>
          </p:cNvPr>
          <p:cNvSpPr txBox="1"/>
          <p:nvPr/>
        </p:nvSpPr>
        <p:spPr>
          <a:xfrm>
            <a:off x="2340528" y="1327573"/>
            <a:ext cx="7751428" cy="47688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800"/>
              </a:spcAft>
              <a:buClr>
                <a:srgbClr val="83992A"/>
              </a:buClr>
              <a:buSzPct val="115000"/>
              <a:tabLst/>
              <a:defRPr/>
            </a:pPr>
            <a:r>
              <a:rPr kumimoji="0" lang="ru-RU" sz="24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  <a:t>      «Наши защитники» </a:t>
            </a: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познавательная и увлекательная игра для детей и их родителей всех возрастов! </a:t>
            </a:r>
          </a:p>
          <a:p>
            <a:pPr marL="285750" marR="0" lvl="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800"/>
              </a:spcAft>
              <a:buClr>
                <a:srgbClr val="83992A"/>
              </a:buClr>
              <a:buSzPct val="115000"/>
              <a:tabLst/>
              <a:defRPr/>
            </a:pPr>
            <a:r>
              <a:rPr kumimoji="0" lang="ru-RU" sz="2000" b="1" i="0" u="none" strike="noStrike" kern="1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ea typeface="Calibri" panose="020F0502020204030204" pitchFamily="34" charset="0"/>
                <a:cs typeface="Times New Roman" panose="02020603050405020304" pitchFamily="18" charset="0"/>
              </a:rPr>
              <a:t>      Играя, можно вспомнить о ветеранах войны, героях России, о солдатской службе родных, семейных историях, достать Армейский альбом, провести душевную беседу и стать еще ближе к истории своей Родины. </a:t>
            </a:r>
          </a:p>
          <a:p>
            <a:pPr marL="285750">
              <a:lnSpc>
                <a:spcPct val="120000"/>
              </a:lnSpc>
              <a:spcBef>
                <a:spcPct val="20000"/>
              </a:spcBef>
              <a:spcAft>
                <a:spcPts val="800"/>
              </a:spcAft>
              <a:buClr>
                <a:srgbClr val="83992A"/>
              </a:buClr>
              <a:buSzPct val="115000"/>
              <a:defRPr/>
            </a:pPr>
            <a:r>
              <a:rPr lang="ru-RU" sz="20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Таким образом, данное дидактическое пособие по патриотическому воспитанию «Наши защитники», помогает решать как образовательные, так и развивающие задачи воспитания подрастающего поколения.</a:t>
            </a:r>
          </a:p>
          <a:p>
            <a:pPr marL="285750" marR="0" lvl="0" algn="l" defTabSz="4572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800"/>
              </a:spcAft>
              <a:buClr>
                <a:srgbClr val="83992A"/>
              </a:buClr>
              <a:buSzPct val="115000"/>
              <a:tabLst/>
              <a:defRPr/>
            </a:pPr>
            <a:endParaRPr kumimoji="0" lang="ru-RU" sz="2400" b="0" i="0" u="none" strike="noStrike" kern="1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5319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79F7BC-D877-41D5-80F3-31A560F63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399" y="1115736"/>
            <a:ext cx="5801687" cy="4329735"/>
          </a:xfrm>
        </p:spPr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8824EA5-A6F1-4295-AB4E-1E7F97AB41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939412" y="780176"/>
            <a:ext cx="4306966" cy="5134063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ru-RU" sz="2800" b="1" dirty="0">
                <a:solidFill>
                  <a:srgbClr val="FF0000"/>
                </a:solidFill>
              </a:rPr>
              <a:t>Наши защитники-</a:t>
            </a:r>
          </a:p>
          <a:p>
            <a:pPr>
              <a:lnSpc>
                <a:spcPct val="110000"/>
              </a:lnSpc>
            </a:pPr>
            <a:r>
              <a:rPr lang="ru-RU" sz="2800" b="1" dirty="0">
                <a:solidFill>
                  <a:srgbClr val="FF0000"/>
                </a:solidFill>
              </a:rPr>
              <a:t>наши герои!</a:t>
            </a:r>
          </a:p>
          <a:p>
            <a:pPr>
              <a:lnSpc>
                <a:spcPct val="120000"/>
              </a:lnSpc>
            </a:pP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горах высоких, на степном просторе</a:t>
            </a:r>
            <a:b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Охраняет нашу Родину солдат.</a:t>
            </a:r>
            <a:b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Он взлетает в небо, он уходит в море,</a:t>
            </a:r>
            <a:b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Не страшны защитнику дождь и снегопад.</a:t>
            </a:r>
            <a:b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Шелестят березы, распевают птицы, </a:t>
            </a:r>
          </a:p>
          <a:p>
            <a:pPr>
              <a:lnSpc>
                <a:spcPct val="120000"/>
              </a:lnSpc>
            </a:pPr>
            <a:r>
              <a:rPr lang="ru-RU" sz="14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Подрастают</a:t>
            </a: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дети у родной страны.</a:t>
            </a:r>
            <a:b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Скоро я в дозоре встану на границе,</a:t>
            </a:r>
            <a:b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Чтобы только мирные</a:t>
            </a:r>
            <a:b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Снились </a:t>
            </a:r>
            <a:r>
              <a:rPr lang="ru-RU" sz="1400" b="1" dirty="0">
                <a:solidFill>
                  <a:srgbClr val="00B05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людям</a:t>
            </a:r>
            <a:r>
              <a:rPr lang="ru-RU" sz="14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сны.</a:t>
            </a:r>
            <a:endParaRPr kumimoji="0" lang="ru-RU" sz="1400" b="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r>
              <a:rPr kumimoji="0" lang="ru-RU" sz="1800" b="1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Благодарим за внимание!</a:t>
            </a:r>
            <a:endParaRPr lang="ru-RU" sz="1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endParaRPr lang="ru-RU" sz="1400" kern="100" dirty="0">
              <a:solidFill>
                <a:schemeClr val="tx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r>
              <a:rPr lang="ru-RU" sz="1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 уважением и заботой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r>
              <a:rPr lang="ru-RU" sz="1400" kern="100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 МБДОУ №54 Советского района г. Казани</a:t>
            </a:r>
            <a:endParaRPr kumimoji="0" lang="ru-RU" sz="1400" i="0" u="none" strike="noStrike" kern="1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83992A"/>
              </a:buClr>
              <a:buSzPct val="115000"/>
              <a:buFont typeface="Arial"/>
              <a:buNone/>
              <a:tabLst/>
              <a:defRPr/>
            </a:pPr>
            <a:r>
              <a:rPr kumimoji="0" lang="ru-RU" sz="1400" i="0" u="none" strike="noStrike" kern="1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2025г.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EDE56051-86D2-4D1D-AB16-E3C6F015E5A1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212" r="7212"/>
          <a:stretch>
            <a:fillRect/>
          </a:stretch>
        </p:blipFill>
        <p:spPr bwMode="auto">
          <a:xfrm>
            <a:off x="8472882" y="1659126"/>
            <a:ext cx="2608278" cy="400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EF7EFEAA-890F-4836-8A2A-0C6AAF8594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417" t="3835" r="14461" b="3391"/>
          <a:stretch/>
        </p:blipFill>
        <p:spPr bwMode="auto">
          <a:xfrm>
            <a:off x="979273" y="1584151"/>
            <a:ext cx="2960139" cy="3861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5076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722</TotalTime>
  <Words>1098</Words>
  <Application>Microsoft Office PowerPoint</Application>
  <PresentationFormat>Широкоэкранный</PresentationFormat>
  <Paragraphs>101</Paragraphs>
  <Slides>16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Garamond</vt:lpstr>
      <vt:lpstr>Times New Roman</vt:lpstr>
      <vt:lpstr>Wingdings</vt:lpstr>
      <vt:lpstr>Натуральные материалы</vt:lpstr>
      <vt:lpstr>  МБДОУ «Детский сад №54 комбинированного вида с татарским языком воспитания и обучения» Советского района г. Казани  Презентация дидактической игры «Наши защитники»</vt:lpstr>
      <vt:lpstr>Патриотическое воспитание  подрастающего поколения</vt:lpstr>
      <vt:lpstr> Цель игры:  закрепление знаний детей о военных профессиях, воспитание чувства гордости за Российскую армию и уважения к защитникам Отечества.</vt:lpstr>
      <vt:lpstr>     Состав игрового набора:</vt:lpstr>
      <vt:lpstr>Уникальность игрового набора</vt:lpstr>
      <vt:lpstr> «Есть такая профессия – Родину защищать!»  игра  рекомендована детям старшего и подготовительного к школе возраста (5-7 лет) Количество игроков от 2 до 8 человек </vt:lpstr>
      <vt:lpstr>Ход игры:</vt:lpstr>
      <vt:lpstr>Презентация PowerPoint</vt:lpstr>
      <vt:lpstr>Презентация PowerPoint</vt:lpstr>
      <vt:lpstr> Дополнительные варианты игр  Вариативность применения данного пособия многочисленна, как в индивидуальной, так и в групповой работе. Предлагаем следующие игры на развитие внимания, памяти и мышления дошкольников. </vt:lpstr>
      <vt:lpstr> «Назови общим словом» Задача ребенка определить, как можно назвать общим словом все указанные предметы (головные уборы, транспорт, снаряжение и др.) </vt:lpstr>
      <vt:lpstr> «Кто я?» Ведущий загадывает персонажа и подбирает несколько фишек с изображением его атрибутов, а игроки должны угадать выбранную профессию </vt:lpstr>
      <vt:lpstr> «Кем я хочу стать?» Детям предлагается обсуждение темы «Кем бы я хотел служить в армии?»  </vt:lpstr>
      <vt:lpstr>   Фигурки военных прекрасно дополняют виды любимой Казани  в нашем детском саду, расширяя развивающую среду </vt:lpstr>
      <vt:lpstr>Презентация PowerPoint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Дидактическая игра  «Наши защитники»</dc:title>
  <dc:creator>ilnarhabibi@outlook.com</dc:creator>
  <cp:lastModifiedBy>ilnarhabibi@outlook.com</cp:lastModifiedBy>
  <cp:revision>90</cp:revision>
  <cp:lastPrinted>2026-01-18T16:10:51Z</cp:lastPrinted>
  <dcterms:created xsi:type="dcterms:W3CDTF">2025-08-13T17:56:42Z</dcterms:created>
  <dcterms:modified xsi:type="dcterms:W3CDTF">2026-05-25T04:50:16Z</dcterms:modified>
</cp:coreProperties>
</file>