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  <p:sldId id="260" r:id="rId6"/>
    <p:sldId id="262" r:id="rId7"/>
    <p:sldId id="263" r:id="rId8"/>
    <p:sldId id="261" r:id="rId9"/>
    <p:sldId id="264" r:id="rId10"/>
    <p:sldId id="268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2" autoAdjust="0"/>
    <p:restoredTop sz="94686" autoAdjust="0"/>
  </p:normalViewPr>
  <p:slideViewPr>
    <p:cSldViewPr>
      <p:cViewPr varScale="1">
        <p:scale>
          <a:sx n="84" d="100"/>
          <a:sy n="84" d="100"/>
        </p:scale>
        <p:origin x="-955" y="-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youtu.be/QFFrkZOYojk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youtu.be/TiD_Fv0oLls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youtu.be/bawZD6hx0hE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youtu.be/0aLi0mgrehU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uchebnik.mos.ru/material_view/lesson_templates/2080388?menuReferrer=catalogue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hyperlink" Target="https://uchebnik.mos.ru/composer3/lesson/2080388/view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ingapps.org/8295727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QFFrkZOYojk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0aLi0mgrehU" TargetMode="External"/><Relationship Id="rId5" Type="http://schemas.openxmlformats.org/officeDocument/2006/relationships/hyperlink" Target="https://youtu.be/bawZD6hx0hE" TargetMode="External"/><Relationship Id="rId4" Type="http://schemas.openxmlformats.org/officeDocument/2006/relationships/hyperlink" Target="https://youtu.be/TiD_Fv0oLl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614338312_54-p-svetlo-belii-fon-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Рисунок 1" descr="1647002124_21-kartinkin-net-p-kartinki-vremena-goda-zima-vesna-leto-osen-2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57232"/>
            <a:ext cx="9144000" cy="51435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857488" y="0"/>
            <a:ext cx="321012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lgerian" pitchFamily="82" charset="0"/>
              </a:rPr>
              <a:t>SEASONS</a:t>
            </a:r>
            <a:endParaRPr lang="ru-RU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00298" y="5934670"/>
            <a:ext cx="485778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lgerian" pitchFamily="82" charset="0"/>
              </a:rPr>
              <a:t>WEATHER</a:t>
            </a:r>
            <a:endParaRPr lang="ru-RU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14338312_54-p-svetlo-belii-fon-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500166" y="214290"/>
            <a:ext cx="63241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8000">
                  <a:solidFill>
                    <a:srgbClr val="00B050"/>
                  </a:solidFill>
                  <a:prstDash val="solid"/>
                  <a:miter lim="800000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ea typeface="Verdana" pitchFamily="34" charset="0"/>
                <a:cs typeface="Verdana" pitchFamily="34" charset="0"/>
              </a:rPr>
              <a:t>ВРЕМЕНА ГОДА</a:t>
            </a:r>
            <a:endParaRPr lang="ru-RU" sz="5400" b="1" dirty="0">
              <a:ln w="18000">
                <a:solidFill>
                  <a:srgbClr val="00B050"/>
                </a:solidFill>
                <a:prstDash val="solid"/>
                <a:miter lim="800000"/>
              </a:ln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Black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4" name="Рисунок 3" descr="adb85e0f8c1217936373bb6d0c8377c2_w720_h540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1285860"/>
            <a:ext cx="4429156" cy="332186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071538" y="4929198"/>
            <a:ext cx="7143800" cy="1754326"/>
          </a:xfrm>
          <a:prstGeom prst="rect">
            <a:avLst/>
          </a:prstGeom>
          <a:noFill/>
          <a:effectLst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8000">
                  <a:solidFill>
                    <a:schemeClr val="accent3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АНТОНИО</a:t>
            </a:r>
            <a:r>
              <a:rPr lang="ru-RU" sz="5400" b="1" cap="all" spc="0" dirty="0" smtClean="0">
                <a:ln w="0"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Arial Black" pitchFamily="34" charset="0"/>
              </a:rPr>
              <a:t> </a:t>
            </a:r>
            <a:r>
              <a:rPr lang="ru-RU" sz="5400" b="1" dirty="0" smtClean="0">
                <a:ln w="18000">
                  <a:solidFill>
                    <a:schemeClr val="accent3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ВИВАЛЬДИ</a:t>
            </a:r>
            <a:endParaRPr lang="ru-RU" sz="5400" b="1" cap="all" spc="0" dirty="0">
              <a:ln w="18000">
                <a:solidFill>
                  <a:schemeClr val="accent3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3">
                  <a:lumMod val="60000"/>
                  <a:lumOff val="40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14338312_54-p-svetlo-belii-fon-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SNEG-ISKRITS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66" y="428604"/>
            <a:ext cx="6215106" cy="46457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2571736" y="5072074"/>
            <a:ext cx="3481722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Серебро, огни и блёстки,-</a:t>
            </a:r>
          </a:p>
          <a:p>
            <a:pPr algn="ctr"/>
            <a:r>
              <a:rPr lang="ru-RU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Целый мир из серебра!</a:t>
            </a:r>
          </a:p>
          <a:p>
            <a:pPr algn="ctr"/>
            <a:r>
              <a:rPr lang="ru-RU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 жемчугах горят берёзы,</a:t>
            </a:r>
          </a:p>
          <a:p>
            <a:pPr algn="ctr"/>
            <a:r>
              <a:rPr lang="ru-RU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Черно-голые вчера.</a:t>
            </a:r>
          </a:p>
          <a:p>
            <a:pPr algn="r"/>
            <a:r>
              <a:rPr lang="ru-RU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Брюсов В.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30138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youtu.be/QFFrkZOYojk</a:t>
            </a:r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1 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14338312_54-p-svetlo-belii-fon-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c07230a9c2da13341da03bff5258bd4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56" y="214290"/>
            <a:ext cx="5768785" cy="46434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2571736" y="5072074"/>
            <a:ext cx="3645549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1" dirty="0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Весна, весна! И всё ей радо.</a:t>
            </a:r>
          </a:p>
          <a:p>
            <a:pPr algn="ctr"/>
            <a:r>
              <a:rPr lang="ru-RU" sz="2000" b="1" dirty="0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Как в забытьи каком стоишь</a:t>
            </a:r>
          </a:p>
          <a:p>
            <a:pPr algn="ctr"/>
            <a:r>
              <a:rPr lang="ru-RU" sz="2000" b="1" dirty="0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 слышишь свежий запах сада</a:t>
            </a:r>
          </a:p>
          <a:p>
            <a:pPr algn="ctr"/>
            <a:r>
              <a:rPr lang="ru-RU" sz="2000" b="1" dirty="0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 теплый запах талых крыш.</a:t>
            </a:r>
          </a:p>
          <a:p>
            <a:pPr algn="r"/>
            <a:r>
              <a:rPr lang="ru-RU" sz="2000" b="1" dirty="0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Бунин И.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30015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hlinkClick r:id="rId4"/>
              </a:rPr>
              <a:t>https://youtu.be/TiD_Fv0oLls</a:t>
            </a:r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913 0.01111 L -0.34913 0.0111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14338312_54-p-svetlo-belii-fon-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571736" y="5072074"/>
            <a:ext cx="3645357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1" dirty="0" smtClean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Час от часу жар сильней,</a:t>
            </a:r>
          </a:p>
          <a:p>
            <a:pPr algn="ctr"/>
            <a:r>
              <a:rPr lang="ru-RU" sz="2000" b="1" dirty="0" smtClean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Тень ушла к немым дубровам,</a:t>
            </a:r>
          </a:p>
          <a:p>
            <a:pPr algn="ctr"/>
            <a:r>
              <a:rPr lang="ru-RU" sz="2000" b="1" dirty="0" smtClean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 с желтеющих полей</a:t>
            </a:r>
          </a:p>
          <a:p>
            <a:pPr algn="ctr"/>
            <a:r>
              <a:rPr lang="ru-RU" sz="2000" b="1" dirty="0" smtClean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Веет запахом медовым</a:t>
            </a:r>
          </a:p>
          <a:p>
            <a:pPr algn="r"/>
            <a:r>
              <a:rPr lang="ru-RU" sz="2000" b="1" dirty="0" smtClean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Тютчев Ф.</a:t>
            </a:r>
          </a:p>
        </p:txBody>
      </p:sp>
      <p:pic>
        <p:nvPicPr>
          <p:cNvPr id="4" name="Рисунок 3" descr="1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298140"/>
            <a:ext cx="5715040" cy="45595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142844" y="0"/>
            <a:ext cx="31693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youtu.be/bawZD6hx0hE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413 -0.00902 L -0.37413 -0.0090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14338312_54-p-svetlo-belii-fon-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pont-argenteuil-renoi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57356" y="357166"/>
            <a:ext cx="5535033" cy="45720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2428860" y="5143512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Осень. Обсыпается весь наш бледный сад,</a:t>
            </a:r>
          </a:p>
          <a:p>
            <a:pPr algn="ctr"/>
            <a:r>
              <a:rPr lang="ru-RU" b="1" dirty="0" smtClean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Листья пожелтелые по ветру летят;</a:t>
            </a:r>
          </a:p>
          <a:p>
            <a:pPr algn="ctr"/>
            <a:r>
              <a:rPr lang="ru-RU" b="1" dirty="0" smtClean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Лишь вдали красуются, там на дне долин, Кисть ярко-красные вянущих рябин</a:t>
            </a:r>
            <a:endParaRPr lang="ru-RU" b="1" dirty="0" smtClean="0">
              <a:ln w="12700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r"/>
            <a:r>
              <a:rPr lang="ru-RU" b="1" dirty="0" smtClean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Толстой А.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308667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youtu.be/0aLi0mgrehU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1  E" pathEditMode="relative" ptsTypes="">
                                      <p:cBhvr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14338312_54-p-svetlo-belii-fon-60.jp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_yapfiles.ru.jpg">
            <a:hlinkClick r:id="rId4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71670" y="928670"/>
            <a:ext cx="5211232" cy="50079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500034" y="142852"/>
            <a:ext cx="8358246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8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lgerian" pitchFamily="82" charset="0"/>
              </a:rPr>
              <a:t>ПАЛИТРА ВРЕМЕН ГОДА</a:t>
            </a:r>
            <a:endParaRPr lang="ru-RU" sz="48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6072206"/>
            <a:ext cx="89297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14338312_54-p-svetlo-belii-fon-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643438" y="6143644"/>
            <a:ext cx="4000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Николай </a:t>
            </a:r>
            <a:r>
              <a:rPr lang="ru-RU" dirty="0" err="1" smtClean="0"/>
              <a:t>Мишуста</a:t>
            </a:r>
            <a:r>
              <a:rPr lang="ru-RU" dirty="0" smtClean="0"/>
              <a:t> «Пейзаж»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57158" y="214290"/>
            <a:ext cx="8429652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smtClean="0">
                <a:solidFill>
                  <a:srgbClr val="002060"/>
                </a:solidFill>
              </a:rPr>
              <a:t>Монотипия</a:t>
            </a:r>
            <a:r>
              <a:rPr lang="ru-RU" dirty="0" smtClean="0">
                <a:solidFill>
                  <a:srgbClr val="002060"/>
                </a:solidFill>
              </a:rPr>
              <a:t> — (от греческих слов </a:t>
            </a:r>
            <a:r>
              <a:rPr lang="ru-RU" dirty="0" err="1" smtClean="0">
                <a:solidFill>
                  <a:srgbClr val="002060"/>
                </a:solidFill>
              </a:rPr>
              <a:t>mono</a:t>
            </a:r>
            <a:r>
              <a:rPr lang="ru-RU" dirty="0" smtClean="0">
                <a:solidFill>
                  <a:srgbClr val="002060"/>
                </a:solidFill>
              </a:rPr>
              <a:t> — «один» и </a:t>
            </a:r>
            <a:r>
              <a:rPr lang="ru-RU" dirty="0" err="1" smtClean="0">
                <a:solidFill>
                  <a:srgbClr val="002060"/>
                </a:solidFill>
              </a:rPr>
              <a:t>typos</a:t>
            </a:r>
            <a:r>
              <a:rPr lang="ru-RU" dirty="0" smtClean="0">
                <a:solidFill>
                  <a:srgbClr val="002060"/>
                </a:solidFill>
              </a:rPr>
              <a:t> — «отпечаток») — это вид печатной графики. </a:t>
            </a:r>
            <a:r>
              <a:rPr lang="ru-RU" dirty="0" smtClean="0">
                <a:solidFill>
                  <a:srgbClr val="002060"/>
                </a:solidFill>
              </a:rPr>
              <a:t>Художник </a:t>
            </a:r>
            <a:r>
              <a:rPr lang="ru-RU" dirty="0" smtClean="0">
                <a:solidFill>
                  <a:srgbClr val="002060"/>
                </a:solidFill>
              </a:rPr>
              <a:t>вручную наносит краски на </a:t>
            </a:r>
            <a:r>
              <a:rPr lang="ru-RU" dirty="0" smtClean="0">
                <a:solidFill>
                  <a:srgbClr val="002060"/>
                </a:solidFill>
              </a:rPr>
              <a:t>поверхность </a:t>
            </a:r>
            <a:r>
              <a:rPr lang="ru-RU" dirty="0" smtClean="0">
                <a:solidFill>
                  <a:srgbClr val="002060"/>
                </a:solidFill>
              </a:rPr>
              <a:t>печатной формы, а затем создает оттиск изображения на бумаге.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7" name="Рисунок 6" descr="01-0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1714488"/>
            <a:ext cx="5000660" cy="40292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14338312_54-p-svetlo-belii-fon-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71472" y="357166"/>
            <a:ext cx="8286808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smtClean="0">
                <a:solidFill>
                  <a:srgbClr val="002060"/>
                </a:solidFill>
              </a:rPr>
              <a:t>Пуантилизм</a:t>
            </a:r>
            <a:r>
              <a:rPr lang="ru-RU" dirty="0" smtClean="0">
                <a:solidFill>
                  <a:srgbClr val="002060"/>
                </a:solidFill>
              </a:rPr>
              <a:t> — это стилистическое направление, а также особый метод в живописи начала XX века. </a:t>
            </a:r>
            <a:r>
              <a:rPr lang="ru-RU" dirty="0" smtClean="0">
                <a:solidFill>
                  <a:srgbClr val="002060"/>
                </a:solidFill>
              </a:rPr>
              <a:t> Французский </a:t>
            </a:r>
            <a:r>
              <a:rPr lang="ru-RU" dirty="0" smtClean="0">
                <a:solidFill>
                  <a:srgbClr val="002060"/>
                </a:solidFill>
              </a:rPr>
              <a:t>термин </a:t>
            </a:r>
            <a:r>
              <a:rPr lang="ru-RU" i="1" dirty="0" err="1" smtClean="0">
                <a:solidFill>
                  <a:srgbClr val="002060"/>
                </a:solidFill>
              </a:rPr>
              <a:t>pointillisme</a:t>
            </a:r>
            <a:r>
              <a:rPr lang="ru-RU" dirty="0" smtClean="0">
                <a:solidFill>
                  <a:srgbClr val="002060"/>
                </a:solidFill>
              </a:rPr>
              <a:t> буквально переводится как «</a:t>
            </a:r>
            <a:r>
              <a:rPr lang="ru-RU" dirty="0" err="1" smtClean="0">
                <a:solidFill>
                  <a:srgbClr val="002060"/>
                </a:solidFill>
              </a:rPr>
              <a:t>точечность</a:t>
            </a:r>
            <a:r>
              <a:rPr lang="ru-RU" dirty="0" smtClean="0">
                <a:solidFill>
                  <a:srgbClr val="002060"/>
                </a:solidFill>
              </a:rPr>
              <a:t>» и образован от слова </a:t>
            </a:r>
            <a:r>
              <a:rPr lang="ru-RU" i="1" dirty="0" err="1" smtClean="0">
                <a:solidFill>
                  <a:srgbClr val="002060"/>
                </a:solidFill>
              </a:rPr>
              <a:t>point</a:t>
            </a:r>
            <a:r>
              <a:rPr lang="ru-RU" dirty="0" smtClean="0">
                <a:solidFill>
                  <a:srgbClr val="002060"/>
                </a:solidFill>
              </a:rPr>
              <a:t> — «точка»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" name="Рисунок 3" descr="сена88LN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4" y="1643050"/>
            <a:ext cx="7286676" cy="44660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6572264" y="6286520"/>
            <a:ext cx="2286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Жорж Сёра «Сена»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429124" y="21429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14338312_54-p-svetlo-belii-fon-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 descr="сена88LN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66" y="1214422"/>
            <a:ext cx="6295087" cy="51619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4429124" y="21429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00034" y="142852"/>
            <a:ext cx="8358246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8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lgerian" pitchFamily="82" charset="0"/>
              </a:rPr>
              <a:t>ПАЛИТРА ВРЕМЕН ГОДА</a:t>
            </a:r>
            <a:endParaRPr lang="ru-RU" sz="48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14338312_54-p-svetlo-belii-fon-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 descr="сена88LNG.jp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3042" y="1214422"/>
            <a:ext cx="6168699" cy="44660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4429124" y="21429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28662" y="214290"/>
            <a:ext cx="808766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lgerian" pitchFamily="82" charset="0"/>
              </a:rPr>
              <a:t>Мелодия </a:t>
            </a:r>
            <a:r>
              <a:rPr lang="ru-RU" sz="4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lgerian" pitchFamily="82" charset="0"/>
              </a:rPr>
              <a:t>ВРЕМЕН ГОДА</a:t>
            </a:r>
            <a:endParaRPr lang="ru-RU" sz="48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14678" y="592933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14338312_54-p-svetlo-belii-fon-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429124" y="21429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214678" y="5929330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7" name="Рисунок 6" descr="летний-сезон-прыгают-осень-зима-дерево-искусства-из-сердца-для-1782767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760" y="4857760"/>
            <a:ext cx="2000240" cy="2000240"/>
          </a:xfrm>
          <a:prstGeom prst="rect">
            <a:avLst/>
          </a:prstGeom>
        </p:spPr>
      </p:pic>
      <p:pic>
        <p:nvPicPr>
          <p:cNvPr id="10" name="Рисунок 9" descr="летний-сезон-прыгают-осень-зима-дерево-искусства-из-сердца-для-1782767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000240" cy="2000240"/>
          </a:xfrm>
          <a:prstGeom prst="rect">
            <a:avLst/>
          </a:prstGeom>
        </p:spPr>
      </p:pic>
      <p:pic>
        <p:nvPicPr>
          <p:cNvPr id="4" name="Рисунок 3" descr="сена88LNG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7356" y="1500174"/>
            <a:ext cx="6168699" cy="34698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14338312_54-p-svetlo-belii-fon-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429124" y="21429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214678" y="5929330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85720" y="428604"/>
            <a:ext cx="376996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3"/>
              </a:rPr>
              <a:t>https://youtu.be/QFFrkZOYojk</a:t>
            </a:r>
            <a:r>
              <a:rPr lang="ru-RU" dirty="0" smtClean="0"/>
              <a:t> зима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571472" y="1000108"/>
            <a:ext cx="35593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youtu.be/TiD_Fv0oLls</a:t>
            </a:r>
            <a:r>
              <a:rPr lang="ru-RU" dirty="0" smtClean="0"/>
              <a:t> весна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57224" y="1571612"/>
            <a:ext cx="36627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hlinkClick r:id="rId5"/>
              </a:rPr>
              <a:t>https://</a:t>
            </a:r>
            <a:r>
              <a:rPr lang="en-US" dirty="0" smtClean="0">
                <a:hlinkClick r:id="rId5"/>
              </a:rPr>
              <a:t>youtu.be/bawZD6hx0hE</a:t>
            </a:r>
            <a:r>
              <a:rPr lang="ru-RU" dirty="0" smtClean="0"/>
              <a:t> лето</a:t>
            </a:r>
          </a:p>
          <a:p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1357290" y="2214554"/>
            <a:ext cx="37070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hlinkClick r:id="rId6"/>
              </a:rPr>
              <a:t>https://</a:t>
            </a:r>
            <a:r>
              <a:rPr lang="en-US" dirty="0" smtClean="0">
                <a:hlinkClick r:id="rId6"/>
              </a:rPr>
              <a:t>youtu.be/0aLi0mgrehU</a:t>
            </a:r>
            <a:r>
              <a:rPr lang="ru-RU" dirty="0" smtClean="0"/>
              <a:t> осень</a:t>
            </a:r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213</Words>
  <PresentationFormat>Экран (4:3)</PresentationFormat>
  <Paragraphs>43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15</cp:revision>
  <dcterms:modified xsi:type="dcterms:W3CDTF">2022-11-23T12:28:00Z</dcterms:modified>
</cp:coreProperties>
</file>