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1" r:id="rId5"/>
    <p:sldId id="262" r:id="rId6"/>
    <p:sldId id="260" r:id="rId7"/>
    <p:sldId id="263" r:id="rId8"/>
    <p:sldId id="264" r:id="rId9"/>
    <p:sldId id="265" r:id="rId10"/>
    <p:sldId id="270" r:id="rId11"/>
    <p:sldId id="269" r:id="rId12"/>
    <p:sldId id="268" r:id="rId13"/>
    <p:sldId id="267" r:id="rId14"/>
    <p:sldId id="266" r:id="rId15"/>
    <p:sldId id="281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2" r:id="rId25"/>
    <p:sldId id="283" r:id="rId26"/>
    <p:sldId id="280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399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219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799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951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9252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443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846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657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802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121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037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262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image" Target="../media/image5.png"/><Relationship Id="rId7" Type="http://schemas.openxmlformats.org/officeDocument/2006/relationships/slide" Target="slide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0.xml"/><Relationship Id="rId5" Type="http://schemas.openxmlformats.org/officeDocument/2006/relationships/slide" Target="slide7.xml"/><Relationship Id="rId10" Type="http://schemas.openxmlformats.org/officeDocument/2006/relationships/slide" Target="slide11.xml"/><Relationship Id="rId4" Type="http://schemas.openxmlformats.org/officeDocument/2006/relationships/slide" Target="slide6.xml"/><Relationship Id="rId9" Type="http://schemas.openxmlformats.org/officeDocument/2006/relationships/slide" Target="slide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13" Type="http://schemas.openxmlformats.org/officeDocument/2006/relationships/image" Target="../media/image18.png"/><Relationship Id="rId3" Type="http://schemas.openxmlformats.org/officeDocument/2006/relationships/audio" Target="../media/audio2.wav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6.png"/><Relationship Id="rId5" Type="http://schemas.openxmlformats.org/officeDocument/2006/relationships/image" Target="../media/image1.png"/><Relationship Id="rId10" Type="http://schemas.openxmlformats.org/officeDocument/2006/relationships/image" Target="../media/image15.png"/><Relationship Id="rId4" Type="http://schemas.openxmlformats.org/officeDocument/2006/relationships/audio" Target="../media/audio3.wav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1754599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6489633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225712"/>
            <a:ext cx="144016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Волна 8"/>
          <p:cNvSpPr/>
          <p:nvPr/>
        </p:nvSpPr>
        <p:spPr>
          <a:xfrm>
            <a:off x="647564" y="548680"/>
            <a:ext cx="7776864" cy="108012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ChevronInverted">
              <a:avLst/>
            </a:prstTxWarp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Моя лучшая презентация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лево 9"/>
          <p:cNvSpPr/>
          <p:nvPr/>
        </p:nvSpPr>
        <p:spPr>
          <a:xfrm>
            <a:off x="5004048" y="2103438"/>
            <a:ext cx="3168352" cy="22322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Овчарова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Татьяна Николаевна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3" name="Picture 9" descr="C:\Users\Домашний\Desktop\20240902_113429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96" y="1758127"/>
            <a:ext cx="3606384" cy="289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Выноска со стрелкой вверх 10"/>
          <p:cNvSpPr/>
          <p:nvPr/>
        </p:nvSpPr>
        <p:spPr>
          <a:xfrm>
            <a:off x="1835696" y="4659960"/>
            <a:ext cx="5256584" cy="1800200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МБОУ «Мамонтовская СОШ»,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15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9715282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1884878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225712"/>
            <a:ext cx="144016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1331640" y="1124744"/>
            <a:ext cx="6768752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sz="4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91880" y="2826076"/>
            <a:ext cx="244827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 класс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78148" y="4149080"/>
            <a:ext cx="287573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Урок №1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013938" y="6070472"/>
            <a:ext cx="1404156" cy="44082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2025год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1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1921819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335109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225712"/>
            <a:ext cx="144016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2" y="620688"/>
            <a:ext cx="1656184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Тема.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51720" y="708728"/>
            <a:ext cx="5688632" cy="10441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Устные и письменные приёмы </a:t>
            </a: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сложения и вычитания.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11560" y="1628800"/>
            <a:ext cx="1584176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95736" y="1752844"/>
            <a:ext cx="6624736" cy="1388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Закрепить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систематизировать знания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обучающихся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изученных 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вычислительных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навыках.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75556" y="3104964"/>
            <a:ext cx="2052228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85024" y="3103812"/>
            <a:ext cx="6551472" cy="21973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1.Повторение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правил сложения и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вычитания. 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2.Отработка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устных и письменных вычислительных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приёмов. 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3.Развитие 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умения решать задачи, связанные с повседневными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ситуациями. 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27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9477872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094266"/>
              </p:ext>
            </p:extLst>
          </p:nvPr>
        </p:nvGraphicFramePr>
        <p:xfrm>
          <a:off x="179511" y="188638"/>
          <a:ext cx="8712975" cy="64641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59743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219" l="0" r="100000">
                        <a14:backgroundMark x1="82520" y1="31445" x2="82520" y2="31445"/>
                        <a14:backgroundMark x1="70703" y1="39746" x2="72168" y2="29980"/>
                        <a14:backgroundMark x1="69922" y1="17188" x2="97461" y2="20605"/>
                        <a14:backgroundMark x1="97754" y1="21875" x2="95020" y2="41699"/>
                        <a14:backgroundMark x1="94043" y1="43164" x2="67480" y2="39746"/>
                        <a14:backgroundMark x1="67480" y1="39746" x2="70410" y2="17383"/>
                        <a14:backgroundMark x1="79297" y1="57715" x2="77832" y2="65039"/>
                        <a14:backgroundMark x1="77539" y1="65332" x2="74609" y2="64551"/>
                        <a14:backgroundMark x1="74609" y1="65039" x2="76855" y2="54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2936"/>
            <a:ext cx="3724672" cy="3724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Выноска-облако 2"/>
          <p:cNvSpPr/>
          <p:nvPr/>
        </p:nvSpPr>
        <p:spPr>
          <a:xfrm>
            <a:off x="2267744" y="906416"/>
            <a:ext cx="6454080" cy="2664296"/>
          </a:xfrm>
          <a:prstGeom prst="cloudCallout">
            <a:avLst>
              <a:gd name="adj1" fmla="val -44210"/>
              <a:gd name="adj2" fmla="val 69021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Привет, друзья!!!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Я пришла сегодня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 вам для того, чтобы помочь вам вспомнить, на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чём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же вы закончили изучать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математику во 2 классе.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Диагональная полоса 5"/>
          <p:cNvSpPr/>
          <p:nvPr/>
        </p:nvSpPr>
        <p:spPr>
          <a:xfrm rot="11737616">
            <a:off x="3101684" y="3075187"/>
            <a:ext cx="83876" cy="1926145"/>
          </a:xfrm>
          <a:prstGeom prst="diagStripe">
            <a:avLst>
              <a:gd name="adj" fmla="val 52167"/>
            </a:avLst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1347903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2311544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62213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Волна 2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УСТНЫЙ СЧЁТ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>
            <a:hlinkClick r:id="rId4" action="ppaction://hlinksldjump"/>
          </p:cNvPr>
          <p:cNvSpPr/>
          <p:nvPr/>
        </p:nvSpPr>
        <p:spPr>
          <a:xfrm>
            <a:off x="2517484" y="3717032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>
            <a:hlinkClick r:id="rId5" action="ppaction://hlinksldjump"/>
          </p:cNvPr>
          <p:cNvSpPr/>
          <p:nvPr/>
        </p:nvSpPr>
        <p:spPr>
          <a:xfrm>
            <a:off x="3093548" y="3717032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>
            <a:hlinkClick r:id="rId6" action="ppaction://hlinksldjump"/>
          </p:cNvPr>
          <p:cNvSpPr/>
          <p:nvPr/>
        </p:nvSpPr>
        <p:spPr>
          <a:xfrm>
            <a:off x="3669612" y="3717032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5" name="Прямоугольник 14">
            <a:hlinkClick r:id="rId7" action="ppaction://hlinksldjump"/>
          </p:cNvPr>
          <p:cNvSpPr/>
          <p:nvPr/>
        </p:nvSpPr>
        <p:spPr>
          <a:xfrm>
            <a:off x="4247964" y="3713232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>
            <a:hlinkClick r:id="rId8" action="ppaction://hlinksldjump"/>
          </p:cNvPr>
          <p:cNvSpPr/>
          <p:nvPr/>
        </p:nvSpPr>
        <p:spPr>
          <a:xfrm>
            <a:off x="6561012" y="3716672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>
            <a:hlinkClick r:id="rId9" action="ppaction://hlinksldjump"/>
          </p:cNvPr>
          <p:cNvSpPr/>
          <p:nvPr/>
        </p:nvSpPr>
        <p:spPr>
          <a:xfrm>
            <a:off x="6028356" y="3713232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>
            <a:hlinkClick r:id="rId10" action="ppaction://hlinksldjump"/>
          </p:cNvPr>
          <p:cNvSpPr/>
          <p:nvPr/>
        </p:nvSpPr>
        <p:spPr>
          <a:xfrm>
            <a:off x="5427172" y="3713232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19" name="Прямоугольник 18">
            <a:hlinkClick r:id="rId11" action="ppaction://hlinksldjump"/>
          </p:cNvPr>
          <p:cNvSpPr/>
          <p:nvPr/>
        </p:nvSpPr>
        <p:spPr>
          <a:xfrm>
            <a:off x="4846508" y="3713232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907704" y="2060848"/>
            <a:ext cx="5652045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Нажмите на любую цифру и выполните задание: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98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1644639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168659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УСТНЫЙ СЧЁТ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907704" y="2708920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59832" y="2708920"/>
            <a:ext cx="468052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Сосчитайте от 1 до 20.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44968" y="4217648"/>
            <a:ext cx="5256584" cy="100811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1,2,3,4,5,6,7,8,9,10,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11,12,13,14,15,16,17,18,19,20.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Управляющая кнопка: домой 10">
            <a:hlinkClick r:id="rId4" action="ppaction://hlinksldjump" highlightClick="1"/>
          </p:cNvPr>
          <p:cNvSpPr/>
          <p:nvPr/>
        </p:nvSpPr>
        <p:spPr>
          <a:xfrm>
            <a:off x="4175956" y="5949280"/>
            <a:ext cx="720080" cy="576064"/>
          </a:xfrm>
          <a:prstGeom prst="actionButtonHo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4600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9794113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382228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УСТНЫЙ СЧЁТ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02311" y="2696940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35896" y="2696940"/>
            <a:ext cx="4680520" cy="10200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/>
                <a:ea typeface="Calibri"/>
              </a:rPr>
              <a:t>Сосчитайте </a:t>
            </a:r>
            <a:r>
              <a:rPr lang="ru-RU" sz="3200" b="1" dirty="0">
                <a:solidFill>
                  <a:schemeClr val="tx1"/>
                </a:solidFill>
                <a:latin typeface="Times New Roman"/>
                <a:ea typeface="Calibri"/>
              </a:rPr>
              <a:t>десятками до </a:t>
            </a:r>
            <a:r>
              <a:rPr lang="ru-RU" sz="3200" b="1" dirty="0" smtClean="0">
                <a:solidFill>
                  <a:schemeClr val="tx1"/>
                </a:solidFill>
                <a:latin typeface="Times New Roman"/>
                <a:ea typeface="Calibri"/>
              </a:rPr>
              <a:t>100</a:t>
            </a:r>
            <a:r>
              <a:rPr lang="ru-RU" sz="3200" b="1" dirty="0">
                <a:solidFill>
                  <a:schemeClr val="tx1"/>
                </a:solidFill>
                <a:latin typeface="Times New Roman"/>
                <a:ea typeface="Calibri"/>
              </a:rPr>
              <a:t>.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90343" y="4216504"/>
            <a:ext cx="5526073" cy="100811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10,20,30,40,50,60,70,80,90,100.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домой 5">
            <a:hlinkClick r:id="rId4" action="ppaction://hlinksldjump" highlightClick="1"/>
          </p:cNvPr>
          <p:cNvSpPr/>
          <p:nvPr/>
        </p:nvSpPr>
        <p:spPr>
          <a:xfrm>
            <a:off x="4193958" y="5949280"/>
            <a:ext cx="684076" cy="576064"/>
          </a:xfrm>
          <a:prstGeom prst="actionButtonHo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338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2862232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6162003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УСТНЫЙ СЧЁТ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06484" y="2702930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635896" y="2696940"/>
            <a:ext cx="4680520" cy="10200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Назовите предыдущее число: 47, 60, 89, 41, 55.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635896" y="4199360"/>
            <a:ext cx="4104456" cy="100811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46,59,88,40,54.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Управляющая кнопка: домой 2">
            <a:hlinkClick r:id="rId4" action="ppaction://hlinksldjump" highlightClick="1"/>
          </p:cNvPr>
          <p:cNvSpPr/>
          <p:nvPr/>
        </p:nvSpPr>
        <p:spPr>
          <a:xfrm>
            <a:off x="4211960" y="5949280"/>
            <a:ext cx="648072" cy="576064"/>
          </a:xfrm>
          <a:prstGeom prst="actionButtonHo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688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2921582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746288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УСТНЫЙ СЧЁТ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82627" y="2700364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35896" y="2696940"/>
            <a:ext cx="4680520" cy="10200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/>
                <a:ea typeface="Calibri"/>
              </a:rPr>
              <a:t>Назовите следующее число: 86, 90, 79, 21, 47.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58691" y="4199360"/>
            <a:ext cx="5256584" cy="100811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87,91,80,22,48.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Управляющая кнопка: домой 2">
            <a:hlinkClick r:id="rId4" action="ppaction://hlinksldjump" highlightClick="1"/>
          </p:cNvPr>
          <p:cNvSpPr/>
          <p:nvPr/>
        </p:nvSpPr>
        <p:spPr>
          <a:xfrm>
            <a:off x="4211960" y="5949280"/>
            <a:ext cx="648072" cy="576064"/>
          </a:xfrm>
          <a:prstGeom prst="actionButtonHo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33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1023738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2898401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УСТНЫЙ СЧЁТ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82603" y="2702072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35896" y="2696940"/>
            <a:ext cx="4680520" cy="10200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Назовите соседей числа: 46, 39, 70, 90.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044968" y="4217648"/>
            <a:ext cx="5256584" cy="100811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45 и 47, 38 и 40, 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69 и 71, 89 и 91. 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Управляющая кнопка: домой 2">
            <a:hlinkClick r:id="rId4" action="ppaction://hlinksldjump" highlightClick="1"/>
          </p:cNvPr>
          <p:cNvSpPr/>
          <p:nvPr/>
        </p:nvSpPr>
        <p:spPr>
          <a:xfrm>
            <a:off x="4211960" y="5949280"/>
            <a:ext cx="648072" cy="576064"/>
          </a:xfrm>
          <a:prstGeom prst="actionButtonHo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645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3579400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829864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УСТНЫЙ СЧЁТ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82603" y="2708920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635896" y="2204864"/>
            <a:ext cx="4680520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каком числе </a:t>
            </a:r>
            <a:endParaRPr lang="ru-RU" sz="3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десятка 5 единиц, </a:t>
            </a:r>
            <a:endParaRPr lang="ru-RU" sz="3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десятков 7 единиц, </a:t>
            </a:r>
            <a:endParaRPr lang="ru-RU" sz="3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десятков 9 единиц.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211960" y="4503376"/>
            <a:ext cx="2952328" cy="72582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35, 97, 79.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Управляющая кнопка: домой 2">
            <a:hlinkClick r:id="rId4" action="ppaction://hlinksldjump" highlightClick="1"/>
          </p:cNvPr>
          <p:cNvSpPr/>
          <p:nvPr/>
        </p:nvSpPr>
        <p:spPr>
          <a:xfrm>
            <a:off x="4211960" y="5949280"/>
            <a:ext cx="648072" cy="576064"/>
          </a:xfrm>
          <a:prstGeom prst="actionButtonHo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39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4483768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6796328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УСТНЫЙ СЧЁТ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82603" y="2702072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35896" y="2204864"/>
            <a:ext cx="5256584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Прочитайте числа. </a:t>
            </a:r>
          </a:p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20, 44, 65, 89, 21, 78, 38, 86.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482603" y="3853037"/>
            <a:ext cx="6193853" cy="164137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Двадцать, сорок четыре, шестьдесят пять, восемьдесят девять, двадцать один, семьдесят восемь, тридцать восемь, восемьдесят шесть.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Управляющая кнопка: домой 2">
            <a:hlinkClick r:id="rId4" action="ppaction://hlinksldjump" highlightClick="1"/>
          </p:cNvPr>
          <p:cNvSpPr/>
          <p:nvPr/>
        </p:nvSpPr>
        <p:spPr>
          <a:xfrm>
            <a:off x="4211960" y="5949280"/>
            <a:ext cx="648072" cy="576064"/>
          </a:xfrm>
          <a:prstGeom prst="actionButtonHo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4109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7092831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345341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УСТНЫЙ СЧЁТ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82603" y="2725312"/>
            <a:ext cx="57606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35896" y="2204864"/>
            <a:ext cx="4680520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Сравните числа. </a:t>
            </a:r>
          </a:p>
          <a:p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26__28           90__9        20__10           76__67              22__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          45__45</a:t>
            </a:r>
            <a:endParaRPr lang="ru-RU" sz="32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915816" y="4486296"/>
            <a:ext cx="3672408" cy="146298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&lt;28        90&gt;9</a:t>
            </a:r>
          </a:p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20&gt;10        76&gt;67</a:t>
            </a:r>
          </a:p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22&gt;12        45=45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Управляющая кнопка: домой 2">
            <a:hlinkClick r:id="rId4" action="ppaction://hlinksldjump" highlightClick="1"/>
          </p:cNvPr>
          <p:cNvSpPr/>
          <p:nvPr/>
        </p:nvSpPr>
        <p:spPr>
          <a:xfrm>
            <a:off x="4211960" y="6070472"/>
            <a:ext cx="720080" cy="526880"/>
          </a:xfrm>
          <a:prstGeom prst="actionButtonHom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03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5992719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2780400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lvl="0"/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Постановка темы и целей урока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988840"/>
            <a:ext cx="69127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Прочитайте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с. 3 учебника название первой темы. Почему там написано «продолжение»? 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933532" y="3717032"/>
            <a:ext cx="5688632" cy="57606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(Эту </a:t>
            </a:r>
            <a:r>
              <a:rPr lang="ru-RU" sz="20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тему мы начали изучать во 2 классе</a:t>
            </a: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.) </a:t>
            </a:r>
            <a:endParaRPr lang="ru-RU" sz="20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36344" y="4653136"/>
            <a:ext cx="4627944" cy="841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Прочитайте, что узнаем, чему научимся. </a:t>
            </a:r>
          </a:p>
        </p:txBody>
      </p:sp>
    </p:spTree>
    <p:extLst>
      <p:ext uri="{BB962C8B-B14F-4D97-AF65-F5344CB8AC3E}">
        <p14:creationId xmlns:p14="http://schemas.microsoft.com/office/powerpoint/2010/main" val="2563918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5673753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6788170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b="1" i="1" dirty="0">
                        <a:solidFill>
                          <a:schemeClr val="tx1"/>
                        </a:solidFill>
                        <a:latin typeface="ClassRoomCursive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1" i="1" cap="none" spc="0" dirty="0" smtClean="0">
                        <a:ln w="17780" cmpd="sng">
                          <a:solidFill>
                            <a:schemeClr val="tx1"/>
                          </a:solidFill>
                          <a:prstDash val="solid"/>
                          <a:miter lim="800000"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lassRoomCursive" pitchFamily="50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lvl="0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Минутка чистописания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2483768" y="3993052"/>
            <a:ext cx="1152128" cy="936104"/>
          </a:xfrm>
          <a:prstGeom prst="rightArrow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275856" y="1769456"/>
            <a:ext cx="259228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solidFill>
                  <a:schemeClr val="tx1"/>
                </a:solidFill>
                <a:latin typeface="ClassRoomCursive" pitchFamily="50" charset="0"/>
              </a:rPr>
              <a:t>сентября</a:t>
            </a:r>
            <a:endParaRPr lang="ru-RU" sz="4000" b="1" i="1" dirty="0">
              <a:solidFill>
                <a:schemeClr val="tx1"/>
              </a:solidFill>
              <a:latin typeface="ClassRoomCursive" pitchFamily="50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123728" y="2780928"/>
            <a:ext cx="390552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solidFill>
                  <a:schemeClr val="tx1"/>
                </a:solidFill>
                <a:latin typeface="ClassRoomCursive" pitchFamily="50" charset="0"/>
              </a:rPr>
              <a:t>Классная работа</a:t>
            </a:r>
            <a:endParaRPr lang="ru-RU" sz="4000" b="1" i="1" dirty="0">
              <a:solidFill>
                <a:schemeClr val="tx1"/>
              </a:solidFill>
              <a:latin typeface="ClassRoomCursive" pitchFamily="50" charset="0"/>
            </a:endParaRPr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3670738" y="3993052"/>
            <a:ext cx="1152128" cy="936104"/>
          </a:xfrm>
          <a:prstGeom prst="rightArrow">
            <a:avLst/>
          </a:prstGeom>
          <a:noFill/>
          <a:ln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5445172" y="3972468"/>
            <a:ext cx="1152128" cy="936104"/>
          </a:xfrm>
          <a:prstGeom prst="rightArrow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 rot="10800000">
            <a:off x="6588224" y="3955332"/>
            <a:ext cx="1152128" cy="936104"/>
          </a:xfrm>
          <a:prstGeom prst="rightArrow">
            <a:avLst/>
          </a:prstGeom>
          <a:noFill/>
          <a:ln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2440338" y="5148640"/>
            <a:ext cx="720081" cy="5634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i="1" dirty="0" smtClean="0">
                <a:solidFill>
                  <a:schemeClr val="tx1"/>
                </a:solidFill>
                <a:latin typeface="ClassRoomCursive" pitchFamily="50" charset="0"/>
              </a:rPr>
              <a:t>1    </a:t>
            </a:r>
            <a:endParaRPr lang="ru-RU" sz="6600" b="1" i="1" dirty="0">
              <a:solidFill>
                <a:schemeClr val="tx1"/>
              </a:solidFill>
              <a:latin typeface="ClassRoomCursive" pitchFamily="50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059830" y="5157192"/>
            <a:ext cx="720081" cy="5634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i="1" dirty="0" smtClean="0">
                <a:solidFill>
                  <a:schemeClr val="tx1"/>
                </a:solidFill>
                <a:latin typeface="ClassRoomCursive" pitchFamily="50" charset="0"/>
              </a:rPr>
              <a:t>2    </a:t>
            </a:r>
            <a:endParaRPr lang="ru-RU" sz="6600" b="1" i="1" dirty="0">
              <a:solidFill>
                <a:schemeClr val="tx1"/>
              </a:solidFill>
              <a:latin typeface="ClassRoomCursive" pitchFamily="50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635895" y="5157192"/>
            <a:ext cx="720081" cy="5634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i="1" dirty="0" smtClean="0">
                <a:solidFill>
                  <a:schemeClr val="tx1"/>
                </a:solidFill>
                <a:latin typeface="ClassRoomCursive" pitchFamily="50" charset="0"/>
              </a:rPr>
              <a:t>3    </a:t>
            </a:r>
            <a:endParaRPr lang="ru-RU" sz="6600" b="1" i="1" dirty="0">
              <a:solidFill>
                <a:schemeClr val="tx1"/>
              </a:solidFill>
              <a:latin typeface="ClassRoomCursive" pitchFamily="50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782882" y="5163856"/>
            <a:ext cx="720081" cy="5634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i="1" dirty="0" smtClean="0">
                <a:solidFill>
                  <a:schemeClr val="tx1"/>
                </a:solidFill>
                <a:latin typeface="ClassRoomCursive" pitchFamily="50" charset="0"/>
              </a:rPr>
              <a:t>1    </a:t>
            </a:r>
            <a:endParaRPr lang="ru-RU" sz="6600" b="1" i="1" dirty="0">
              <a:solidFill>
                <a:schemeClr val="tx1"/>
              </a:solidFill>
              <a:latin typeface="ClassRoomCursive" pitchFamily="50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368520" y="5163856"/>
            <a:ext cx="720081" cy="5634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i="1" dirty="0" smtClean="0">
                <a:solidFill>
                  <a:schemeClr val="tx1"/>
                </a:solidFill>
                <a:latin typeface="ClassRoomCursive" pitchFamily="50" charset="0"/>
              </a:rPr>
              <a:t>2    </a:t>
            </a:r>
            <a:endParaRPr lang="ru-RU" sz="6600" b="1" i="1" dirty="0">
              <a:solidFill>
                <a:schemeClr val="tx1"/>
              </a:solidFill>
              <a:latin typeface="ClassRoomCursive" pitchFamily="50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006380" y="5157192"/>
            <a:ext cx="720081" cy="5634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i="1" dirty="0" smtClean="0">
                <a:solidFill>
                  <a:schemeClr val="tx1"/>
                </a:solidFill>
                <a:latin typeface="ClassRoomCursive" pitchFamily="50" charset="0"/>
              </a:rPr>
              <a:t>3    </a:t>
            </a:r>
            <a:endParaRPr lang="ru-RU" sz="6600" b="1" i="1" dirty="0">
              <a:solidFill>
                <a:schemeClr val="tx1"/>
              </a:solidFill>
              <a:latin typeface="ClassRoomCursive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44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5290056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6323166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lvl="0"/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Постановка темы и целей урока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95051" y="1984328"/>
            <a:ext cx="4069037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Вычислите: 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32+23=  </a:t>
            </a:r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77-25=</a:t>
            </a: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33+5=             67-5=</a:t>
            </a: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22+10=           89-40= </a:t>
            </a:r>
            <a:endParaRPr lang="ru-RU" sz="28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95736" y="5805264"/>
            <a:ext cx="5472608" cy="65156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(Устные и письменные </a:t>
            </a:r>
            <a:r>
              <a:rPr lang="ru-RU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приёмы </a:t>
            </a:r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сложения и вычитания.)</a:t>
            </a:r>
            <a:r>
              <a:rPr lang="ru-RU" dirty="0"/>
              <a:t> 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55308" y="3797013"/>
            <a:ext cx="4627944" cy="4960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Как из 56 вычесть 8?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750066" y="4653136"/>
            <a:ext cx="5926389" cy="841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Как вы думаете, что мы сегодня будем повторять?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555776" y="2348880"/>
            <a:ext cx="504056" cy="4275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55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365304" y="2779152"/>
            <a:ext cx="504056" cy="4275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38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55776" y="3206688"/>
            <a:ext cx="504056" cy="4275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611092" y="2332200"/>
            <a:ext cx="504056" cy="4275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412373" y="2779152"/>
            <a:ext cx="504056" cy="4275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62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556972" y="3215232"/>
            <a:ext cx="504056" cy="4275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49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977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3" grpId="0" animBg="1"/>
      <p:bldP spid="12" grpId="0"/>
      <p:bldP spid="15" grpId="0"/>
      <p:bldP spid="16" grpId="0"/>
      <p:bldP spid="17" grpId="0"/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6098608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62751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lvl="0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Работа по теме урока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95052" y="1984328"/>
            <a:ext cx="5293172" cy="17327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Проверьте </a:t>
            </a:r>
            <a:r>
              <a:rPr lang="ru-RU" sz="2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себя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Прочитайте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текст рядом с красной стрелкой на с. 4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учебника.</a:t>
            </a:r>
            <a:endParaRPr lang="ru-RU" sz="28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55776" y="4149080"/>
            <a:ext cx="216024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с.4 №3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11760" y="4797152"/>
            <a:ext cx="5147989" cy="1273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ст. – с комментированием у доски, остальные ст. – самостоятельно в тетради.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3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2216310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2493881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lvl="0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Работа по теме урока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64220" y="1730044"/>
            <a:ext cx="3163181" cy="5085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Проверка (с.4 №3):</a:t>
            </a:r>
            <a:endParaRPr lang="ru-RU" sz="28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264220" y="2492896"/>
            <a:ext cx="3523804" cy="432048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32+7=30+(2+7)=39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248236" y="3045728"/>
            <a:ext cx="3539788" cy="432048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49-4=40+(9-4)=45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248236" y="3573016"/>
            <a:ext cx="3523804" cy="432048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57+6=(57+3)+3=63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148064" y="2512728"/>
            <a:ext cx="3523804" cy="432048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28+4=(28+2)+2=32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148064" y="3045728"/>
            <a:ext cx="3523804" cy="432048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32-8=(32-2)-6=24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148064" y="3576472"/>
            <a:ext cx="3523804" cy="432048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56-9=(56-6)-3=47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203848" y="4293096"/>
            <a:ext cx="3960440" cy="432048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20+65=(20+60)+5=85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203848" y="4797152"/>
            <a:ext cx="3960440" cy="432048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70-38=(70-30)-8=32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203848" y="5329394"/>
            <a:ext cx="3960440" cy="432048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18+0=18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203848" y="5854448"/>
            <a:ext cx="3960440" cy="432048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26-0=26</a:t>
            </a:r>
          </a:p>
        </p:txBody>
      </p:sp>
    </p:spTree>
    <p:extLst>
      <p:ext uri="{BB962C8B-B14F-4D97-AF65-F5344CB8AC3E}">
        <p14:creationId xmlns:p14="http://schemas.microsoft.com/office/powerpoint/2010/main" val="378211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0072461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100823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lvl="0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Работа по теме урока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295053" y="1628800"/>
            <a:ext cx="1836787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с.4 №5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295053" y="2204864"/>
            <a:ext cx="6013251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 ученик у доски, остальные в тетради)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264220" y="2926088"/>
            <a:ext cx="3163181" cy="5085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Проверка (с.4 №5):</a:t>
            </a:r>
            <a:endParaRPr lang="ru-RU" sz="28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483768" y="3694741"/>
            <a:ext cx="5256584" cy="266429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Яблонь-8шт.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Вишен-?, на 3шт. меньше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1)8-3=5(шт.) – вишен.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2)8+5=13(шт.) – яблонь и вишен вместе.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Ответ: 13 штук.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Прямая со стрелкой 26"/>
          <p:cNvCxnSpPr/>
          <p:nvPr/>
        </p:nvCxnSpPr>
        <p:spPr>
          <a:xfrm flipH="1">
            <a:off x="5245152" y="4031861"/>
            <a:ext cx="16561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" name="Прямая соединительная линия 1023"/>
          <p:cNvCxnSpPr/>
          <p:nvPr/>
        </p:nvCxnSpPr>
        <p:spPr>
          <a:xfrm>
            <a:off x="6901336" y="4031861"/>
            <a:ext cx="0" cy="4034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" name="Правая фигурная скобка 1024"/>
          <p:cNvSpPr/>
          <p:nvPr/>
        </p:nvSpPr>
        <p:spPr>
          <a:xfrm>
            <a:off x="6901336" y="3895266"/>
            <a:ext cx="144016" cy="72008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6" name="Прямоугольник 1025"/>
          <p:cNvSpPr/>
          <p:nvPr/>
        </p:nvSpPr>
        <p:spPr>
          <a:xfrm>
            <a:off x="7088736" y="4075309"/>
            <a:ext cx="288032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823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1191261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824500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 descr="https://masterpiecer-images.s3.yandex.net/f97d6003602d11f0a04dbea2b242b282: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736" y="188640"/>
            <a:ext cx="1236744" cy="123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lvl="0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ФИЗМИНУТКА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483768" y="1772816"/>
            <a:ext cx="5544615" cy="372159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 решали, мы решали.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Что-то очень мы устали.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Мы сейчас потопаем, </a:t>
            </a:r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Шаги ногами на месте под счет учителя.)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Ручками похлопаем. </a:t>
            </a:r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Хлопки в ладоши.)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 присядем,</a:t>
            </a:r>
          </a:p>
          <a:p>
            <a:pPr algn="ctr"/>
            <a:r>
              <a:rPr lang="ru-RU" sz="2400" dirty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(Приседания.)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Быстро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встанем…</a:t>
            </a:r>
          </a:p>
        </p:txBody>
      </p:sp>
      <p:pic>
        <p:nvPicPr>
          <p:cNvPr id="14" name="deti-online.com_-_zaryadka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04380.599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656949" y="5583109"/>
            <a:ext cx="487363" cy="487363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797152"/>
            <a:ext cx="894644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467" y="4775271"/>
            <a:ext cx="89693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107" y="4755814"/>
            <a:ext cx="89693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8678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12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0389426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712245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lvl="0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Работа по теме урока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295053" y="1628800"/>
            <a:ext cx="1836787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с.4 №6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15816" y="1628800"/>
            <a:ext cx="2736304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(Самостоятельно)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170788" y="2262016"/>
            <a:ext cx="3163181" cy="5085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Проверка (с.4 №6):</a:t>
            </a:r>
            <a:endParaRPr lang="ru-RU" sz="28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951144" y="2852936"/>
            <a:ext cx="5213144" cy="172819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 способ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1)50+20=70(руб.) – было у Коли.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2)70-40=30(руб.) – осталось у Коли.</a:t>
            </a:r>
          </a:p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Ответ: 30 рублей.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267744" y="4797152"/>
            <a:ext cx="5472608" cy="172819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способ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1)50-40=10(руб.) – осталось от покупки.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2)20+10=30(руб.) – осталось у Коли.</a:t>
            </a:r>
          </a:p>
          <a:p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Ответ: 30 рублей.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379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5687639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6250931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lvl="0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Итог урока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80156" y="2218656"/>
            <a:ext cx="5236059" cy="5085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Что мы повторили на уроке?</a:t>
            </a:r>
            <a:endParaRPr lang="ru-RU" sz="28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04293" y="3212976"/>
            <a:ext cx="5236059" cy="5085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Полезен </a:t>
            </a:r>
            <a:r>
              <a:rPr lang="ru-RU" sz="2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 был наш урок?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00925" y="4208504"/>
            <a:ext cx="5215491" cy="8046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Над чем еще вам нужно поработать?</a:t>
            </a:r>
          </a:p>
        </p:txBody>
      </p:sp>
    </p:spTree>
    <p:extLst>
      <p:ext uri="{BB962C8B-B14F-4D97-AF65-F5344CB8AC3E}">
        <p14:creationId xmlns:p14="http://schemas.microsoft.com/office/powerpoint/2010/main" val="344094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4771261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6785736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lvl="0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64220" y="1730044"/>
            <a:ext cx="6476132" cy="8348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Оцените свою работу при помощи яблочек разного цвета.</a:t>
            </a:r>
            <a:endParaRPr lang="ru-RU" sz="28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136" y="2792636"/>
            <a:ext cx="902997" cy="1060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984" y="3717032"/>
            <a:ext cx="1225302" cy="1225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570" y="4733014"/>
            <a:ext cx="1191208" cy="119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3637048" y="2924944"/>
            <a:ext cx="4896544" cy="72008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Мне всё было понятно, 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 справился со всеми заданиями.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629032" y="4043030"/>
            <a:ext cx="4896544" cy="72008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меня были затруднения в некоторых заданиях.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563888" y="5134368"/>
            <a:ext cx="4176464" cy="72008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 ничего не понял, мне было трудно.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626035" y="3282672"/>
            <a:ext cx="289197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626036" y="4259054"/>
            <a:ext cx="289197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626034" y="5350392"/>
            <a:ext cx="289197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448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0229776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7483741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853037"/>
            <a:ext cx="2951163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олна 9"/>
          <p:cNvSpPr/>
          <p:nvPr/>
        </p:nvSpPr>
        <p:spPr>
          <a:xfrm>
            <a:off x="1295053" y="404664"/>
            <a:ext cx="6264696" cy="1224136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lvl="0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636" y="1557906"/>
            <a:ext cx="2694992" cy="2856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040" y="2614662"/>
            <a:ext cx="2694992" cy="2856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253" y="1772816"/>
            <a:ext cx="2694992" cy="2856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174" y="5758872"/>
            <a:ext cx="685731" cy="80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9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393" y="5710432"/>
            <a:ext cx="936104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4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9462" y="5710431"/>
            <a:ext cx="853703" cy="853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2347468" y="3785916"/>
            <a:ext cx="289197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766847" y="4869160"/>
            <a:ext cx="389192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307131" y="4031211"/>
            <a:ext cx="433221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280" y="577605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280" y="577605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280" y="5810340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432" y="575927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279" y="577605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518" y="575927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518" y="577605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221" y="575887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278" y="577605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280" y="577605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234" y="5776051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517" y="577605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234" y="5782908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280" y="5758871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090" y="575927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277" y="577605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795" y="575927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795" y="5782908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280" y="577605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8" name="Picture 24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795" y="5766128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9" name="Picture 2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794" y="5776052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0" name="Picture 26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280" y="5801910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1" name="Picture 27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280" y="5782908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2" name="Picture 28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845" y="5800766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3" name="Picture 29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276" y="5801910"/>
            <a:ext cx="682625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4" name="Picture 30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249" y="5694978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5" name="Picture 3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401" y="5702978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6" name="Picture 3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249" y="5703942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7" name="Picture 33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401" y="5694978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8" name="Picture 34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401" y="5694978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9" name="Picture 3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393" y="5703942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0" name="Picture 36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677" y="5694978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1" name="Picture 37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677" y="5713086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2" name="Picture 38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105" y="5695942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3" name="Picture 39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961" y="5713086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4" name="Picture 40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961" y="5703942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5" name="Picture 4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249" y="5695942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6" name="Picture 4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249" y="5718614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7" name="Picture 43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249" y="5718614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8" name="Picture 44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105" y="5695942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9" name="Picture 4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961" y="5705265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0" name="Picture 46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393" y="5705265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1" name="Picture 47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436" y="5714230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2" name="Picture 48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393" y="5705266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3" name="Picture 49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462" y="5717696"/>
            <a:ext cx="8540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4" name="Picture 50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462" y="5717696"/>
            <a:ext cx="8540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5" name="Picture 51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462" y="5717696"/>
            <a:ext cx="8540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6" name="Picture 5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946" y="5735984"/>
            <a:ext cx="8540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7" name="Picture 53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945" y="5735984"/>
            <a:ext cx="8540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8" name="Picture 54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9090" y="5735984"/>
            <a:ext cx="8540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9" name="Picture 5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462" y="5735984"/>
            <a:ext cx="8540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0" name="Picture 56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178" y="5744953"/>
            <a:ext cx="8540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1" name="Picture 57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178" y="5753917"/>
            <a:ext cx="8540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457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-0.21094 -0.4088 " pathEditMode="relative" rAng="0" ptsTypes="AA">
                                      <p:cBhvr>
                                        <p:cTn id="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56" y="-2044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21892 -0.52662 " pathEditMode="relative" rAng="0" ptsTypes="AA">
                                      <p:cBhvr>
                                        <p:cTn id="1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55" y="-2634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09305 -0.58958 " pathEditMode="relative" rAng="0" ptsTypes="AA">
                                      <p:cBhvr>
                                        <p:cTn id="16" dur="25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53" y="-2949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-0.01423 -0.45834 " pathEditMode="relative" rAng="0" ptsTypes="AA">
                                      <p:cBhvr>
                                        <p:cTn id="21" dur="25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2" y="-2291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-0.17812 -0.60833 " pathEditMode="relative" rAng="0" ptsTypes="AA">
                                      <p:cBhvr>
                                        <p:cTn id="26" dur="25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" y="-3041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03784 -0.5581 " pathEditMode="relative" rAng="0" ptsTypes="AA">
                                      <p:cBhvr>
                                        <p:cTn id="31" dur="25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2" y="-2791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-0.14584 -0.63982 " pathEditMode="relative" rAng="0" ptsTypes="AA">
                                      <p:cBhvr>
                                        <p:cTn id="36" dur="25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-3199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16945 -0.48472 " pathEditMode="relative" rAng="0" ptsTypes="AA">
                                      <p:cBhvr>
                                        <p:cTn id="41" dur="25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72" y="-2423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-0.12431 -0.48241 " pathEditMode="relative" rAng="0" ptsTypes="AA">
                                      <p:cBhvr>
                                        <p:cTn id="46" dur="25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" y="-2412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06146 -0.48472 " pathEditMode="relative" rAng="0" ptsTypes="AA">
                                      <p:cBhvr>
                                        <p:cTn id="51" dur="25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-2423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01423 -0.49513 " pathEditMode="relative" rAng="0" ptsTypes="AA">
                                      <p:cBhvr>
                                        <p:cTn id="56" dur="25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2" y="-247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44444E-6 L -0.08386 -0.5162 " pathEditMode="relative" rAng="0" ptsTypes="AA">
                                      <p:cBhvr>
                                        <p:cTn id="61" dur="25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1" y="-2581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11441 -0.53726 " pathEditMode="relative" rAng="0" ptsTypes="AA">
                                      <p:cBhvr>
                                        <p:cTn id="66" dur="25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29" y="-2687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85185E-6 L -0.13108 -0.56991 " pathEditMode="relative" rAng="0" ptsTypes="AA">
                                      <p:cBhvr>
                                        <p:cTn id="71" dur="25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62" y="-2849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-0.16389 -0.53495 " pathEditMode="relative" rAng="0" ptsTypes="AA">
                                      <p:cBhvr>
                                        <p:cTn id="76" dur="25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94" y="-2675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0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-0.24045 -0.42986 " pathEditMode="relative" rAng="0" ptsTypes="AA">
                                      <p:cBhvr>
                                        <p:cTn id="81" dur="25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31" y="-2150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3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0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10868 -0.63171 " pathEditMode="relative" rAng="0" ptsTypes="AA">
                                      <p:cBhvr>
                                        <p:cTn id="86" dur="25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34" y="-3159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0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-0.20139 -0.45093 " pathEditMode="relative" rAng="0" ptsTypes="AA">
                                      <p:cBhvr>
                                        <p:cTn id="91" dur="25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9" y="-2254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5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0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85185E-6 L -0.24149 -0.48588 " pathEditMode="relative" rAng="0" ptsTypes="AA">
                                      <p:cBhvr>
                                        <p:cTn id="96" dur="25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83" y="-2430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6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0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06146 -0.57916 " pathEditMode="relative" rAng="0" ptsTypes="AA">
                                      <p:cBhvr>
                                        <p:cTn id="101" dur="25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-2895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7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L -0.19427 -0.55672 " pathEditMode="relative" rAng="0" ptsTypes="AA">
                                      <p:cBhvr>
                                        <p:cTn id="106" dur="25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22" y="-2784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0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07534 -0.61064 " pathEditMode="relative" rAng="0" ptsTypes="AA">
                                      <p:cBhvr>
                                        <p:cTn id="111" dur="25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67" y="-3053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9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7.40741E-7 L -0.22049 -0.58796 " pathEditMode="relative" rAng="0" ptsTypes="AA">
                                      <p:cBhvr>
                                        <p:cTn id="116" dur="25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4" y="-2939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0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85185E-6 L -0.03784 -0.40185 " pathEditMode="relative" rAng="0" ptsTypes="AA">
                                      <p:cBhvr>
                                        <p:cTn id="121" dur="25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2" y="-2009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1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-0.0743 -0.4044 " pathEditMode="relative" rAng="0" ptsTypes="AA">
                                      <p:cBhvr>
                                        <p:cTn id="126" dur="25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15" y="-2023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2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1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0.00556 L -0.13229 -0.41505 " pathEditMode="relative" rAng="0" ptsTypes="AA">
                                      <p:cBhvr>
                                        <p:cTn id="131" dur="250" fill="hold"/>
                                        <p:tgtEl>
                                          <p:spTgt spid="1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-2048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3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07407E-6 L 0.00226 -0.3169 " pathEditMode="relative" rAng="0" ptsTypes="AA">
                                      <p:cBhvr>
                                        <p:cTn id="13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-158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05069 -0.30394 " pathEditMode="relative" rAng="0" ptsTypes="AA">
                                      <p:cBhvr>
                                        <p:cTn id="141" dur="25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5" y="-1520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4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-0.02743 -0.28403 " pathEditMode="relative" rAng="0" ptsTypes="AA">
                                      <p:cBhvr>
                                        <p:cTn id="146" dur="25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-1421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5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1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-0.05955 -0.24236 " pathEditMode="relative" rAng="0" ptsTypes="AA">
                                      <p:cBhvr>
                                        <p:cTn id="151" dur="25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6" y="-1213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6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0.075 -0.25139 " pathEditMode="relative" rAng="0" ptsTypes="AA">
                                      <p:cBhvr>
                                        <p:cTn id="156" dur="250" fill="hold"/>
                                        <p:tgtEl>
                                          <p:spTgt spid="10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-12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7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1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0.12223 -0.26181 " pathEditMode="relative" rAng="0" ptsTypes="AA">
                                      <p:cBhvr>
                                        <p:cTn id="161" dur="25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1" y="-1310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8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-0.06059 -0.29468 " pathEditMode="relative" rAng="0" ptsTypes="AA">
                                      <p:cBhvr>
                                        <p:cTn id="166" dur="250" fill="hold"/>
                                        <p:tgtEl>
                                          <p:spTgt spid="1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8" y="-1474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9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0.09878 -0.30394 " pathEditMode="relative" rAng="0" ptsTypes="AA">
                                      <p:cBhvr>
                                        <p:cTn id="171" dur="25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1" y="-1520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0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1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L -0.04288 -0.3382 " pathEditMode="relative" rAng="0" ptsTypes="AA">
                                      <p:cBhvr>
                                        <p:cTn id="176" dur="250" fill="hold"/>
                                        <p:tgtEl>
                                          <p:spTgt spid="10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3" y="-1692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1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1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-0.09792 -0.2831 " pathEditMode="relative" rAng="0" ptsTypes="AA">
                                      <p:cBhvr>
                                        <p:cTn id="181" dur="25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96" y="-1416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2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59259E-6 L 0.08316 -0.34861 " pathEditMode="relative" rAng="0" ptsTypes="AA">
                                      <p:cBhvr>
                                        <p:cTn id="186" dur="250" fill="hold"/>
                                        <p:tgtEl>
                                          <p:spTgt spid="10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9" y="-1743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3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1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-0.08924 -0.32616 " pathEditMode="relative" rAng="0" ptsTypes="AA">
                                      <p:cBhvr>
                                        <p:cTn id="191" dur="25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2" y="-1631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4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0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01927 -0.35671 " pathEditMode="relative" rAng="0" ptsTypes="AA">
                                      <p:cBhvr>
                                        <p:cTn id="196" dur="250" fill="hold"/>
                                        <p:tgtEl>
                                          <p:spTgt spid="10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5" y="-1784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5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10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12951 -0.32824 " pathEditMode="relative" rAng="0" ptsTypes="AA">
                                      <p:cBhvr>
                                        <p:cTn id="201" dur="25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76" y="-164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6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0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-0.05174 -0.38079 " pathEditMode="relative" rAng="0" ptsTypes="AA">
                                      <p:cBhvr>
                                        <p:cTn id="206" dur="25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-1905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7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1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L 0.05954 -0.38819 " pathEditMode="relative" rAng="0" ptsTypes="AA">
                                      <p:cBhvr>
                                        <p:cTn id="211" dur="250" fill="hold"/>
                                        <p:tgtEl>
                                          <p:spTgt spid="10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-1942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0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-0.08924 -0.37894 " pathEditMode="relative" rAng="0" ptsTypes="AA">
                                      <p:cBhvr>
                                        <p:cTn id="216" dur="250" fill="hold"/>
                                        <p:tgtEl>
                                          <p:spTgt spid="10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2" y="-1895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9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10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11093 -0.3581 " pathEditMode="relative" rAng="0" ptsTypes="AA">
                                      <p:cBhvr>
                                        <p:cTn id="221" dur="25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8" y="-1791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0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0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-0.00677 -0.39097 " pathEditMode="relative" rAng="0" ptsTypes="AA">
                                      <p:cBhvr>
                                        <p:cTn id="226" dur="250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" y="-1956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1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0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0.02604 -0.41042 " pathEditMode="relative" rAng="0" ptsTypes="AA">
                                      <p:cBhvr>
                                        <p:cTn id="231" dur="250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2" y="-2053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2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9259E-6 L 0.14392 -0.37385 " pathEditMode="relative" rAng="0" ptsTypes="AA">
                                      <p:cBhvr>
                                        <p:cTn id="23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1870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10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0.18229 -0.375 " pathEditMode="relative" rAng="0" ptsTypes="AA">
                                      <p:cBhvr>
                                        <p:cTn id="241" dur="250" fill="hold"/>
                                        <p:tgtEl>
                                          <p:spTgt spid="10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15" y="-1875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3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1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0.08785 -0.375 " pathEditMode="relative" rAng="0" ptsTypes="AA">
                                      <p:cBhvr>
                                        <p:cTn id="246" dur="250" fill="hold"/>
                                        <p:tgtEl>
                                          <p:spTgt spid="1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92" y="-1875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4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1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0.22951 -0.36458 " pathEditMode="relative" rAng="0" ptsTypes="AA">
                                      <p:cBhvr>
                                        <p:cTn id="251" dur="250" fill="hold"/>
                                        <p:tgtEl>
                                          <p:spTgt spid="1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76" y="-1824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5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1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11111E-6 L 0.15191 -0.41967 " pathEditMode="relative" rAng="0" ptsTypes="AA">
                                      <p:cBhvr>
                                        <p:cTn id="256" dur="250" fill="hold"/>
                                        <p:tgtEl>
                                          <p:spTgt spid="1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87" y="-2099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6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1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11111E-6 L 0.10468 -0.41967 " pathEditMode="relative" rAng="0" ptsTypes="AA">
                                      <p:cBhvr>
                                        <p:cTn id="261" dur="250" fill="hold"/>
                                        <p:tgtEl>
                                          <p:spTgt spid="1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26" y="-2099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7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1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0.22049 -0.43055 " pathEditMode="relative" rAng="0" ptsTypes="AA">
                                      <p:cBhvr>
                                        <p:cTn id="266" dur="250" fill="hold"/>
                                        <p:tgtEl>
                                          <p:spTgt spid="1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4" y="-2152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8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1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>
                      <p:stCondLst>
                        <p:cond delay="0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11111E-6 L 0.05625 -0.40903 " pathEditMode="relative" rAng="0" ptsTypes="AA">
                                      <p:cBhvr>
                                        <p:cTn id="271" dur="25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2" y="-2046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9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1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12622 -0.45255 " pathEditMode="relative" rAng="0" ptsTypes="AA">
                                      <p:cBhvr>
                                        <p:cTn id="276" dur="250" fill="hold"/>
                                        <p:tgtEl>
                                          <p:spTgt spid="1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-2263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0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10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07899 -0.46435 " pathEditMode="relative" rAng="0" ptsTypes="AA">
                                      <p:cBhvr>
                                        <p:cTn id="281" dur="250" fill="hold"/>
                                        <p:tgtEl>
                                          <p:spTgt spid="1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1" y="-2321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1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1842769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478535"/>
              </p:ext>
            </p:extLst>
          </p:nvPr>
        </p:nvGraphicFramePr>
        <p:xfrm>
          <a:off x="179511" y="188638"/>
          <a:ext cx="8712975" cy="64641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59743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219" l="0" r="100000">
                        <a14:backgroundMark x1="82520" y1="31445" x2="82520" y2="31445"/>
                        <a14:backgroundMark x1="70703" y1="39746" x2="72168" y2="29980"/>
                        <a14:backgroundMark x1="69922" y1="17188" x2="97461" y2="20605"/>
                        <a14:backgroundMark x1="97754" y1="21875" x2="95020" y2="41699"/>
                        <a14:backgroundMark x1="94043" y1="43164" x2="67480" y2="39746"/>
                        <a14:backgroundMark x1="67480" y1="39746" x2="70410" y2="17383"/>
                        <a14:backgroundMark x1="79297" y1="57715" x2="77832" y2="65039"/>
                        <a14:backgroundMark x1="77539" y1="65332" x2="74609" y2="64551"/>
                        <a14:backgroundMark x1="74609" y1="65039" x2="76855" y2="54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2936"/>
            <a:ext cx="3724672" cy="3724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Выноска-облако 2"/>
          <p:cNvSpPr/>
          <p:nvPr/>
        </p:nvSpPr>
        <p:spPr>
          <a:xfrm>
            <a:off x="2123728" y="404664"/>
            <a:ext cx="6768752" cy="3456384"/>
          </a:xfrm>
          <a:prstGeom prst="cloudCallout">
            <a:avLst>
              <a:gd name="adj1" fmla="val -44210"/>
              <a:gd name="adj2" fmla="val 69021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МОЛОДЦЫ, ребята!!! </a:t>
            </a:r>
          </a:p>
          <a:p>
            <a:pPr algn="ctr"/>
            <a:r>
              <a:rPr lang="ru-RU" sz="2000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Вы вспомнили некоторые приёмы сложения и вычитания, которые изучали во 2 классе. Вижу, многим было легко выполнять задания, а некоторые затруднялись. Нам предстоит ещё многое вспомнить и изучить. Удачи вам!</a:t>
            </a:r>
            <a:endParaRPr lang="ru-RU" sz="20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Диагональная полоса 5"/>
          <p:cNvSpPr/>
          <p:nvPr/>
        </p:nvSpPr>
        <p:spPr>
          <a:xfrm rot="11737616">
            <a:off x="3101684" y="3075187"/>
            <a:ext cx="83876" cy="1926145"/>
          </a:xfrm>
          <a:prstGeom prst="diagStripe">
            <a:avLst>
              <a:gd name="adj" fmla="val 52167"/>
            </a:avLst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581" y="4172963"/>
            <a:ext cx="4117454" cy="808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445" y="5131430"/>
            <a:ext cx="2360365" cy="725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3252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5830755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496" y="44624"/>
            <a:ext cx="9001000" cy="67687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88640"/>
            <a:ext cx="8712968" cy="648072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352246"/>
              </p:ext>
            </p:extLst>
          </p:nvPr>
        </p:nvGraphicFramePr>
        <p:xfrm>
          <a:off x="179511" y="188638"/>
          <a:ext cx="8712975" cy="6502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  <a:gridCol w="580865"/>
              </a:tblGrid>
              <a:tr h="49851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067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851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94408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225712"/>
            <a:ext cx="144016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098584" y="1700808"/>
            <a:ext cx="540060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урок!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116856" y="3212976"/>
            <a:ext cx="5400600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Благодарю за внимание,</a:t>
            </a:r>
          </a:p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За ваше старание.</a:t>
            </a:r>
          </a:p>
        </p:txBody>
      </p:sp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184995" cy="11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606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1035</TotalTime>
  <Words>781</Words>
  <Application>Microsoft Office PowerPoint</Application>
  <PresentationFormat>Экран (4:3)</PresentationFormat>
  <Paragraphs>168</Paragraphs>
  <Slides>26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Домашний</dc:creator>
  <cp:lastModifiedBy>Домашний</cp:lastModifiedBy>
  <cp:revision>69</cp:revision>
  <dcterms:created xsi:type="dcterms:W3CDTF">2025-07-13T09:18:25Z</dcterms:created>
  <dcterms:modified xsi:type="dcterms:W3CDTF">2025-08-10T20:47:58Z</dcterms:modified>
</cp:coreProperties>
</file>