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3" r:id="rId5"/>
    <p:sldId id="261" r:id="rId6"/>
    <p:sldId id="268" r:id="rId7"/>
    <p:sldId id="267" r:id="rId8"/>
    <p:sldId id="265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24" autoAdjust="0"/>
    <p:restoredTop sz="94660"/>
  </p:normalViewPr>
  <p:slideViewPr>
    <p:cSldViewPr>
      <p:cViewPr varScale="1">
        <p:scale>
          <a:sx n="97" d="100"/>
          <a:sy n="97" d="100"/>
        </p:scale>
        <p:origin x="104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15.01.2025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268759"/>
            <a:ext cx="6912768" cy="4248473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  <a:p>
            <a:pPr algn="ctr">
              <a:buNone/>
            </a:pPr>
            <a:r>
              <a:rPr lang="ru-RU" dirty="0"/>
              <a:t>«Ц</a:t>
            </a:r>
            <a:r>
              <a:rPr lang="ru-RU" b="1" dirty="0"/>
              <a:t>ветные крышечки как средство мотивации детей к учебной и познавательной деятельности»</a:t>
            </a:r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br>
              <a:rPr lang="ru-RU" dirty="0"/>
            </a:b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67544" y="-243408"/>
            <a:ext cx="8219256" cy="243408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76672"/>
            <a:ext cx="1898179" cy="131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G:\опыт работы с крышками\e9g6yd-1024x5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077072"/>
            <a:ext cx="2646998" cy="1671406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5724128" y="4941168"/>
            <a:ext cx="3419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Воспитатель: </a:t>
            </a:r>
          </a:p>
          <a:p>
            <a:r>
              <a:rPr lang="ru-RU" sz="1400" b="1" dirty="0"/>
              <a:t>Суздалева Юлия Олеговна</a:t>
            </a:r>
            <a:endParaRPr lang="ru-RU" sz="14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67944" y="6021288"/>
            <a:ext cx="16561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Город Тюмень</a:t>
            </a:r>
            <a:endParaRPr lang="ru-RU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3050"/>
            <a:ext cx="8219256" cy="707678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tx1"/>
                </a:solidFill>
                <a:effectLst/>
              </a:rPr>
              <a:t>Актуальность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052736"/>
            <a:ext cx="3885828" cy="576064"/>
          </a:xfr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Проблема мусора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860032" y="1052736"/>
            <a:ext cx="3826769" cy="648072"/>
          </a:xfrm>
          <a:solidFill>
            <a:schemeClr val="bg2"/>
          </a:solidFill>
        </p:spPr>
        <p:txBody>
          <a:bodyPr>
            <a:normAutofit fontScale="92500" lnSpcReduction="2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Готовые магазинные игрушки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39552" y="1772816"/>
            <a:ext cx="3957836" cy="1152128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sz="2600" b="1" dirty="0"/>
              <a:t>*</a:t>
            </a:r>
            <a:r>
              <a:rPr lang="ru-RU" sz="2000" b="1" dirty="0"/>
              <a:t>Проблема современности,</a:t>
            </a:r>
          </a:p>
          <a:p>
            <a:pPr algn="just">
              <a:buNone/>
            </a:pPr>
            <a:r>
              <a:rPr lang="ru-RU" sz="2000" b="1" dirty="0"/>
              <a:t>которая касается каждого из</a:t>
            </a:r>
          </a:p>
          <a:p>
            <a:pPr algn="just">
              <a:buNone/>
            </a:pPr>
            <a:r>
              <a:rPr lang="ru-RU" sz="2000" b="1" dirty="0"/>
              <a:t>нас. 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88024" y="1844824"/>
            <a:ext cx="3898777" cy="1080120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000" b="1" dirty="0"/>
              <a:t>*Они не будят воображение,</a:t>
            </a:r>
          </a:p>
          <a:p>
            <a:pPr>
              <a:buNone/>
            </a:pPr>
            <a:r>
              <a:rPr lang="ru-RU" sz="2000" b="1" dirty="0"/>
              <a:t>не развивают фантазию, и</a:t>
            </a:r>
          </a:p>
          <a:p>
            <a:pPr>
              <a:buNone/>
            </a:pPr>
            <a:r>
              <a:rPr lang="ru-RU" sz="2000" b="1" dirty="0"/>
              <a:t>дети теряют к ним быстро</a:t>
            </a:r>
          </a:p>
          <a:p>
            <a:pPr>
              <a:buNone/>
            </a:pPr>
            <a:r>
              <a:rPr lang="ru-RU" sz="2000" b="1" dirty="0"/>
              <a:t>интерес.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3068960"/>
            <a:ext cx="8136904" cy="73866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Цель :</a:t>
            </a:r>
            <a:r>
              <a:rPr lang="ru-RU" b="1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 </a:t>
            </a:r>
            <a:r>
              <a:rPr lang="ru-RU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 использование  цветных крышечек как средство для мотивации детей к учебной и познавательной деятельности детей</a:t>
            </a:r>
            <a:r>
              <a:rPr lang="ru-RU" sz="1600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.</a:t>
            </a:r>
            <a:endParaRPr lang="ru-RU" sz="1600" dirty="0"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3861048"/>
            <a:ext cx="8136904" cy="27392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indent="22860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Задачи:</a:t>
            </a:r>
            <a:endParaRPr lang="ru-RU" sz="2800" b="1" dirty="0"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1. Изучение опыта работы педагогов по данному направлению.</a:t>
            </a: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2.</a:t>
            </a:r>
            <a:r>
              <a:rPr lang="ru-RU" dirty="0">
                <a:cs typeface="Arial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Уточнить и расширить знание о крышках и сформировать осознанное понимание их значимости.</a:t>
            </a: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3. Создать единое пространство, развивающую образовательную среду в условиях детского сада, стимулирующую познавательную активность детей.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548680"/>
            <a:ext cx="45384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«Цветные крышечки»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1412776"/>
          <a:ext cx="3888432" cy="4262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07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Универсальны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ru-RU" b="1" dirty="0"/>
                        <a:t>Доступны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r>
                        <a:rPr lang="ru-RU" b="1" dirty="0"/>
                        <a:t>Многофункциональны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1317">
                <a:tc>
                  <a:txBody>
                    <a:bodyPr/>
                    <a:lstStyle/>
                    <a:p>
                      <a:r>
                        <a:rPr lang="ru-RU" b="1" dirty="0"/>
                        <a:t>Не требует дополнительных финансовых затрат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1317">
                <a:tc>
                  <a:txBody>
                    <a:bodyPr/>
                    <a:lstStyle/>
                    <a:p>
                      <a:r>
                        <a:rPr lang="ru-RU" b="1" dirty="0"/>
                        <a:t>Способствуют обновлению и обогащению</a:t>
                      </a:r>
                      <a:r>
                        <a:rPr lang="ru-RU" b="1" baseline="0" dirty="0"/>
                        <a:t> предметно пространственной среды ДОУ</a:t>
                      </a:r>
                      <a:endParaRPr lang="ru-RU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268760"/>
            <a:ext cx="468052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60648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Формы работы с детьми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4365104"/>
            <a:ext cx="2232248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Образовательная деятельность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980728"/>
            <a:ext cx="4032448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Самостоятельная деятельность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4008" y="836712"/>
            <a:ext cx="4211960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Физкультурно - оздоровительная</a:t>
            </a:r>
          </a:p>
          <a:p>
            <a:pPr algn="ctr"/>
            <a:r>
              <a:rPr lang="ru-RU" b="1" dirty="0"/>
              <a:t>работа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576" y="6093296"/>
            <a:ext cx="7976764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Сохранение интереса детей и их активное участие</a:t>
            </a:r>
          </a:p>
        </p:txBody>
      </p:sp>
      <p:pic>
        <p:nvPicPr>
          <p:cNvPr id="7" name="Picture 5" descr="G:\опыт работы с крышками\фото\IMG_E04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72816"/>
            <a:ext cx="3187303" cy="2127710"/>
          </a:xfrm>
          <a:prstGeom prst="rect">
            <a:avLst/>
          </a:prstGeom>
          <a:noFill/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556792"/>
            <a:ext cx="3190809" cy="2315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G:\опыт работы с крышками\фото\IMG_E94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933056"/>
            <a:ext cx="2756909" cy="20676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188640"/>
            <a:ext cx="8208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Приемы работы с «Цветными крышечками»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0" y="548679"/>
          <a:ext cx="9144000" cy="647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2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27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6944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Приёмы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Визуализация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Развивающий  потенциал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49192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r>
                        <a:rPr lang="ru-RU" dirty="0"/>
                        <a:t>Игры с крышечками</a:t>
                      </a:r>
                    </a:p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Развивают логику, моторику, воображение, тренируют память и внимательность.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1206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pPr algn="ctr"/>
                      <a:r>
                        <a:rPr lang="ru-RU" dirty="0"/>
                        <a:t>Продуктивная деятельность</a:t>
                      </a:r>
                    </a:p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Раскрывает творческий потенциал детей.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1371">
                <a:tc>
                  <a:txBody>
                    <a:bodyPr/>
                    <a:lstStyle/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r>
                        <a:rPr lang="ru-RU" dirty="0"/>
                        <a:t>Экспериментирование</a:t>
                      </a:r>
                    </a:p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Расширяет кругозор, учит размышлять, наблюдать, анализировать, делать выводы. Даёт</a:t>
                      </a:r>
                      <a:r>
                        <a:rPr lang="ru-RU" baseline="0" dirty="0"/>
                        <a:t> реальные представления о различных сторонах изучаемого объекта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8" name="Picture 2" descr="G:\опыт работы с крышками\фото\IMG_E08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827138"/>
            <a:ext cx="2448272" cy="2030862"/>
          </a:xfrm>
          <a:prstGeom prst="rect">
            <a:avLst/>
          </a:prstGeom>
          <a:noFill/>
        </p:spPr>
      </p:pic>
      <p:pic>
        <p:nvPicPr>
          <p:cNvPr id="9" name="Picture 3" descr="G:\опыт работы с крышками\фото\IMG_E86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996952"/>
            <a:ext cx="2520280" cy="1890210"/>
          </a:xfrm>
          <a:prstGeom prst="rect">
            <a:avLst/>
          </a:prstGeom>
          <a:noFill/>
        </p:spPr>
      </p:pic>
      <p:pic>
        <p:nvPicPr>
          <p:cNvPr id="10" name="Picture 4" descr="G:\опыт работы с крышками\фото\IMG_E79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052736"/>
            <a:ext cx="2544283" cy="1908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75656" y="188640"/>
            <a:ext cx="6120680" cy="4616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/>
              <a:t>Развивающая образовательная среда</a:t>
            </a:r>
          </a:p>
        </p:txBody>
      </p:sp>
      <p:pic>
        <p:nvPicPr>
          <p:cNvPr id="4" name="Picture 2" descr="G:\опыт работы с крышками\фото\IMG_E18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692696"/>
            <a:ext cx="3675261" cy="2756446"/>
          </a:xfrm>
          <a:prstGeom prst="rect">
            <a:avLst/>
          </a:prstGeom>
          <a:noFill/>
        </p:spPr>
      </p:pic>
      <p:pic>
        <p:nvPicPr>
          <p:cNvPr id="5" name="Picture 3" descr="G:\опыт работы с крышками\фото\IMG_E13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77072"/>
            <a:ext cx="3473562" cy="2480164"/>
          </a:xfrm>
          <a:prstGeom prst="rect">
            <a:avLst/>
          </a:prstGeom>
          <a:noFill/>
        </p:spPr>
      </p:pic>
      <p:pic>
        <p:nvPicPr>
          <p:cNvPr id="6" name="Picture 4" descr="G:\опыт работы с крышками\фото\IMG_E1317 -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005064"/>
            <a:ext cx="3341597" cy="268778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763688" y="3573016"/>
            <a:ext cx="5040560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Центр «Занимательные крышечки»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88640"/>
            <a:ext cx="56886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Классификация игр с крышечками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619672" y="6309320"/>
            <a:ext cx="637200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Возможности зависят от фантазии педагога и детей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7504" y="692696"/>
          <a:ext cx="8856984" cy="172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2035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Развитие речевых навыков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Р</a:t>
                      </a:r>
                      <a:r>
                        <a:rPr lang="ru-RU" b="1" dirty="0">
                          <a:solidFill>
                            <a:schemeClr val="tx1"/>
                          </a:solidFill>
                        </a:rPr>
                        <a:t>азвитие мелкой моторики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Развитие творческого воображения и фантазии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Развитие математических навыков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Развитие межполушарного взаимодействия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84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Picture 2" descr="G:\опыт работы с крышками\фото\IMG_E82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3933056"/>
            <a:ext cx="1706613" cy="1584176"/>
          </a:xfrm>
          <a:prstGeom prst="rect">
            <a:avLst/>
          </a:prstGeom>
          <a:noFill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010" y="2636912"/>
            <a:ext cx="1440159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005064"/>
            <a:ext cx="1420570" cy="1346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31765" y="2564904"/>
            <a:ext cx="1824203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2492896"/>
            <a:ext cx="172430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005064"/>
            <a:ext cx="1532003" cy="1149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2564904"/>
            <a:ext cx="1434935" cy="1076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9712" y="4005064"/>
            <a:ext cx="1313779" cy="1138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5004048" y="5373216"/>
            <a:ext cx="2088232" cy="2616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1100" dirty="0"/>
              <a:t>«Математические шарики»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91680" y="5373216"/>
            <a:ext cx="1649811" cy="27699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ru-RU" sz="1200" dirty="0"/>
              <a:t>«</a:t>
            </a:r>
            <a:r>
              <a:rPr lang="ru-RU" sz="1100" dirty="0"/>
              <a:t>Собери осьминога»</a:t>
            </a:r>
          </a:p>
        </p:txBody>
      </p:sp>
      <p:pic>
        <p:nvPicPr>
          <p:cNvPr id="21" name="Picture 1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2420888"/>
            <a:ext cx="148665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1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888" y="3861048"/>
            <a:ext cx="1117440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TextBox 23"/>
          <p:cNvSpPr txBox="1"/>
          <p:nvPr/>
        </p:nvSpPr>
        <p:spPr>
          <a:xfrm>
            <a:off x="3275856" y="5373216"/>
            <a:ext cx="169148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«Собери по образцу»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9512" y="5373216"/>
            <a:ext cx="1226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«По дорожке</a:t>
            </a:r>
            <a:r>
              <a:rPr lang="ru-RU" dirty="0"/>
              <a:t>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0" name="Picture 28" descr="Иконка вконтакте | Премиум векто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509120"/>
            <a:ext cx="813892" cy="813892"/>
          </a:xfrm>
          <a:prstGeom prst="rect">
            <a:avLst/>
          </a:prstGeom>
          <a:noFill/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1431602" cy="1431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627784" y="188640"/>
            <a:ext cx="360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Диссеминация опыта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836712"/>
            <a:ext cx="3600400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Взаимодействие с родителями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31840" y="5229200"/>
            <a:ext cx="2829621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/>
              <a:t>Сообщество Вконтакте</a:t>
            </a:r>
          </a:p>
          <a:p>
            <a:r>
              <a:rPr lang="ru-RU" dirty="0"/>
              <a:t>«Развиваемся играя»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32040" y="836712"/>
            <a:ext cx="3046916" cy="64633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Взаимодействие с коллегами</a:t>
            </a:r>
          </a:p>
        </p:txBody>
      </p:sp>
      <p:pic>
        <p:nvPicPr>
          <p:cNvPr id="3074" name="Picture 2" descr="люди семья родители ребенок мальчик - скачать Бесплатные икон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0"/>
            <a:ext cx="1484783" cy="1484784"/>
          </a:xfrm>
          <a:prstGeom prst="rect">
            <a:avLst/>
          </a:prstGeom>
          <a:noFill/>
        </p:spPr>
      </p:pic>
      <p:sp>
        <p:nvSpPr>
          <p:cNvPr id="3076" name="AutoShape 4" descr="значок vk png | PNG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79" name="AutoShape 7" descr="Значок вк (вконтакте) в png форма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85" name="AutoShape 13" descr="Логотип Вконтакте в вектор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88" name="AutoShape 16" descr="Значок концепции технической группы. Персонал компании, идея рабочей силы  тонкая линия иллюстрации. Инженеры и работники клиентского сервиса.  Технический персонал. Векторный изолированный контур Векторное изображение  ©bsd_studio 30476848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91" name="AutoShape 19" descr="https://sun9-40.userapi.com/impf/MINemX8Ku4Jg7T5Kx8L2exyOE8TIIEnb-2m9-A/rY2cQJKHwxA.jpg?size=1280x1280&amp;quality=95&amp;sign=59e1d0c43511548d0420a7877337f743&amp;type=alb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1628800"/>
            <a:ext cx="283845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1259632" y="6165304"/>
            <a:ext cx="711203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Объединение усилий для желаемого результата</a:t>
            </a:r>
          </a:p>
        </p:txBody>
      </p:sp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1700808"/>
            <a:ext cx="273630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22" descr="https://sun9-13.userapi.com/impf/xgsIXGsyCUIdGTxgIVM6L1s0QTrrYmrZ64EiCw/Z898MnlsTo8.jpg?size=1200x1200&amp;quality=95&amp;sign=24f465412110d59307d6a065fe25577e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581128"/>
            <a:ext cx="1547664" cy="1547664"/>
          </a:xfrm>
          <a:prstGeom prst="rect">
            <a:avLst/>
          </a:prstGeom>
          <a:noFill/>
        </p:spPr>
      </p:pic>
      <p:sp>
        <p:nvSpPr>
          <p:cNvPr id="3096" name="AutoShape 24" descr="Иконка вконтакте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098" name="AutoShape 26" descr="Иконка вконтакте | Премиум вектор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332656"/>
            <a:ext cx="3240359" cy="46166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00"/>
                </a:solidFill>
                <a:ea typeface="Times New Roman" pitchFamily="18" charset="0"/>
                <a:cs typeface="Arial" pitchFamily="34" charset="0"/>
              </a:rPr>
              <a:t>Результативность</a:t>
            </a:r>
            <a:endParaRPr lang="ru-RU" sz="24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51520" y="764704"/>
          <a:ext cx="8568952" cy="37444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84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44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44416">
                <a:tc>
                  <a:txBody>
                    <a:bodyPr/>
                    <a:lstStyle/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-В</a:t>
                      </a:r>
                      <a:r>
                        <a:rPr lang="ru-RU" sz="1800" b="0" spc="-2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5" dirty="0">
                          <a:solidFill>
                            <a:schemeClr val="tx1"/>
                          </a:solidFill>
                        </a:rPr>
                        <a:t>процессе</a:t>
                      </a:r>
                      <a:r>
                        <a:rPr lang="ru-RU" sz="1800" b="0" spc="1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игр</a:t>
                      </a:r>
                      <a:r>
                        <a:rPr lang="ru-RU" sz="1800" b="0" spc="1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с</a:t>
                      </a:r>
                      <a:r>
                        <a:rPr lang="ru-RU" sz="1800" b="0" spc="-1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крышками</a:t>
                      </a:r>
                      <a:r>
                        <a:rPr lang="ru-RU" sz="1800" b="0" spc="2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у</a:t>
                      </a: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Детей</a:t>
                      </a:r>
                      <a:r>
                        <a:rPr lang="ru-RU" sz="1800" b="0" spc="5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активизировались</a:t>
                      </a:r>
                      <a:endParaRPr lang="ru-RU" sz="1800" b="0" spc="0" dirty="0">
                        <a:solidFill>
                          <a:schemeClr val="tx1"/>
                        </a:solidFill>
                      </a:endParaRP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мыслительные</a:t>
                      </a:r>
                      <a:endParaRPr lang="ru-RU" sz="1800" b="0" spc="0" dirty="0">
                        <a:solidFill>
                          <a:schemeClr val="tx1"/>
                        </a:solidFill>
                      </a:endParaRP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процессы,</a:t>
                      </a:r>
                      <a:r>
                        <a:rPr lang="ru-RU" sz="1800" b="0" spc="25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обогатилась</a:t>
                      </a:r>
                      <a:r>
                        <a:rPr lang="ru-RU" sz="1800" b="0" spc="2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память,</a:t>
                      </a:r>
                      <a:endParaRPr lang="ru-RU" sz="1800" b="0" spc="15" dirty="0">
                        <a:solidFill>
                          <a:schemeClr val="tx1"/>
                        </a:solidFill>
                      </a:endParaRP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возникла</a:t>
                      </a:r>
                      <a:r>
                        <a:rPr lang="ru-RU" sz="1800" b="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15" baseline="0" dirty="0">
                          <a:solidFill>
                            <a:schemeClr val="tx1"/>
                          </a:solidFill>
                        </a:rPr>
                        <a:t>н</a:t>
                      </a:r>
                      <a:r>
                        <a:rPr lang="ru-RU" sz="1800" b="0" spc="-15" dirty="0">
                          <a:solidFill>
                            <a:schemeClr val="tx1"/>
                          </a:solidFill>
                        </a:rPr>
                        <a:t>еобходимость</a:t>
                      </a:r>
                      <a:endParaRPr lang="ru-RU" sz="1800" b="0" spc="-50" dirty="0">
                        <a:solidFill>
                          <a:schemeClr val="tx1"/>
                        </a:solidFill>
                      </a:endParaRP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spc="-15" dirty="0">
                          <a:solidFill>
                            <a:schemeClr val="tx1"/>
                          </a:solidFill>
                        </a:rPr>
                        <a:t>совершать</a:t>
                      </a:r>
                      <a:r>
                        <a:rPr lang="ru-RU" sz="1800" b="0" spc="55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операции</a:t>
                      </a: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анализа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и</a:t>
                      </a:r>
                      <a:endParaRPr lang="ru-RU" sz="1800" b="0" spc="10" dirty="0">
                        <a:solidFill>
                          <a:schemeClr val="tx1"/>
                        </a:solidFill>
                      </a:endParaRP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синтеза,</a:t>
                      </a:r>
                      <a:r>
                        <a:rPr lang="ru-RU" sz="1800" b="0" spc="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сравнения</a:t>
                      </a:r>
                      <a:r>
                        <a:rPr lang="ru-RU" sz="1800" b="0" spc="2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и </a:t>
                      </a:r>
                      <a:endParaRPr lang="ru-RU" sz="1800" b="0" spc="5" dirty="0">
                        <a:solidFill>
                          <a:schemeClr val="tx1"/>
                        </a:solidFill>
                      </a:endParaRP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классификации,</a:t>
                      </a:r>
                      <a:r>
                        <a:rPr lang="ru-RU" sz="1800" b="0" spc="-25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20" dirty="0">
                          <a:solidFill>
                            <a:schemeClr val="tx1"/>
                          </a:solidFill>
                        </a:rPr>
                        <a:t>научились</a:t>
                      </a:r>
                      <a:endParaRPr lang="ru-RU" sz="1800" b="0" spc="65" dirty="0">
                        <a:solidFill>
                          <a:schemeClr val="tx1"/>
                        </a:solidFill>
                      </a:endParaRP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обобщать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и</a:t>
                      </a:r>
                      <a:r>
                        <a:rPr lang="ru-RU" sz="1800" b="0" spc="1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20" dirty="0">
                          <a:solidFill>
                            <a:schemeClr val="tx1"/>
                          </a:solidFill>
                        </a:rPr>
                        <a:t>искать</a:t>
                      </a:r>
                      <a:r>
                        <a:rPr lang="ru-RU" sz="1800" b="0" spc="1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правильные</a:t>
                      </a:r>
                      <a:endParaRPr lang="ru-RU" sz="1800" b="0" spc="5" dirty="0">
                        <a:solidFill>
                          <a:schemeClr val="tx1"/>
                        </a:solidFill>
                      </a:endParaRP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решения, </a:t>
                      </a:r>
                      <a:r>
                        <a:rPr lang="ru-RU" sz="1800" b="0" spc="-484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15" dirty="0">
                          <a:solidFill>
                            <a:schemeClr val="tx1"/>
                          </a:solidFill>
                        </a:rPr>
                        <a:t>делать</a:t>
                      </a:r>
                    </a:p>
                    <a:p>
                      <a:pPr marL="355600" indent="-342900">
                        <a:lnSpc>
                          <a:spcPts val="2160"/>
                        </a:lnSpc>
                        <a:spcBef>
                          <a:spcPts val="5"/>
                        </a:spcBef>
                        <a:buFont typeface="Wingdings"/>
                        <a:buNone/>
                        <a:tabLst>
                          <a:tab pos="354965" algn="l"/>
                          <a:tab pos="355600" algn="l"/>
                        </a:tabLst>
                      </a:pP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элементарные</a:t>
                      </a:r>
                      <a:r>
                        <a:rPr lang="ru-RU" sz="1800" b="0" spc="2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15" dirty="0">
                          <a:solidFill>
                            <a:schemeClr val="tx1"/>
                          </a:solidFill>
                        </a:rPr>
                        <a:t>выводы.</a:t>
                      </a:r>
                      <a:r>
                        <a:rPr lang="ru-RU" sz="1800" b="0" spc="35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-У </a:t>
                      </a: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родителей</a:t>
                      </a:r>
                      <a:r>
                        <a:rPr lang="ru-RU" sz="1800" b="0" spc="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повысился</a:t>
                      </a:r>
                      <a:r>
                        <a:rPr lang="ru-RU" sz="1800" b="0" spc="1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15" dirty="0">
                          <a:solidFill>
                            <a:schemeClr val="tx1"/>
                          </a:solidFill>
                        </a:rPr>
                        <a:t>уровень </a:t>
                      </a: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осведомленности</a:t>
                      </a: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в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 использовании</a:t>
                      </a:r>
                      <a:r>
                        <a:rPr lang="ru-RU" sz="1800" b="0" spc="-1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бросового</a:t>
                      </a:r>
                      <a:r>
                        <a:rPr lang="ru-RU" sz="1800" b="0" spc="2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материала</a:t>
                      </a:r>
                      <a:r>
                        <a:rPr lang="ru-RU" sz="1800" b="0" spc="3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10" dirty="0">
                          <a:solidFill>
                            <a:schemeClr val="tx1"/>
                          </a:solidFill>
                        </a:rPr>
                        <a:t>(крышка)</a:t>
                      </a:r>
                      <a:r>
                        <a:rPr lang="ru-RU" sz="1800" b="0" spc="1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в </a:t>
                      </a:r>
                      <a:r>
                        <a:rPr lang="ru-RU" sz="1800" b="0" spc="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играх</a:t>
                      </a:r>
                      <a:r>
                        <a:rPr lang="ru-RU" sz="1800" b="0" spc="-3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</a:rPr>
                        <a:t>с</a:t>
                      </a:r>
                      <a:r>
                        <a:rPr lang="ru-RU" sz="1800" b="0" spc="5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b="0" spc="-5" dirty="0">
                          <a:solidFill>
                            <a:schemeClr val="tx1"/>
                          </a:solidFill>
                        </a:rPr>
                        <a:t>детьми</a:t>
                      </a:r>
                      <a:r>
                        <a:rPr lang="ru-RU" sz="1800" b="0" spc="-15" dirty="0">
                          <a:solidFill>
                            <a:schemeClr val="tx1"/>
                          </a:solidFill>
                        </a:rPr>
                        <a:t> дома.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5576" y="4365104"/>
            <a:ext cx="777686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pc="-10" dirty="0">
                <a:latin typeface="+mj-lt"/>
                <a:cs typeface="Times New Roman"/>
              </a:rPr>
              <a:t>Игры </a:t>
            </a:r>
            <a:r>
              <a:rPr lang="ru-RU" dirty="0">
                <a:latin typeface="+mj-lt"/>
                <a:cs typeface="Times New Roman"/>
              </a:rPr>
              <a:t>с</a:t>
            </a:r>
            <a:r>
              <a:rPr lang="ru-RU" spc="-15" dirty="0">
                <a:latin typeface="+mj-lt"/>
                <a:cs typeface="Times New Roman"/>
              </a:rPr>
              <a:t> </a:t>
            </a:r>
            <a:r>
              <a:rPr lang="ru-RU" spc="-10" dirty="0">
                <a:latin typeface="+mj-lt"/>
                <a:cs typeface="Times New Roman"/>
              </a:rPr>
              <a:t>крышками</a:t>
            </a:r>
            <a:r>
              <a:rPr lang="ru-RU" spc="15" dirty="0">
                <a:latin typeface="+mj-lt"/>
                <a:cs typeface="Times New Roman"/>
              </a:rPr>
              <a:t> </a:t>
            </a:r>
            <a:r>
              <a:rPr lang="ru-RU" dirty="0">
                <a:latin typeface="+mj-lt"/>
                <a:cs typeface="Times New Roman"/>
              </a:rPr>
              <a:t>стали</a:t>
            </a:r>
            <a:r>
              <a:rPr lang="ru-RU" spc="-10" dirty="0">
                <a:latin typeface="+mj-lt"/>
                <a:cs typeface="Times New Roman"/>
              </a:rPr>
              <a:t> хорошим </a:t>
            </a:r>
            <a:r>
              <a:rPr lang="ru-RU" spc="-5" dirty="0">
                <a:latin typeface="+mj-lt"/>
                <a:cs typeface="Times New Roman"/>
              </a:rPr>
              <a:t> </a:t>
            </a:r>
            <a:r>
              <a:rPr lang="ru-RU" spc="-15" dirty="0">
                <a:latin typeface="+mj-lt"/>
                <a:cs typeface="Times New Roman"/>
              </a:rPr>
              <a:t>средством</a:t>
            </a:r>
            <a:r>
              <a:rPr lang="ru-RU" dirty="0">
                <a:latin typeface="+mj-lt"/>
                <a:cs typeface="Times New Roman"/>
              </a:rPr>
              <a:t> </a:t>
            </a:r>
            <a:r>
              <a:rPr lang="ru-RU" spc="-10" dirty="0">
                <a:latin typeface="+mj-lt"/>
                <a:cs typeface="Times New Roman"/>
              </a:rPr>
              <a:t>к мотивации детей к учебной и познавательной деятельности.</a:t>
            </a:r>
            <a:r>
              <a:rPr lang="ru-RU" spc="45" dirty="0">
                <a:latin typeface="+mj-lt"/>
                <a:cs typeface="Times New Roman"/>
              </a:rPr>
              <a:t> </a:t>
            </a:r>
            <a:endParaRPr lang="ru-RU" dirty="0">
              <a:latin typeface="+mj-lt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724</TotalTime>
  <Words>357</Words>
  <Application>Microsoft Office PowerPoint</Application>
  <PresentationFormat>Экран (4:3)</PresentationFormat>
  <Paragraphs>92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Lucida Sans Unicode</vt:lpstr>
      <vt:lpstr>Verdana</vt:lpstr>
      <vt:lpstr>Wingdings</vt:lpstr>
      <vt:lpstr>Wingdings 2</vt:lpstr>
      <vt:lpstr>Wingdings 3</vt:lpstr>
      <vt:lpstr>Открытая</vt:lpstr>
      <vt:lpstr>Презентация PowerPoint</vt:lpstr>
      <vt:lpstr>Актуальность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Воспитатель 1 (корп.2)</cp:lastModifiedBy>
  <cp:revision>77</cp:revision>
  <dcterms:created xsi:type="dcterms:W3CDTF">2024-01-29T11:46:00Z</dcterms:created>
  <dcterms:modified xsi:type="dcterms:W3CDTF">2025-01-15T09:01:14Z</dcterms:modified>
</cp:coreProperties>
</file>