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73" r:id="rId5"/>
    <p:sldId id="260" r:id="rId6"/>
    <p:sldId id="266" r:id="rId7"/>
    <p:sldId id="261" r:id="rId8"/>
    <p:sldId id="263" r:id="rId9"/>
    <p:sldId id="264" r:id="rId10"/>
    <p:sldId id="269" r:id="rId11"/>
    <p:sldId id="259" r:id="rId12"/>
    <p:sldId id="274" r:id="rId13"/>
    <p:sldId id="265" r:id="rId14"/>
    <p:sldId id="267" r:id="rId15"/>
    <p:sldId id="270" r:id="rId16"/>
    <p:sldId id="275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2D0744-F5C0-40C4-BF49-090E906B7370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0714CB-6114-4D8C-AA7A-88F86BE7772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87201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0714CB-6114-4D8C-AA7A-88F86BE77723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38828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16.02.2026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3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5.wdp"/><Relationship Id="rId5" Type="http://schemas.openxmlformats.org/officeDocument/2006/relationships/image" Target="../media/image13.jpeg"/><Relationship Id="rId4" Type="http://schemas.microsoft.com/office/2007/relationships/hdphoto" Target="../media/hdphoto4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7.wdp"/><Relationship Id="rId5" Type="http://schemas.openxmlformats.org/officeDocument/2006/relationships/image" Target="../media/image15.jpeg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openxmlformats.org/officeDocument/2006/relationships/image" Target="../media/image16.jpeg"/><Relationship Id="rId7" Type="http://schemas.openxmlformats.org/officeDocument/2006/relationships/image" Target="../media/image1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microsoft.com/office/2007/relationships/hdphoto" Target="../media/hdphoto9.wdp"/><Relationship Id="rId5" Type="http://schemas.openxmlformats.org/officeDocument/2006/relationships/image" Target="../media/image17.jpeg"/><Relationship Id="rId4" Type="http://schemas.microsoft.com/office/2007/relationships/hdphoto" Target="../media/hdphoto8.wdp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openxmlformats.org/officeDocument/2006/relationships/image" Target="../media/image20.png"/><Relationship Id="rId7" Type="http://schemas.openxmlformats.org/officeDocument/2006/relationships/image" Target="../media/image2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2.wdp"/><Relationship Id="rId5" Type="http://schemas.openxmlformats.org/officeDocument/2006/relationships/image" Target="../media/image21.png"/><Relationship Id="rId10" Type="http://schemas.microsoft.com/office/2007/relationships/hdphoto" Target="../media/hdphoto14.wdp"/><Relationship Id="rId4" Type="http://schemas.microsoft.com/office/2007/relationships/hdphoto" Target="../media/hdphoto11.wdp"/><Relationship Id="rId9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5.wdp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microsoft.com/office/2007/relationships/hdphoto" Target="../media/hdphoto16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8695" r="8389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66041" y="1785926"/>
            <a:ext cx="8468985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i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Narrow" pitchFamily="34" charset="0"/>
              </a:rPr>
              <a:t>Проект</a:t>
            </a:r>
          </a:p>
          <a:p>
            <a:pPr algn="ctr"/>
            <a:r>
              <a:rPr lang="ru-RU" sz="4400" b="1" i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Narrow" pitchFamily="34" charset="0"/>
              </a:rPr>
              <a:t>Мусор - глобальная экологическая </a:t>
            </a:r>
          </a:p>
          <a:p>
            <a:pPr algn="ctr"/>
            <a:r>
              <a:rPr lang="ru-RU" sz="4400" b="1" i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Narrow" pitchFamily="34" charset="0"/>
              </a:rPr>
              <a:t>п</a:t>
            </a:r>
            <a:r>
              <a:rPr lang="ru-RU" sz="4400" b="1" i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Narrow" pitchFamily="34" charset="0"/>
              </a:rPr>
              <a:t>роблема современности</a:t>
            </a:r>
            <a:endParaRPr lang="ru-RU" sz="4400" b="1" i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260647"/>
            <a:ext cx="836475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Муниципальное бюджетное общеобразовательное учреждение</a:t>
            </a:r>
          </a:p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«КРАСНОГОРСКАЯ ОБЩЕОБРАЗОВАТЕЛЬНАЯ ШКОЛА»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902579" y="5515802"/>
            <a:ext cx="4032448" cy="1323439"/>
          </a:xfrm>
          <a:prstGeom prst="rect">
            <a:avLst/>
          </a:prstGeom>
        </p:spPr>
        <p:style>
          <a:lnRef idx="0">
            <a:scrgbClr r="0" g="0" b="0"/>
          </a:lnRef>
          <a:fillRef idx="1003">
            <a:schemeClr val="lt1"/>
          </a:fillRef>
          <a:effectRef idx="0">
            <a:scrgbClr r="0" g="0" b="0"/>
          </a:effectRef>
          <a:fontRef idx="major"/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Разработала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: Тархова </a:t>
            </a:r>
            <a:r>
              <a:rPr lang="ru-RU" sz="2000" b="1" dirty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Людмила 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Александровна, учитель начальных классов  МБОУ «</a:t>
            </a:r>
            <a:r>
              <a:rPr lang="ru-RU" sz="2000" b="1" dirty="0" err="1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Красногорская</a:t>
            </a:r>
            <a:r>
              <a:rPr lang="ru-RU" sz="2000" b="1" dirty="0" smtClean="0">
                <a:solidFill>
                  <a:schemeClr val="accent1">
                    <a:lumMod val="50000"/>
                  </a:schemeClr>
                </a:solidFill>
                <a:latin typeface="Arial Narrow" pitchFamily="34" charset="0"/>
              </a:rPr>
              <a:t> СОШ»</a:t>
            </a:r>
            <a:endParaRPr lang="ru-RU" sz="2000" b="1" dirty="0">
              <a:solidFill>
                <a:schemeClr val="accent1">
                  <a:lumMod val="50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725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4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836712"/>
            <a:ext cx="8229600" cy="4594522"/>
          </a:xfrm>
        </p:spPr>
        <p:txBody>
          <a:bodyPr>
            <a:normAutofit/>
          </a:bodyPr>
          <a:lstStyle/>
          <a:p>
            <a:r>
              <a:rPr lang="ru-RU" sz="3200" b="1" i="1" dirty="0" smtClean="0">
                <a:latin typeface="Arial Narrow" pitchFamily="34" charset="0"/>
              </a:rPr>
              <a:t>«Если каждый человек на кусочке своей земли сделал бы все, что он может, как прекрасна была бы земля наша».</a:t>
            </a:r>
            <a:br>
              <a:rPr lang="ru-RU" sz="3200" b="1" i="1" dirty="0" smtClean="0">
                <a:latin typeface="Arial Narrow" pitchFamily="34" charset="0"/>
              </a:rPr>
            </a:br>
            <a:r>
              <a:rPr lang="ru-RU" sz="3200" b="1" i="1" dirty="0" smtClean="0">
                <a:latin typeface="Arial Narrow" pitchFamily="34" charset="0"/>
              </a:rPr>
              <a:t>                              А.П. Чехов</a:t>
            </a:r>
            <a:r>
              <a:rPr lang="ru-RU" b="1" i="1" dirty="0" smtClean="0">
                <a:latin typeface="Arial Narrow" pitchFamily="34" charset="0"/>
              </a:rPr>
              <a:t/>
            </a:r>
            <a:br>
              <a:rPr lang="ru-RU" b="1" i="1" dirty="0" smtClean="0">
                <a:latin typeface="Arial Narrow" pitchFamily="34" charset="0"/>
              </a:rPr>
            </a:br>
            <a:endParaRPr lang="ru-RU" b="1" i="1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40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4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42288" y="260648"/>
            <a:ext cx="8134168" cy="612475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Arial Narrow" pitchFamily="34" charset="0"/>
              </a:rPr>
              <a:t>Актуальность</a:t>
            </a:r>
          </a:p>
          <a:p>
            <a:r>
              <a:rPr lang="ru-RU" sz="2400" b="1" i="1" dirty="0">
                <a:latin typeface="Arial Narrow" pitchFamily="34" charset="0"/>
              </a:rPr>
              <a:t>В мире существует множество глобальных проблем, и одна из них - проблема загрязнения окружающей среды. Везде, где появляется человек, остается мусор. Количество людей неукоснительно растет и, разумеется, количество отходов </a:t>
            </a:r>
            <a:r>
              <a:rPr lang="ru-RU" sz="2400" b="1" i="1" dirty="0" smtClean="0">
                <a:latin typeface="Arial Narrow" pitchFamily="34" charset="0"/>
              </a:rPr>
              <a:t>тоже. За </a:t>
            </a:r>
            <a:r>
              <a:rPr lang="ru-RU" sz="2400" b="1" i="1" dirty="0">
                <a:latin typeface="Arial Narrow" pitchFamily="34" charset="0"/>
              </a:rPr>
              <a:t>год житель России производит 400–500 </a:t>
            </a:r>
            <a:r>
              <a:rPr lang="ru-RU" sz="2400" b="1" i="1" dirty="0" smtClean="0">
                <a:latin typeface="Arial Narrow" pitchFamily="34" charset="0"/>
              </a:rPr>
              <a:t>килограммов отходов. Всего </a:t>
            </a:r>
            <a:r>
              <a:rPr lang="ru-RU" sz="2400" b="1" i="1" dirty="0">
                <a:latin typeface="Arial Narrow" pitchFamily="34" charset="0"/>
              </a:rPr>
              <a:t>в стране образуется около 70 миллионов тонн отходов в год, 93% из которых вывозится на полигоны и </a:t>
            </a:r>
            <a:r>
              <a:rPr lang="ru-RU" sz="2400" b="1" i="1" dirty="0" smtClean="0">
                <a:latin typeface="Arial Narrow" pitchFamily="34" charset="0"/>
              </a:rPr>
              <a:t>свалки</a:t>
            </a:r>
            <a:r>
              <a:rPr lang="ru-RU" sz="2400" b="1" i="1" dirty="0">
                <a:latin typeface="Arial Narrow" pitchFamily="34" charset="0"/>
              </a:rPr>
              <a:t>. Актуальность исследования заключается в том, что на территории нашего поселка увеличилось количество мусорных отходов. Я считаю, что </a:t>
            </a:r>
            <a:r>
              <a:rPr lang="ru-RU" sz="2400" b="1" i="1" dirty="0" smtClean="0">
                <a:latin typeface="Arial Narrow" pitchFamily="34" charset="0"/>
              </a:rPr>
              <a:t>наше село </a:t>
            </a:r>
            <a:r>
              <a:rPr lang="ru-RU" sz="2400" b="1" i="1" dirty="0">
                <a:latin typeface="Arial Narrow" pitchFamily="34" charset="0"/>
              </a:rPr>
              <a:t>не </a:t>
            </a:r>
            <a:r>
              <a:rPr lang="ru-RU" sz="2400" b="1" i="1" dirty="0" smtClean="0">
                <a:latin typeface="Arial Narrow" pitchFamily="34" charset="0"/>
              </a:rPr>
              <a:t>предназначено </a:t>
            </a:r>
            <a:r>
              <a:rPr lang="ru-RU" sz="2400" b="1" i="1" dirty="0">
                <a:latin typeface="Arial Narrow" pitchFamily="34" charset="0"/>
              </a:rPr>
              <a:t>для выброса </a:t>
            </a:r>
            <a:r>
              <a:rPr lang="ru-RU" sz="2400" b="1" i="1" dirty="0" smtClean="0">
                <a:latin typeface="Arial Narrow" pitchFamily="34" charset="0"/>
              </a:rPr>
              <a:t>отходов. Поэтому </a:t>
            </a:r>
            <a:r>
              <a:rPr lang="ru-RU" sz="2400" b="1" i="1" dirty="0">
                <a:latin typeface="Arial Narrow" pitchFamily="34" charset="0"/>
              </a:rPr>
              <a:t>я решила провести исследование по этой проблеме и узнать, что можно сделать, чтобы на наших улицах не было столько мусора! </a:t>
            </a:r>
          </a:p>
          <a:p>
            <a:endParaRPr lang="ru-RU" sz="2400" b="1" i="1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6250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040"/>
          <a:stretch/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99591" y="2780928"/>
            <a:ext cx="7666741" cy="317009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rgbClr val="C00000"/>
                </a:solidFill>
              </a:rPr>
              <a:t>Задачи</a:t>
            </a:r>
            <a:r>
              <a:rPr lang="ru-RU" sz="3200" b="1" dirty="0">
                <a:solidFill>
                  <a:srgbClr val="C00000"/>
                </a:solidFill>
              </a:rPr>
              <a:t>:</a:t>
            </a:r>
          </a:p>
          <a:p>
            <a:r>
              <a:rPr lang="ru-RU" sz="2400" b="1" i="1" dirty="0" smtClean="0">
                <a:latin typeface="Arial Narrow" pitchFamily="34" charset="0"/>
              </a:rPr>
              <a:t>-определить влияние мусора на планете;</a:t>
            </a:r>
          </a:p>
          <a:p>
            <a:r>
              <a:rPr lang="ru-RU" sz="2400" b="1" i="1" dirty="0" smtClean="0">
                <a:solidFill>
                  <a:schemeClr val="tx1"/>
                </a:solidFill>
                <a:latin typeface="Arial Narrow" pitchFamily="34" charset="0"/>
              </a:rPr>
              <a:t>-п</a:t>
            </a:r>
            <a:r>
              <a:rPr lang="ru-RU" sz="2400" b="1" i="1" dirty="0" smtClean="0">
                <a:latin typeface="Arial Narrow" pitchFamily="34" charset="0"/>
              </a:rPr>
              <a:t>ознакомиться </a:t>
            </a:r>
            <a:r>
              <a:rPr lang="ru-RU" sz="2400" b="1" i="1" dirty="0">
                <a:latin typeface="Arial Narrow" pitchFamily="34" charset="0"/>
              </a:rPr>
              <a:t>с видами бытовых </a:t>
            </a:r>
            <a:r>
              <a:rPr lang="ru-RU" sz="2400" b="1" i="1" dirty="0" smtClean="0">
                <a:latin typeface="Arial Narrow" pitchFamily="34" charset="0"/>
              </a:rPr>
              <a:t>отходов;</a:t>
            </a:r>
            <a:endParaRPr lang="ru-RU" sz="2400" b="1" i="1" dirty="0">
              <a:latin typeface="Arial Narrow" pitchFamily="34" charset="0"/>
            </a:endParaRPr>
          </a:p>
          <a:p>
            <a:r>
              <a:rPr lang="ru-RU" sz="2400" b="1" i="1" dirty="0" smtClean="0">
                <a:latin typeface="Arial Narrow" pitchFamily="34" charset="0"/>
              </a:rPr>
              <a:t>-узнать сроки разложения и способы </a:t>
            </a:r>
            <a:r>
              <a:rPr lang="ru-RU" sz="2400" b="1" i="1" dirty="0">
                <a:latin typeface="Arial Narrow" pitchFamily="34" charset="0"/>
              </a:rPr>
              <a:t>переработки </a:t>
            </a:r>
            <a:r>
              <a:rPr lang="ru-RU" sz="2400" b="1" i="1" dirty="0" smtClean="0">
                <a:latin typeface="Arial Narrow" pitchFamily="34" charset="0"/>
              </a:rPr>
              <a:t>отходов;</a:t>
            </a:r>
            <a:endParaRPr lang="ru-RU" sz="2400" b="1" i="1" dirty="0">
              <a:solidFill>
                <a:srgbClr val="C00000"/>
              </a:solidFill>
              <a:latin typeface="Arial Narrow" pitchFamily="34" charset="0"/>
            </a:endParaRPr>
          </a:p>
          <a:p>
            <a:r>
              <a:rPr lang="ru-RU" sz="2400" b="1" i="1" dirty="0" smtClean="0">
                <a:latin typeface="Arial Narrow" pitchFamily="34" charset="0"/>
              </a:rPr>
              <a:t>-выявить </a:t>
            </a:r>
            <a:r>
              <a:rPr lang="ru-RU" sz="2400" b="1" i="1" dirty="0">
                <a:latin typeface="Arial Narrow" pitchFamily="34" charset="0"/>
              </a:rPr>
              <a:t>места свалок </a:t>
            </a:r>
            <a:r>
              <a:rPr lang="ru-RU" sz="2400" b="1" i="1" dirty="0" smtClean="0">
                <a:latin typeface="Arial Narrow" pitchFamily="34" charset="0"/>
              </a:rPr>
              <a:t>мусора в нашем селе;</a:t>
            </a:r>
            <a:endParaRPr lang="ru-RU" sz="2400" b="1" i="1" dirty="0">
              <a:latin typeface="Arial Narrow" pitchFamily="34" charset="0"/>
            </a:endParaRPr>
          </a:p>
          <a:p>
            <a:r>
              <a:rPr lang="ru-RU" sz="2400" b="1" i="1" dirty="0" smtClean="0">
                <a:latin typeface="Arial Narrow" pitchFamily="34" charset="0"/>
              </a:rPr>
              <a:t>-выяснить</a:t>
            </a:r>
            <a:r>
              <a:rPr lang="ru-RU" sz="2400" b="1" i="1" dirty="0">
                <a:latin typeface="Arial Narrow" pitchFamily="34" charset="0"/>
              </a:rPr>
              <a:t>, что можно сделать для уменьшения количества мусора в </a:t>
            </a:r>
            <a:r>
              <a:rPr lang="ru-RU" sz="2400" b="1" i="1" dirty="0" smtClean="0">
                <a:latin typeface="Arial Narrow" pitchFamily="34" charset="0"/>
              </a:rPr>
              <a:t>нашем селе.</a:t>
            </a:r>
            <a:endParaRPr lang="ru-RU" sz="2400" b="1" i="1" dirty="0">
              <a:latin typeface="Arial Narrow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99591" y="476672"/>
            <a:ext cx="7666741" cy="132343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C00000"/>
                </a:solidFill>
              </a:rPr>
              <a:t>Цель:</a:t>
            </a:r>
          </a:p>
          <a:p>
            <a:r>
              <a:rPr lang="ru-RU" sz="2400" b="1" i="1" dirty="0">
                <a:latin typeface="Arial Narrow" pitchFamily="34" charset="0"/>
              </a:rPr>
              <a:t>Изучить влияние мусора на окружающую среду и </a:t>
            </a:r>
            <a:r>
              <a:rPr lang="ru-RU" sz="2400" b="1" i="1" dirty="0" smtClean="0">
                <a:latin typeface="Arial Narrow" pitchFamily="34" charset="0"/>
              </a:rPr>
              <a:t>выявить </a:t>
            </a:r>
            <a:r>
              <a:rPr lang="ru-RU" sz="2400" b="1" i="1" dirty="0">
                <a:latin typeface="Arial Narrow" pitchFamily="34" charset="0"/>
              </a:rPr>
              <a:t>способы борьбы с ним.</a:t>
            </a:r>
          </a:p>
        </p:txBody>
      </p:sp>
    </p:spTree>
    <p:extLst>
      <p:ext uri="{BB962C8B-B14F-4D97-AF65-F5344CB8AC3E}">
        <p14:creationId xmlns:p14="http://schemas.microsoft.com/office/powerpoint/2010/main" val="37990929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942" y="0"/>
            <a:ext cx="9193942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3568" y="1052736"/>
            <a:ext cx="7686246" cy="19389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Arial Narrow" pitchFamily="34" charset="0"/>
              </a:rPr>
              <a:t>«</a:t>
            </a:r>
            <a:r>
              <a:rPr lang="ru-RU" sz="2400" b="1" i="1" dirty="0">
                <a:solidFill>
                  <a:srgbClr val="C00000"/>
                </a:solidFill>
                <a:latin typeface="Arial Narrow" pitchFamily="34" charset="0"/>
              </a:rPr>
              <a:t>Мусор</a:t>
            </a:r>
            <a:r>
              <a:rPr lang="ru-RU" sz="2400" b="1" i="1" dirty="0">
                <a:latin typeface="Arial Narrow" pitchFamily="34" charset="0"/>
              </a:rPr>
              <a:t> – глобальная экологическая </a:t>
            </a:r>
            <a:r>
              <a:rPr lang="ru-RU" sz="2400" b="1" i="1" dirty="0" smtClean="0">
                <a:latin typeface="Arial Narrow" pitchFamily="34" charset="0"/>
              </a:rPr>
              <a:t>проблема современности», </a:t>
            </a:r>
            <a:r>
              <a:rPr lang="ru-RU" sz="2400" b="1" i="1" dirty="0">
                <a:latin typeface="Arial Narrow" pitchFamily="34" charset="0"/>
              </a:rPr>
              <a:t>которая несет угрозу для здоровья людей, а также загрязняет окружающую среду. Гниющие частицы отходов являются источником размножения микробов, вызывающих инфекции и </a:t>
            </a:r>
            <a:r>
              <a:rPr lang="ru-RU" sz="2400" b="1" i="1" dirty="0" smtClean="0">
                <a:latin typeface="Arial Narrow" pitchFamily="34" charset="0"/>
              </a:rPr>
              <a:t>болезни. </a:t>
            </a:r>
            <a:endParaRPr lang="ru-RU" sz="2400" dirty="0">
              <a:latin typeface="Arial Narrow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040" y="3285728"/>
            <a:ext cx="4824537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13172" y="266081"/>
            <a:ext cx="68082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Arial Narrow" pitchFamily="34" charset="0"/>
              </a:rPr>
              <a:t>Влияние </a:t>
            </a:r>
            <a:r>
              <a:rPr lang="ru-RU" sz="3200" b="1" dirty="0">
                <a:solidFill>
                  <a:srgbClr val="C00000"/>
                </a:solidFill>
                <a:latin typeface="Arial Narrow" pitchFamily="34" charset="0"/>
              </a:rPr>
              <a:t>мусора на окружающую среду</a:t>
            </a:r>
          </a:p>
        </p:txBody>
      </p:sp>
    </p:spTree>
    <p:extLst>
      <p:ext uri="{BB962C8B-B14F-4D97-AF65-F5344CB8AC3E}">
        <p14:creationId xmlns:p14="http://schemas.microsoft.com/office/powerpoint/2010/main" val="27914322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43608" y="620688"/>
            <a:ext cx="7128792" cy="19389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latin typeface="Arial Narrow" pitchFamily="34" charset="0"/>
              </a:rPr>
              <a:t>Мусор</a:t>
            </a:r>
            <a:r>
              <a:rPr lang="ru-RU" sz="2400" b="1" i="1" dirty="0">
                <a:latin typeface="Arial Narrow" pitchFamily="34" charset="0"/>
              </a:rPr>
              <a:t>, который образуется в результате человеческой деятельности, вызывает изменение климата, загрязняет почву, воду, воздух. Мелкие предметы из синтетических материалов поедают птицы и звери, что часто приводит к их гибели.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140968"/>
            <a:ext cx="288032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9852" y="3140968"/>
            <a:ext cx="273630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140968"/>
            <a:ext cx="2880320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643532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55576" y="404664"/>
            <a:ext cx="7560840" cy="193899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400" b="1" i="1" dirty="0">
                <a:latin typeface="Arial Narrow" pitchFamily="34" charset="0"/>
              </a:rPr>
              <a:t>Проблема отходов существует с давних пор. Ещё древние люди, обитавшие в пещерах, устраивали свалки мусора за пределами своих жилищ. Такие отходы легко разрушались в результате естественных природных процессов. 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24944"/>
            <a:ext cx="3456384" cy="2861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924944"/>
            <a:ext cx="3491338" cy="2827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9694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73874" y="845423"/>
            <a:ext cx="3672408" cy="526297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>
                <a:latin typeface="Arial Narrow" pitchFamily="34" charset="0"/>
              </a:rPr>
              <a:t>Природа до определенного времени справлялась с переработкой отходов сама, но технический прогресс человечества сыграл важную роль в этом моменте. Появились новые материалы, разложение </a:t>
            </a:r>
            <a:r>
              <a:rPr lang="ru-RU" sz="2400" b="1" i="1" dirty="0" smtClean="0">
                <a:latin typeface="Arial Narrow" pitchFamily="34" charset="0"/>
              </a:rPr>
              <a:t>и переработка </a:t>
            </a:r>
            <a:r>
              <a:rPr lang="ru-RU" sz="2400" b="1" i="1" dirty="0">
                <a:latin typeface="Arial Narrow" pitchFamily="34" charset="0"/>
              </a:rPr>
              <a:t>которых естественным путем может длиться не одну сотню лет, а такие антропогенные нагрузки природе уже не под силу. </a:t>
            </a:r>
          </a:p>
        </p:txBody>
      </p:sp>
      <p:pic>
        <p:nvPicPr>
          <p:cNvPr id="4101" name="Picture 5" descr="Picture background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809"/>
          <a:stretch/>
        </p:blipFill>
        <p:spPr bwMode="auto">
          <a:xfrm>
            <a:off x="4214058" y="1268760"/>
            <a:ext cx="4750430" cy="45609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486044" y="116632"/>
            <a:ext cx="42947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C00000"/>
                </a:solidFill>
                <a:latin typeface="Arial Narrow" pitchFamily="34" charset="0"/>
              </a:rPr>
              <a:t>Виды бытовых отходов</a:t>
            </a:r>
          </a:p>
        </p:txBody>
      </p:sp>
    </p:spTree>
    <p:extLst>
      <p:ext uri="{BB962C8B-B14F-4D97-AF65-F5344CB8AC3E}">
        <p14:creationId xmlns:p14="http://schemas.microsoft.com/office/powerpoint/2010/main" val="27428901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3" y="19472"/>
            <a:ext cx="9132507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39804" y="188640"/>
            <a:ext cx="8424936" cy="206210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Сроки разложения отходов</a:t>
            </a:r>
          </a:p>
          <a:p>
            <a:r>
              <a:rPr lang="ru-RU" sz="2400" b="1" i="1" dirty="0" smtClean="0">
                <a:latin typeface="Arial Narrow" pitchFamily="34" charset="0"/>
              </a:rPr>
              <a:t>Под действием микроорганизмов разлагаются  только органические отходы: остатки пищи, растения, фекальные массы и т. д. Стекло, пластик, металл со временем распадаются под воздействием воды, ветра, солнца.</a:t>
            </a:r>
            <a:endParaRPr lang="ru-RU" sz="2400" b="1" i="1" dirty="0">
              <a:latin typeface="Arial Narrow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39804" y="2852936"/>
            <a:ext cx="3312368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>
                <a:latin typeface="Arial Narrow" pitchFamily="34" charset="0"/>
              </a:rPr>
              <a:t>На скорость разложения в природе влияют разные факторы: состав, размер, температура окружающей среды.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colorTemperature colorTemp="5900"/>
                    </a14:imgEffect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726" y="2400628"/>
            <a:ext cx="4536682" cy="390869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41293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39552" y="332656"/>
            <a:ext cx="8097834" cy="304698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 smtClean="0">
                <a:latin typeface="Arial Narrow" pitchFamily="34" charset="0"/>
              </a:rPr>
              <a:t>Люди </a:t>
            </a:r>
            <a:r>
              <a:rPr lang="ru-RU" sz="2400" b="1" i="1" dirty="0">
                <a:latin typeface="Arial Narrow" pitchFamily="34" charset="0"/>
              </a:rPr>
              <a:t>порой </a:t>
            </a:r>
            <a:r>
              <a:rPr lang="ru-RU" sz="2400" b="1" i="1" dirty="0" smtClean="0">
                <a:latin typeface="Arial Narrow" pitchFamily="34" charset="0"/>
              </a:rPr>
              <a:t>забывают</a:t>
            </a:r>
            <a:r>
              <a:rPr lang="ru-RU" sz="2400" b="1" i="1" dirty="0">
                <a:latin typeface="Arial Narrow" pitchFamily="34" charset="0"/>
              </a:rPr>
              <a:t>, что для мусора существует специально-отведенное место – мусорный бак.</a:t>
            </a:r>
          </a:p>
          <a:p>
            <a:r>
              <a:rPr lang="ru-RU" sz="2400" b="1" i="1" dirty="0">
                <a:latin typeface="Arial Narrow" pitchFamily="34" charset="0"/>
              </a:rPr>
              <a:t>Всё чаще и чаще идя </a:t>
            </a:r>
            <a:r>
              <a:rPr lang="ru-RU" sz="2400" b="1" i="1" dirty="0" smtClean="0">
                <a:latin typeface="Arial Narrow" pitchFamily="34" charset="0"/>
              </a:rPr>
              <a:t>на </a:t>
            </a:r>
            <a:r>
              <a:rPr lang="ru-RU" sz="2400" b="1" i="1" dirty="0">
                <a:latin typeface="Arial Narrow" pitchFamily="34" charset="0"/>
              </a:rPr>
              <a:t>учёбу</a:t>
            </a:r>
            <a:r>
              <a:rPr lang="ru-RU" sz="2400" b="1" i="1" dirty="0" smtClean="0">
                <a:latin typeface="Arial Narrow" pitchFamily="34" charset="0"/>
              </a:rPr>
              <a:t>, на работу, </a:t>
            </a:r>
            <a:r>
              <a:rPr lang="ru-RU" sz="2400" b="1" i="1" dirty="0">
                <a:latin typeface="Arial Narrow" pitchFamily="34" charset="0"/>
              </a:rPr>
              <a:t>в магазин или просто прогуливаясь по улицам </a:t>
            </a:r>
            <a:r>
              <a:rPr lang="ru-RU" sz="2400" b="1" i="1" dirty="0" smtClean="0">
                <a:latin typeface="Arial Narrow" pitchFamily="34" charset="0"/>
              </a:rPr>
              <a:t>нашего села, </a:t>
            </a:r>
            <a:r>
              <a:rPr lang="ru-RU" sz="2400" b="1" i="1" dirty="0">
                <a:latin typeface="Arial Narrow" pitchFamily="34" charset="0"/>
              </a:rPr>
              <a:t>местные жители сталкиваются с загрязненными улицами, с кучей мусора в самых разных местах, и это не говоря уже об общественных местах.</a:t>
            </a:r>
          </a:p>
          <a:p>
            <a:endParaRPr lang="ru-RU" sz="2400" b="1" i="1" dirty="0">
              <a:latin typeface="Arial Narrow" pitchFamily="34" charset="0"/>
            </a:endParaRPr>
          </a:p>
        </p:txBody>
      </p:sp>
      <p:pic>
        <p:nvPicPr>
          <p:cNvPr id="1026" name="Picture 2" descr="C:\Users\User\Pictures\30c068b1-9e1e-4342-8d13-16c31b1172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89040"/>
            <a:ext cx="3456384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Pictures\2361fc93-24b3-4d5e-af38-ce3e7806d937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469" y="3789040"/>
            <a:ext cx="3683763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67360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86732" y="260648"/>
            <a:ext cx="5337396" cy="600164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 smtClean="0">
                <a:latin typeface="Arial Narrow" pitchFamily="34" charset="0"/>
              </a:rPr>
              <a:t>Эти </a:t>
            </a:r>
            <a:r>
              <a:rPr lang="ru-RU" sz="2400" b="1" i="1" dirty="0">
                <a:latin typeface="Arial Narrow" pitchFamily="34" charset="0"/>
              </a:rPr>
              <a:t>места определили сами жители! Отходы постоянно вывозятся на самовольно созданные жителями села свалки, хотя </a:t>
            </a:r>
            <a:r>
              <a:rPr lang="ru-RU" sz="2400" b="1" i="1" dirty="0" smtClean="0">
                <a:latin typeface="Arial Narrow" pitchFamily="34" charset="0"/>
              </a:rPr>
              <a:t>Администрацией </a:t>
            </a:r>
            <a:r>
              <a:rPr lang="ru-RU" sz="2400" b="1" i="1" dirty="0">
                <a:latin typeface="Arial Narrow" pitchFamily="34" charset="0"/>
              </a:rPr>
              <a:t>района организован сбор и вывоз </a:t>
            </a:r>
            <a:r>
              <a:rPr lang="ru-RU" sz="2400" b="1" i="1" dirty="0" smtClean="0">
                <a:latin typeface="Arial Narrow" pitchFamily="34" charset="0"/>
              </a:rPr>
              <a:t>мусора. Наибольшее количество мусора вывозится весной и осенью, когда начинается уборка во дворах наших жителей. </a:t>
            </a:r>
            <a:r>
              <a:rPr lang="ru-RU" sz="2400" b="1" i="1" dirty="0">
                <a:latin typeface="Arial Narrow" pitchFamily="34" charset="0"/>
              </a:rPr>
              <a:t>Постоянно захламляются берега </a:t>
            </a:r>
            <a:r>
              <a:rPr lang="ru-RU" sz="2400" b="1" i="1" dirty="0" smtClean="0">
                <a:latin typeface="Arial Narrow" pitchFamily="34" charset="0"/>
              </a:rPr>
              <a:t>рек </a:t>
            </a:r>
            <a:r>
              <a:rPr lang="ru-RU" sz="2400" b="1" i="1" dirty="0">
                <a:latin typeface="Arial Narrow" pitchFamily="34" charset="0"/>
              </a:rPr>
              <a:t>и остальные водоёмы нашего села.</a:t>
            </a:r>
          </a:p>
          <a:p>
            <a:r>
              <a:rPr lang="ru-RU" sz="2400" b="1" i="1" dirty="0" smtClean="0">
                <a:latin typeface="Arial Narrow" pitchFamily="34" charset="0"/>
              </a:rPr>
              <a:t>Наши </a:t>
            </a:r>
            <a:r>
              <a:rPr lang="ru-RU" sz="2400" b="1" i="1" dirty="0">
                <a:latin typeface="Arial Narrow" pitchFamily="34" charset="0"/>
              </a:rPr>
              <a:t>свалки находятся в неблагополучном состоянии. Место для складирования мусора находится прямо за пределами села.</a:t>
            </a:r>
          </a:p>
          <a:p>
            <a:endParaRPr lang="ru-RU" sz="2400" b="1" i="1" dirty="0">
              <a:latin typeface="Arial Narrow" pitchFamily="34" charset="0"/>
            </a:endParaRPr>
          </a:p>
        </p:txBody>
      </p:sp>
      <p:pic>
        <p:nvPicPr>
          <p:cNvPr id="5122" name="Picture 2" descr="C:\Users\User\Pictures\0120db1e-1a94-4aa6-a354-b8c104a73bd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7" y="3076803"/>
            <a:ext cx="2763307" cy="25273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User\Pictures\fa7a62e6-134a-4ba4-b5c5-573e66b1736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6" y="251587"/>
            <a:ext cx="2763307" cy="24842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4345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3999" cy="6840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2824" y="548680"/>
            <a:ext cx="8386258" cy="230832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>
                <a:latin typeface="Arial Narrow" pitchFamily="34" charset="0"/>
              </a:rPr>
              <a:t>Большинство людей не радует вид брошенных бутылок, пивных банок, этикеток, пакетов и др. </a:t>
            </a:r>
          </a:p>
          <a:p>
            <a:r>
              <a:rPr lang="ru-RU" sz="2400" b="1" i="1" dirty="0" smtClean="0">
                <a:latin typeface="Arial Narrow" pitchFamily="34" charset="0"/>
              </a:rPr>
              <a:t>Многие </a:t>
            </a:r>
            <a:r>
              <a:rPr lang="ru-RU" sz="2400" b="1" i="1" dirty="0">
                <a:latin typeface="Arial Narrow" pitchFamily="34" charset="0"/>
              </a:rPr>
              <a:t>относятся к этому равнодушно. Некоторые - с сочувствием, при случае выходят на уборку. Я люблю свое село и мне больно смотреть, как полиэтиленовые сугробы и горы консервных банок изуродовали улицы. </a:t>
            </a:r>
          </a:p>
        </p:txBody>
      </p:sp>
      <p:pic>
        <p:nvPicPr>
          <p:cNvPr id="2050" name="Picture 2" descr="C:\Users\User\Pictures\e0bca27b-0c74-4159-b301-685bfbd1814e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24" y="3687154"/>
            <a:ext cx="2922236" cy="2263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User\Pictures\e8bb3d54-3b29-46b2-a6d4-c392f5750b0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0860" y="3687154"/>
            <a:ext cx="2668222" cy="22634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User\Pictures\6524e34f-2efd-48eb-b230-3d22396f65b6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890" y="3228565"/>
            <a:ext cx="2052228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35481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208" y="0"/>
            <a:ext cx="917720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195736" y="188640"/>
            <a:ext cx="4572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3200" b="1" i="1" dirty="0">
                <a:solidFill>
                  <a:schemeClr val="accent2">
                    <a:lumMod val="75000"/>
                  </a:schemeClr>
                </a:solidFill>
                <a:latin typeface="Arial Narrow" pitchFamily="34" charset="0"/>
              </a:rPr>
              <a:t>Пути решения проблем</a:t>
            </a:r>
          </a:p>
          <a:p>
            <a:endParaRPr lang="ru-RU" sz="2400" b="1" i="1" dirty="0" smtClean="0"/>
          </a:p>
          <a:p>
            <a:endParaRPr lang="ru-RU" dirty="0"/>
          </a:p>
        </p:txBody>
      </p:sp>
      <p:cxnSp>
        <p:nvCxnSpPr>
          <p:cNvPr id="6" name="Прямая со стрелкой 5"/>
          <p:cNvCxnSpPr/>
          <p:nvPr/>
        </p:nvCxnSpPr>
        <p:spPr>
          <a:xfrm flipH="1">
            <a:off x="1691680" y="781084"/>
            <a:ext cx="648072" cy="392559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165928" y="1412474"/>
            <a:ext cx="1581459" cy="40011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ru-RU" sz="2000" b="1" i="1" dirty="0" smtClean="0"/>
              <a:t>Сортировка</a:t>
            </a:r>
            <a:endParaRPr lang="ru-RU" sz="2000" b="1" i="1" dirty="0"/>
          </a:p>
        </p:txBody>
      </p:sp>
      <p:cxnSp>
        <p:nvCxnSpPr>
          <p:cNvPr id="9" name="Прямая со стрелкой 8"/>
          <p:cNvCxnSpPr/>
          <p:nvPr/>
        </p:nvCxnSpPr>
        <p:spPr>
          <a:xfrm>
            <a:off x="3275856" y="725335"/>
            <a:ext cx="0" cy="687139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2195737" y="1435971"/>
            <a:ext cx="2160240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smtClean="0"/>
              <a:t>Вторичная </a:t>
            </a:r>
            <a:r>
              <a:rPr lang="ru-RU" sz="2000" b="1" i="1" dirty="0"/>
              <a:t>переработка</a:t>
            </a:r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5364088" y="725335"/>
            <a:ext cx="0" cy="682208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4644008" y="1413436"/>
            <a:ext cx="1845015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b="1" i="1" dirty="0" smtClean="0"/>
              <a:t>Сжигание </a:t>
            </a:r>
            <a:r>
              <a:rPr lang="ru-RU" b="1" i="1" dirty="0"/>
              <a:t>с целью </a:t>
            </a:r>
            <a:endParaRPr lang="ru-RU" b="1" i="1" dirty="0" smtClean="0"/>
          </a:p>
          <a:p>
            <a:r>
              <a:rPr lang="ru-RU" b="1" i="1" dirty="0" smtClean="0"/>
              <a:t>получения </a:t>
            </a:r>
            <a:r>
              <a:rPr lang="ru-RU" b="1" i="1" dirty="0"/>
              <a:t>энергии</a:t>
            </a:r>
          </a:p>
        </p:txBody>
      </p:sp>
      <p:cxnSp>
        <p:nvCxnSpPr>
          <p:cNvPr id="19" name="Прямая со стрелкой 18"/>
          <p:cNvCxnSpPr/>
          <p:nvPr/>
        </p:nvCxnSpPr>
        <p:spPr>
          <a:xfrm>
            <a:off x="6588224" y="725335"/>
            <a:ext cx="648072" cy="448308"/>
          </a:xfrm>
          <a:prstGeom prst="straightConnector1">
            <a:avLst/>
          </a:prstGeom>
          <a:ln>
            <a:solidFill>
              <a:schemeClr val="accent2"/>
            </a:solidFill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6767736" y="1407543"/>
            <a:ext cx="2268760" cy="101566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b="1" i="1" dirty="0" smtClean="0"/>
              <a:t>Компостирование</a:t>
            </a:r>
          </a:p>
          <a:p>
            <a:r>
              <a:rPr lang="ru-RU" sz="2000" b="1" i="1" dirty="0" smtClean="0"/>
              <a:t>органических    отходов</a:t>
            </a:r>
            <a:endParaRPr lang="ru-RU" sz="2000" b="1" i="1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2" y="2852936"/>
            <a:ext cx="2239181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767" t="24466" r="50475" b="5270"/>
          <a:stretch/>
        </p:blipFill>
        <p:spPr bwMode="auto">
          <a:xfrm>
            <a:off x="2386074" y="2881567"/>
            <a:ext cx="1997968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6406" y="2910199"/>
            <a:ext cx="2285999" cy="2347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659" y="2910199"/>
            <a:ext cx="2160241" cy="2319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0819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0919"/>
            <a:ext cx="917295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899592" y="188640"/>
            <a:ext cx="6984776" cy="1077218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C00000"/>
                </a:solidFill>
                <a:latin typeface="Arial Narrow" pitchFamily="34" charset="0"/>
              </a:rPr>
              <a:t>Что мы должны делать, чтобы очистить </a:t>
            </a:r>
            <a:r>
              <a:rPr lang="ru-RU" sz="3200" b="1" i="1" smtClean="0">
                <a:solidFill>
                  <a:srgbClr val="C00000"/>
                </a:solidFill>
                <a:latin typeface="Arial Narrow" pitchFamily="34" charset="0"/>
              </a:rPr>
              <a:t>нашу </a:t>
            </a:r>
            <a:r>
              <a:rPr lang="ru-RU" sz="3200" b="1" i="1" dirty="0" smtClean="0">
                <a:solidFill>
                  <a:srgbClr val="C00000"/>
                </a:solidFill>
                <a:latin typeface="Arial Narrow" pitchFamily="34" charset="0"/>
              </a:rPr>
              <a:t>З</a:t>
            </a:r>
            <a:r>
              <a:rPr lang="ru-RU" sz="3200" b="1" i="1" smtClean="0">
                <a:solidFill>
                  <a:srgbClr val="C00000"/>
                </a:solidFill>
                <a:latin typeface="Arial Narrow" pitchFamily="34" charset="0"/>
              </a:rPr>
              <a:t>емлю</a:t>
            </a:r>
            <a:endParaRPr lang="ru-RU" sz="3200" b="1" i="1" dirty="0">
              <a:solidFill>
                <a:srgbClr val="C00000"/>
              </a:solidFill>
              <a:latin typeface="Arial Narrow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4199" y="1266733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i="1" dirty="0" smtClean="0">
                <a:latin typeface="Arial Narrow" pitchFamily="34" charset="0"/>
              </a:rPr>
              <a:t>-не </a:t>
            </a:r>
            <a:r>
              <a:rPr lang="ru-RU" sz="2400" b="1" i="1" dirty="0">
                <a:latin typeface="Arial Narrow" pitchFamily="34" charset="0"/>
              </a:rPr>
              <a:t>бросай, куда попало мусор</a:t>
            </a:r>
            <a:r>
              <a:rPr lang="ru-RU" sz="2400" b="1" i="1" dirty="0" smtClean="0">
                <a:latin typeface="Arial Narrow" pitchFamily="34" charset="0"/>
              </a:rPr>
              <a:t>;</a:t>
            </a:r>
          </a:p>
          <a:p>
            <a:endParaRPr lang="ru-RU" sz="2400" b="1" i="1" dirty="0">
              <a:latin typeface="Arial Narrow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8398" y="3338371"/>
            <a:ext cx="31683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Arial Narrow" pitchFamily="34" charset="0"/>
              </a:rPr>
              <a:t>-сдавай </a:t>
            </a:r>
            <a:r>
              <a:rPr lang="ru-RU" sz="2400" b="1" i="1" dirty="0">
                <a:latin typeface="Arial Narrow" pitchFamily="34" charset="0"/>
              </a:rPr>
              <a:t>металлолом;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194199" y="380003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b="1" i="1" dirty="0"/>
              <a:t>-бережно относись к вещам, чтобы они дольше служили нам</a:t>
            </a:r>
            <a:r>
              <a:rPr lang="ru-RU" sz="2400" b="1" i="1" dirty="0" smtClean="0"/>
              <a:t>; </a:t>
            </a:r>
            <a:endParaRPr lang="ru-RU" sz="2400" b="1" i="1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640738" y="1324051"/>
            <a:ext cx="439522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Arial Narrow" pitchFamily="34" charset="0"/>
              </a:rPr>
              <a:t>-отдай вещи, которые не носишь, нуждающимся;</a:t>
            </a:r>
          </a:p>
          <a:p>
            <a:endParaRPr lang="ru-RU" sz="2400" b="1" i="1" dirty="0">
              <a:latin typeface="Arial Narrow" pitchFamily="34" charset="0"/>
            </a:endParaRPr>
          </a:p>
          <a:p>
            <a:endParaRPr lang="ru-RU" sz="2400" b="1" i="1" dirty="0" smtClean="0">
              <a:latin typeface="Arial Narrow" pitchFamily="34" charset="0"/>
            </a:endParaRPr>
          </a:p>
          <a:p>
            <a:endParaRPr lang="ru-RU" sz="2400" b="1" i="1" dirty="0" smtClean="0">
              <a:latin typeface="Arial Narrow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94199" y="1693383"/>
            <a:ext cx="43837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latin typeface="Arial Narrow" pitchFamily="34" charset="0"/>
              </a:rPr>
              <a:t>-не оставляй мусор в лесу, около водоема, на месте отдыха;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94199" y="2876706"/>
            <a:ext cx="41921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atin typeface="Arial Narrow" pitchFamily="34" charset="0"/>
              </a:rPr>
              <a:t>-собирай и сдавай макулатуру</a:t>
            </a:r>
            <a:r>
              <a:rPr lang="ru-RU" dirty="0"/>
              <a:t>;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4608035" y="2097730"/>
            <a:ext cx="402385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i="1" dirty="0">
                <a:latin typeface="Arial Narrow" pitchFamily="34" charset="0"/>
              </a:rPr>
              <a:t>-дай </a:t>
            </a:r>
            <a:r>
              <a:rPr lang="ru-RU" sz="2400" b="1" i="1" dirty="0" smtClean="0">
                <a:latin typeface="Arial Narrow" pitchFamily="34" charset="0"/>
              </a:rPr>
              <a:t>вещам «вторую жизнь»;</a:t>
            </a:r>
            <a:endParaRPr lang="ru-RU" sz="2400" b="1" i="1" dirty="0">
              <a:latin typeface="Arial Narrow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26069" y="4875375"/>
            <a:ext cx="434545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Arial Narrow" pitchFamily="34" charset="0"/>
              </a:rPr>
              <a:t>-</a:t>
            </a:r>
            <a:r>
              <a:rPr lang="ru-RU" sz="2400" b="1" i="1" dirty="0"/>
              <a:t>не создавайте </a:t>
            </a:r>
            <a:r>
              <a:rPr lang="ru-RU" sz="2400" b="1" i="1" dirty="0" smtClean="0">
                <a:latin typeface="Arial Narrow" pitchFamily="34" charset="0"/>
              </a:rPr>
              <a:t>«</a:t>
            </a:r>
            <a:r>
              <a:rPr lang="ru-RU" sz="2400" b="1" i="1" dirty="0">
                <a:latin typeface="Arial Narrow" pitchFamily="34" charset="0"/>
              </a:rPr>
              <a:t>несанкционированных» свалок вблизи жилья или садового </a:t>
            </a:r>
            <a:r>
              <a:rPr lang="ru-RU" sz="2400" b="1" i="1" dirty="0" smtClean="0">
                <a:latin typeface="Arial Narrow" pitchFamily="34" charset="0"/>
              </a:rPr>
              <a:t>участка;</a:t>
            </a:r>
            <a:endParaRPr lang="ru-RU" sz="2400" b="1" i="1" dirty="0"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738" y="2553541"/>
            <a:ext cx="45032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Arial Narrow" pitchFamily="34" charset="0"/>
              </a:rPr>
              <a:t>- проводить </a:t>
            </a:r>
            <a:r>
              <a:rPr lang="ru-RU" sz="2400" b="1" i="1" dirty="0">
                <a:latin typeface="Arial Narrow" pitchFamily="34" charset="0"/>
              </a:rPr>
              <a:t>и </a:t>
            </a:r>
            <a:r>
              <a:rPr lang="ru-RU" sz="2400" b="1" i="1" dirty="0" smtClean="0">
                <a:latin typeface="Arial Narrow" pitchFamily="34" charset="0"/>
              </a:rPr>
              <a:t>организовывать самим </a:t>
            </a:r>
            <a:r>
              <a:rPr lang="ru-RU" sz="2400" b="1" i="1" dirty="0">
                <a:latin typeface="Arial Narrow" pitchFamily="34" charset="0"/>
              </a:rPr>
              <a:t>учащимся </a:t>
            </a:r>
            <a:r>
              <a:rPr lang="ru-RU" sz="2400" b="1" i="1" dirty="0" smtClean="0">
                <a:latin typeface="Arial Narrow" pitchFamily="34" charset="0"/>
              </a:rPr>
              <a:t>десанты </a:t>
            </a:r>
            <a:r>
              <a:rPr lang="ru-RU" sz="2400" b="1" i="1" dirty="0">
                <a:latin typeface="Arial Narrow" pitchFamily="34" charset="0"/>
              </a:rPr>
              <a:t>по очистке улиц села  с привлечением </a:t>
            </a:r>
            <a:r>
              <a:rPr lang="ru-RU" sz="2400" b="1" i="1" dirty="0" smtClean="0">
                <a:latin typeface="Arial Narrow" pitchFamily="34" charset="0"/>
              </a:rPr>
              <a:t>населения;</a:t>
            </a:r>
            <a:endParaRPr lang="ru-RU" sz="2400" b="1" i="1" dirty="0">
              <a:latin typeface="Arial Narrow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642939" y="4093999"/>
            <a:ext cx="40171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latin typeface="Arial Narrow" pitchFamily="34" charset="0"/>
                <a:cs typeface="Arial" pitchFamily="34" charset="0"/>
              </a:rPr>
              <a:t>- вести </a:t>
            </a:r>
            <a:r>
              <a:rPr lang="ru-RU" sz="2400" b="1" i="1" dirty="0">
                <a:latin typeface="Arial Narrow" pitchFamily="34" charset="0"/>
                <a:cs typeface="Arial" pitchFamily="34" charset="0"/>
              </a:rPr>
              <a:t>разъяснительную работу среди населения по утилизации бытового мусора.</a:t>
            </a:r>
          </a:p>
        </p:txBody>
      </p:sp>
    </p:spTree>
    <p:extLst>
      <p:ext uri="{BB962C8B-B14F-4D97-AF65-F5344CB8AC3E}">
        <p14:creationId xmlns:p14="http://schemas.microsoft.com/office/powerpoint/2010/main" val="207624758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4" y="0"/>
            <a:ext cx="9165704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01258" y="305381"/>
            <a:ext cx="8280920" cy="310854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i="1" dirty="0">
                <a:latin typeface="Arial Narrow" pitchFamily="34" charset="0"/>
              </a:rPr>
              <a:t>Если каждый человек будет выполнять эти </a:t>
            </a:r>
            <a:r>
              <a:rPr lang="ru-RU" sz="2400" b="1" i="1" dirty="0" smtClean="0">
                <a:latin typeface="Arial Narrow" pitchFamily="34" charset="0"/>
              </a:rPr>
              <a:t>правила, </a:t>
            </a:r>
            <a:r>
              <a:rPr lang="ru-RU" sz="2400" b="1" i="1" dirty="0">
                <a:latin typeface="Arial Narrow" pitchFamily="34" charset="0"/>
              </a:rPr>
              <a:t>то окружающий нас мир станет чуточку </a:t>
            </a:r>
            <a:r>
              <a:rPr lang="ru-RU" sz="2400" b="1" i="1" dirty="0" smtClean="0">
                <a:latin typeface="Arial Narrow" pitchFamily="34" charset="0"/>
              </a:rPr>
              <a:t>чище. Если мы с детства научимся </a:t>
            </a:r>
            <a:r>
              <a:rPr lang="ru-RU" sz="2400" b="1" i="1" dirty="0">
                <a:latin typeface="Arial Narrow" pitchFamily="34" charset="0"/>
              </a:rPr>
              <a:t>беречь и ценить родную природу, приносить ей только пользу, а не вред, то экологическая обстановка будет улучшена и </a:t>
            </a:r>
            <a:r>
              <a:rPr lang="ru-RU" sz="2400" b="1" i="1" dirty="0" smtClean="0">
                <a:latin typeface="Arial Narrow" pitchFamily="34" charset="0"/>
              </a:rPr>
              <a:t>нам станет </a:t>
            </a:r>
            <a:r>
              <a:rPr lang="ru-RU" sz="2400" b="1" i="1" dirty="0">
                <a:latin typeface="Arial Narrow" pitchFamily="34" charset="0"/>
              </a:rPr>
              <a:t>намного приятнее жить </a:t>
            </a:r>
            <a:r>
              <a:rPr lang="ru-RU" sz="2400" b="1" i="1" dirty="0" smtClean="0">
                <a:latin typeface="Arial Narrow" pitchFamily="34" charset="0"/>
              </a:rPr>
              <a:t>на этой прекрасной земле</a:t>
            </a:r>
            <a:r>
              <a:rPr lang="ru-RU" sz="2400" b="1" i="1" dirty="0">
                <a:latin typeface="Arial Narrow" pitchFamily="34" charset="0"/>
              </a:rPr>
              <a:t>. </a:t>
            </a:r>
            <a:r>
              <a:rPr lang="ru-RU" sz="2400" b="1" i="1" dirty="0" smtClean="0">
                <a:latin typeface="Arial Narrow" pitchFamily="34" charset="0"/>
              </a:rPr>
              <a:t>Берегите природу! И она зацветет яркими красками.</a:t>
            </a:r>
            <a:endParaRPr lang="ru-RU" sz="2400" b="1" i="1" dirty="0">
              <a:latin typeface="Arial Narrow" pitchFamily="34" charset="0"/>
            </a:endParaRPr>
          </a:p>
          <a:p>
            <a:endParaRPr lang="ru-RU" sz="2800" b="1" i="1" dirty="0">
              <a:latin typeface="Arial Narrow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766" t="3564" r="3869" b="11506"/>
          <a:stretch/>
        </p:blipFill>
        <p:spPr bwMode="auto">
          <a:xfrm>
            <a:off x="2051720" y="3006436"/>
            <a:ext cx="4896544" cy="365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098745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solidFill>
            <a:srgbClr val="C00000"/>
          </a:solidFill>
          <a:ln>
            <a:noFill/>
          </a:ln>
          <a:effectLst/>
          <a:extLst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556792"/>
            <a:ext cx="8229600" cy="2232248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b="1" dirty="0" smtClean="0">
                <a:solidFill>
                  <a:srgbClr val="C00000"/>
                </a:solidFill>
                <a:latin typeface="Arial Narrow" pitchFamily="34" charset="0"/>
              </a:rPr>
              <a:t>                             Источники информации</a:t>
            </a:r>
            <a:br>
              <a:rPr lang="ru-RU" sz="3600" b="1" dirty="0" smtClean="0">
                <a:solidFill>
                  <a:srgbClr val="C00000"/>
                </a:solidFill>
                <a:latin typeface="Arial Narrow" pitchFamily="34" charset="0"/>
              </a:rPr>
            </a:br>
            <a:r>
              <a:rPr lang="ru-RU" sz="2800" dirty="0" smtClean="0">
                <a:solidFill>
                  <a:srgbClr val="C00000"/>
                </a:solidFill>
                <a:latin typeface="Arial Narrow" pitchFamily="34" charset="0"/>
              </a:rPr>
              <a:t/>
            </a:r>
            <a:br>
              <a:rPr lang="ru-RU" sz="2800" dirty="0" smtClean="0">
                <a:solidFill>
                  <a:srgbClr val="C00000"/>
                </a:solidFill>
                <a:latin typeface="Arial Narrow" pitchFamily="34" charset="0"/>
              </a:rPr>
            </a:br>
            <a:r>
              <a:rPr lang="ru-RU" sz="2700" b="1" i="1" dirty="0">
                <a:solidFill>
                  <a:srgbClr val="C00000"/>
                </a:solidFill>
                <a:latin typeface="Arial Narrow" pitchFamily="34" charset="0"/>
              </a:rPr>
              <a:t>1</a:t>
            </a:r>
            <a:r>
              <a:rPr lang="ru-RU" sz="2700" b="1" dirty="0">
                <a:solidFill>
                  <a:srgbClr val="C00000"/>
                </a:solidFill>
                <a:latin typeface="Arial Narrow" pitchFamily="34" charset="0"/>
              </a:rPr>
              <a:t>. </a:t>
            </a:r>
            <a:r>
              <a:rPr lang="ru-RU" sz="2700" b="1" dirty="0" smtClean="0">
                <a:solidFill>
                  <a:srgbClr val="C00000"/>
                </a:solidFill>
                <a:latin typeface="Arial Narrow" pitchFamily="34" charset="0"/>
              </a:rPr>
              <a:t>Н.Ф</a:t>
            </a:r>
            <a:r>
              <a:rPr lang="ru-RU" sz="2700" b="1" dirty="0">
                <a:solidFill>
                  <a:srgbClr val="C00000"/>
                </a:solidFill>
                <a:latin typeface="Arial Narrow" pitchFamily="34" charset="0"/>
              </a:rPr>
              <a:t>. </a:t>
            </a:r>
            <a:r>
              <a:rPr lang="ru-RU" sz="2700" b="1" dirty="0" err="1" smtClean="0">
                <a:solidFill>
                  <a:srgbClr val="C00000"/>
                </a:solidFill>
                <a:latin typeface="Arial Narrow" pitchFamily="34" charset="0"/>
              </a:rPr>
              <a:t>Реймерс</a:t>
            </a:r>
            <a:r>
              <a:rPr lang="ru-RU" sz="2700" b="1" dirty="0">
                <a:solidFill>
                  <a:srgbClr val="C00000"/>
                </a:solidFill>
                <a:latin typeface="Arial Narrow" pitchFamily="34" charset="0"/>
              </a:rPr>
              <a:t/>
            </a:r>
            <a:br>
              <a:rPr lang="ru-RU" sz="2700" b="1" dirty="0">
                <a:solidFill>
                  <a:srgbClr val="C00000"/>
                </a:solidFill>
                <a:latin typeface="Arial Narrow" pitchFamily="34" charset="0"/>
              </a:rPr>
            </a:br>
            <a:r>
              <a:rPr lang="ru-RU" sz="2700" b="1" i="1" dirty="0" smtClean="0">
                <a:latin typeface="Arial Narrow" pitchFamily="34" charset="0"/>
              </a:rPr>
              <a:t>Охрана природы окружающей среды. Слов-справ. М.: Просвещение, 1992</a:t>
            </a:r>
            <a:br>
              <a:rPr lang="ru-RU" sz="2700" b="1" i="1" dirty="0" smtClean="0">
                <a:latin typeface="Arial Narrow" pitchFamily="34" charset="0"/>
              </a:rPr>
            </a:br>
            <a:r>
              <a:rPr lang="ru-RU" sz="2700" b="1" i="1" dirty="0" smtClean="0">
                <a:solidFill>
                  <a:srgbClr val="FF0000"/>
                </a:solidFill>
                <a:latin typeface="Arial Narrow" pitchFamily="34" charset="0"/>
              </a:rPr>
              <a:t>2</a:t>
            </a:r>
            <a:r>
              <a:rPr lang="ru-RU" sz="2700" b="1" i="1" dirty="0">
                <a:solidFill>
                  <a:srgbClr val="FF0000"/>
                </a:solidFill>
                <a:latin typeface="Arial Narrow" pitchFamily="34" charset="0"/>
              </a:rPr>
              <a:t>.</a:t>
            </a:r>
            <a:r>
              <a:rPr lang="ru-RU" sz="2700" b="1" i="1" dirty="0">
                <a:latin typeface="Arial Narrow" pitchFamily="34" charset="0"/>
              </a:rPr>
              <a:t> Шульц, Кристоф.</a:t>
            </a:r>
            <a:br>
              <a:rPr lang="ru-RU" sz="2700" b="1" i="1" dirty="0">
                <a:latin typeface="Arial Narrow" pitchFamily="34" charset="0"/>
              </a:rPr>
            </a:br>
            <a:r>
              <a:rPr lang="ru-RU" sz="2700" b="1" i="1" dirty="0">
                <a:latin typeface="Arial Narrow" pitchFamily="34" charset="0"/>
              </a:rPr>
              <a:t>Без пластика! Простые рецепты </a:t>
            </a:r>
            <a:r>
              <a:rPr lang="ru-RU" sz="2700" b="1" i="1" dirty="0" err="1">
                <a:latin typeface="Arial Narrow" pitchFamily="34" charset="0"/>
              </a:rPr>
              <a:t>экологичной</a:t>
            </a:r>
            <a:r>
              <a:rPr lang="ru-RU" sz="2700" b="1" i="1" dirty="0">
                <a:latin typeface="Arial Narrow" pitchFamily="34" charset="0"/>
              </a:rPr>
              <a:t/>
            </a:r>
            <a:br>
              <a:rPr lang="ru-RU" sz="2700" b="1" i="1" dirty="0">
                <a:latin typeface="Arial Narrow" pitchFamily="34" charset="0"/>
              </a:rPr>
            </a:br>
            <a:r>
              <a:rPr lang="ru-RU" sz="2700" b="1" i="1" dirty="0">
                <a:latin typeface="Arial Narrow" pitchFamily="34" charset="0"/>
              </a:rPr>
              <a:t>жизни / Кристоф Шульц ; [перевод с немецкого</a:t>
            </a:r>
            <a:br>
              <a:rPr lang="ru-RU" sz="2700" b="1" i="1" dirty="0">
                <a:latin typeface="Arial Narrow" pitchFamily="34" charset="0"/>
              </a:rPr>
            </a:br>
            <a:r>
              <a:rPr lang="ru-RU" sz="2700" b="1" i="1" dirty="0">
                <a:latin typeface="Arial Narrow" pitchFamily="34" charset="0"/>
              </a:rPr>
              <a:t>С. В. </a:t>
            </a:r>
            <a:r>
              <a:rPr lang="ru-RU" sz="2700" b="1" i="1" dirty="0" err="1">
                <a:latin typeface="Arial Narrow" pitchFamily="34" charset="0"/>
              </a:rPr>
              <a:t>Озерковой</a:t>
            </a:r>
            <a:r>
              <a:rPr lang="ru-RU" sz="2700" b="1" i="1" dirty="0">
                <a:latin typeface="Arial Narrow" pitchFamily="34" charset="0"/>
              </a:rPr>
              <a:t>] — Москва : Издательство АСТ : Кладезь, 2022. — 128 [8] с: ил. — (Книга-помощник).</a:t>
            </a:r>
            <a:r>
              <a:rPr lang="ru-RU" sz="2700" b="1" i="1" dirty="0" smtClean="0">
                <a:latin typeface="Arial Narrow" pitchFamily="34" charset="0"/>
              </a:rPr>
              <a:t/>
            </a:r>
            <a:br>
              <a:rPr lang="ru-RU" sz="2700" b="1" i="1" dirty="0" smtClean="0">
                <a:latin typeface="Arial Narrow" pitchFamily="34" charset="0"/>
              </a:rPr>
            </a:br>
            <a:r>
              <a:rPr lang="ru-RU" sz="2700" b="1" i="1" dirty="0" smtClean="0">
                <a:solidFill>
                  <a:srgbClr val="FF0000"/>
                </a:solidFill>
                <a:latin typeface="Arial Narrow" pitchFamily="34" charset="0"/>
              </a:rPr>
              <a:t>3. </a:t>
            </a:r>
            <a:r>
              <a:rPr lang="ru-RU" sz="2700" b="1" i="1" dirty="0" smtClean="0">
                <a:latin typeface="Arial Narrow" pitchFamily="34" charset="0"/>
              </a:rPr>
              <a:t>Интернет-ресурсы:</a:t>
            </a:r>
            <a:br>
              <a:rPr lang="ru-RU" sz="2700" b="1" i="1" dirty="0" smtClean="0">
                <a:latin typeface="Arial Narrow" pitchFamily="34" charset="0"/>
              </a:rPr>
            </a:br>
            <a:r>
              <a:rPr lang="ru-RU" sz="2700" b="1" i="1" dirty="0" smtClean="0">
                <a:latin typeface="Arial Narrow" pitchFamily="34" charset="0"/>
              </a:rPr>
              <a:t>-</a:t>
            </a:r>
            <a:r>
              <a:rPr lang="en-US" sz="2700" b="1" i="1" dirty="0" smtClean="0">
                <a:latin typeface="Arial Narrow" pitchFamily="34" charset="0"/>
              </a:rPr>
              <a:t>https</a:t>
            </a:r>
            <a:r>
              <a:rPr lang="en-US" sz="2700" b="1" i="1" dirty="0">
                <a:latin typeface="Arial Narrow" pitchFamily="34" charset="0"/>
              </a:rPr>
              <a:t>://</a:t>
            </a:r>
            <a:r>
              <a:rPr lang="en-US" sz="2700" b="1" i="1" dirty="0" smtClean="0">
                <a:latin typeface="Arial Narrow" pitchFamily="34" charset="0"/>
              </a:rPr>
              <a:t>school-science.ru/8/23/42520</a:t>
            </a:r>
            <a:r>
              <a:rPr lang="ru-RU" sz="2700" b="1" i="1" dirty="0" smtClean="0">
                <a:latin typeface="Arial Narrow" pitchFamily="34" charset="0"/>
              </a:rPr>
              <a:t/>
            </a:r>
            <a:br>
              <a:rPr lang="ru-RU" sz="2700" b="1" i="1" dirty="0" smtClean="0">
                <a:latin typeface="Arial Narrow" pitchFamily="34" charset="0"/>
              </a:rPr>
            </a:br>
            <a:r>
              <a:rPr lang="ru-RU" sz="2700" b="1" i="1" dirty="0" smtClean="0">
                <a:latin typeface="Arial Narrow" pitchFamily="34" charset="0"/>
              </a:rPr>
              <a:t>-</a:t>
            </a:r>
            <a:r>
              <a:rPr lang="en-US" sz="2700" b="1" i="1" dirty="0">
                <a:latin typeface="Arial Narrow" pitchFamily="34" charset="0"/>
              </a:rPr>
              <a:t>https://grunteco.com/articles/garbage-problems</a:t>
            </a:r>
            <a:r>
              <a:rPr lang="en-US" sz="2700" b="1" i="1" dirty="0" smtClean="0">
                <a:latin typeface="Arial Narrow" pitchFamily="34" charset="0"/>
              </a:rPr>
              <a:t>/</a:t>
            </a:r>
            <a:r>
              <a:rPr lang="ru-RU" sz="2700" b="1" i="1" dirty="0" smtClean="0">
                <a:latin typeface="Arial Narrow" pitchFamily="34" charset="0"/>
              </a:rPr>
              <a:t/>
            </a:r>
            <a:br>
              <a:rPr lang="ru-RU" sz="2700" b="1" i="1" dirty="0" smtClean="0">
                <a:latin typeface="Arial Narrow" pitchFamily="34" charset="0"/>
              </a:rPr>
            </a:br>
            <a:r>
              <a:rPr lang="ru-RU" sz="2700" b="1" i="1" dirty="0" smtClean="0">
                <a:latin typeface="Arial Narrow" pitchFamily="34" charset="0"/>
              </a:rPr>
              <a:t>-</a:t>
            </a:r>
            <a:r>
              <a:rPr lang="en-US" sz="2700" b="1" i="1" dirty="0" smtClean="0">
                <a:latin typeface="Arial Narrow" pitchFamily="34" charset="0"/>
              </a:rPr>
              <a:t>https</a:t>
            </a:r>
            <a:r>
              <a:rPr lang="en-US" sz="2700" b="1" i="1" dirty="0">
                <a:latin typeface="Arial Narrow" pitchFamily="34" charset="0"/>
              </a:rPr>
              <a:t>://www.kp.ru/family/ecology/tverdye-bytovye-otkhody/</a:t>
            </a:r>
            <a:r>
              <a:rPr lang="ru-RU" sz="2800" dirty="0" smtClean="0">
                <a:latin typeface="Arial Narrow" pitchFamily="34" charset="0"/>
              </a:rPr>
              <a:t/>
            </a:r>
            <a:br>
              <a:rPr lang="ru-RU" sz="2800" dirty="0" smtClean="0">
                <a:latin typeface="Arial Narrow" pitchFamily="34" charset="0"/>
              </a:rPr>
            </a:br>
            <a:r>
              <a:rPr lang="ru-RU" sz="2700" b="1" i="1" dirty="0" smtClean="0">
                <a:latin typeface="Arial Narrow" pitchFamily="34" charset="0"/>
              </a:rPr>
              <a:t>-</a:t>
            </a:r>
            <a:r>
              <a:rPr lang="en-US" sz="2700" b="1" i="1" dirty="0">
                <a:latin typeface="Arial Narrow" pitchFamily="34" charset="0"/>
              </a:rPr>
              <a:t>https://school-science.ru/6/13/37785</a:t>
            </a:r>
            <a:endParaRPr lang="ru-RU" sz="2700" b="1" i="1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95606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829" y="476672"/>
            <a:ext cx="7272808" cy="576064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45097" y="5445224"/>
            <a:ext cx="765466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Спасибо за внимание!</a:t>
            </a:r>
            <a:endParaRPr lang="ru-RU" sz="6000" b="1" cap="none" spc="0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1329635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1431</TotalTime>
  <Words>826</Words>
  <Application>Microsoft Office PowerPoint</Application>
  <PresentationFormat>Экран (4:3)</PresentationFormat>
  <Paragraphs>55</Paragraphs>
  <Slides>17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18" baseType="lpstr">
      <vt:lpstr>Тема Office</vt:lpstr>
      <vt:lpstr>Презентация PowerPoint</vt:lpstr>
      <vt:lpstr>«Если каждый человек на кусочке своей земли сделал бы все, что он может, как прекрасна была бы земля наша».                               А.П. Чехов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          Источники информации  1. Н.Ф. Реймерс Охрана природы окружающей среды. Слов-справ. М.: Просвещение, 1992 2. Шульц, Кристоф. Без пластика! Простые рецепты экологичной жизни / Кристоф Шульц ; [перевод с немецкого С. В. Озерковой] — Москва : Издательство АСТ : Кладезь, 2022. — 128 [8] с: ил. — (Книга-помощник). 3. Интернет-ресурсы: -https://school-science.ru/8/23/42520 -https://grunteco.com/articles/garbage-problems/ -https://www.kp.ru/family/ecology/tverdye-bytovye-otkhody/ -https://school-science.ru/6/13/37785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89</cp:revision>
  <dcterms:created xsi:type="dcterms:W3CDTF">2024-06-23T16:36:25Z</dcterms:created>
  <dcterms:modified xsi:type="dcterms:W3CDTF">2026-02-16T15:08:39Z</dcterms:modified>
</cp:coreProperties>
</file>