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60" r:id="rId5"/>
    <p:sldId id="259" r:id="rId6"/>
    <p:sldId id="264" r:id="rId7"/>
    <p:sldId id="265" r:id="rId8"/>
    <p:sldId id="268" r:id="rId9"/>
    <p:sldId id="269" r:id="rId10"/>
    <p:sldId id="266" r:id="rId11"/>
    <p:sldId id="267" r:id="rId12"/>
    <p:sldId id="270" r:id="rId13"/>
    <p:sldId id="271" r:id="rId14"/>
    <p:sldId id="273" r:id="rId15"/>
    <p:sldId id="272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F6FF"/>
    <a:srgbClr val="E3E7F0"/>
    <a:srgbClr val="8DFA50"/>
    <a:srgbClr val="DAB080"/>
    <a:srgbClr val="C2FEF8"/>
    <a:srgbClr val="F6DDFF"/>
    <a:srgbClr val="FFD966"/>
    <a:srgbClr val="FFE699"/>
    <a:srgbClr val="D1B2E8"/>
    <a:srgbClr val="FBE5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382" autoAdjust="0"/>
  </p:normalViewPr>
  <p:slideViewPr>
    <p:cSldViewPr snapToGrid="0">
      <p:cViewPr varScale="1">
        <p:scale>
          <a:sx n="81" d="100"/>
          <a:sy n="81" d="100"/>
        </p:scale>
        <p:origin x="77" y="53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39BD0C-4057-41FA-9C4A-A1F338A48C9B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B4CE21-C52F-4021-85E3-301E4E555E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801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9228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9343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331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6187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487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911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1006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1899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7137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45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7320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5571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94181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620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B4CE21-C52F-4021-85E3-301E4E555E0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925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766096"/>
      </p:ext>
    </p:extLst>
  </p:cSld>
  <p:clrMapOvr>
    <a:masterClrMapping/>
  </p:clrMapOvr>
  <p:transition spd="med" advClick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286095"/>
      </p:ext>
    </p:extLst>
  </p:cSld>
  <p:clrMapOvr>
    <a:masterClrMapping/>
  </p:clrMapOvr>
  <p:transition spd="med" advClick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372880"/>
      </p:ext>
    </p:extLst>
  </p:cSld>
  <p:clrMapOvr>
    <a:masterClrMapping/>
  </p:clrMapOvr>
  <p:transition spd="med" advClick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0620636"/>
      </p:ext>
    </p:extLst>
  </p:cSld>
  <p:clrMapOvr>
    <a:masterClrMapping/>
  </p:clrMapOvr>
  <p:transition spd="med" advClick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876349"/>
      </p:ext>
    </p:extLst>
  </p:cSld>
  <p:clrMapOvr>
    <a:masterClrMapping/>
  </p:clrMapOvr>
  <p:transition spd="med" advClick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012235"/>
      </p:ext>
    </p:extLst>
  </p:cSld>
  <p:clrMapOvr>
    <a:masterClrMapping/>
  </p:clrMapOvr>
  <p:transition spd="med" advClick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794640"/>
      </p:ext>
    </p:extLst>
  </p:cSld>
  <p:clrMapOvr>
    <a:masterClrMapping/>
  </p:clrMapOvr>
  <p:transition spd="med" advClick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542355"/>
      </p:ext>
    </p:extLst>
  </p:cSld>
  <p:clrMapOvr>
    <a:masterClrMapping/>
  </p:clrMapOvr>
  <p:transition spd="med" advClick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617023"/>
      </p:ext>
    </p:extLst>
  </p:cSld>
  <p:clrMapOvr>
    <a:masterClrMapping/>
  </p:clrMapOvr>
  <p:transition spd="med" advClick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588891"/>
      </p:ext>
    </p:extLst>
  </p:cSld>
  <p:clrMapOvr>
    <a:masterClrMapping/>
  </p:clrMapOvr>
  <p:transition spd="med" advClick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071555"/>
      </p:ext>
    </p:extLst>
  </p:cSld>
  <p:clrMapOvr>
    <a:masterClrMapping/>
  </p:clrMapOvr>
  <p:transition spd="med" advClick="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6FB70-CB50-4F47-80E0-F58AEF50BFB3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1318D-CAEA-4853-8F84-28AB529830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422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1.jpeg"/><Relationship Id="rId18" Type="http://schemas.openxmlformats.org/officeDocument/2006/relationships/slide" Target="slide11.xml"/><Relationship Id="rId3" Type="http://schemas.openxmlformats.org/officeDocument/2006/relationships/slide" Target="slide12.xml"/><Relationship Id="rId21" Type="http://schemas.openxmlformats.org/officeDocument/2006/relationships/image" Target="../media/image15.jpeg"/><Relationship Id="rId7" Type="http://schemas.openxmlformats.org/officeDocument/2006/relationships/slide" Target="slide6.xml"/><Relationship Id="rId12" Type="http://schemas.microsoft.com/office/2007/relationships/hdphoto" Target="../media/hdphoto1.wdp"/><Relationship Id="rId17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6" Type="http://schemas.openxmlformats.org/officeDocument/2006/relationships/slide" Target="slide10.xml"/><Relationship Id="rId20" Type="http://schemas.openxmlformats.org/officeDocument/2006/relationships/slide" Target="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0.png"/><Relationship Id="rId5" Type="http://schemas.openxmlformats.org/officeDocument/2006/relationships/slide" Target="slide8.xml"/><Relationship Id="rId15" Type="http://schemas.openxmlformats.org/officeDocument/2006/relationships/image" Target="../media/image12.jpeg"/><Relationship Id="rId23" Type="http://schemas.openxmlformats.org/officeDocument/2006/relationships/image" Target="../media/image16.jpeg"/><Relationship Id="rId10" Type="http://schemas.openxmlformats.org/officeDocument/2006/relationships/image" Target="../media/image9.png"/><Relationship Id="rId19" Type="http://schemas.openxmlformats.org/officeDocument/2006/relationships/image" Target="../media/image14.jpeg"/><Relationship Id="rId4" Type="http://schemas.openxmlformats.org/officeDocument/2006/relationships/image" Target="../media/image5.jpeg"/><Relationship Id="rId9" Type="http://schemas.openxmlformats.org/officeDocument/2006/relationships/image" Target="../media/image8.png"/><Relationship Id="rId14" Type="http://schemas.openxmlformats.org/officeDocument/2006/relationships/slide" Target="slide7.xml"/><Relationship Id="rId22" Type="http://schemas.openxmlformats.org/officeDocument/2006/relationships/slide" Target="slide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1.png"/><Relationship Id="rId18" Type="http://schemas.microsoft.com/office/2007/relationships/hdphoto" Target="../media/hdphoto7.wdp"/><Relationship Id="rId3" Type="http://schemas.openxmlformats.org/officeDocument/2006/relationships/image" Target="../media/image24.png"/><Relationship Id="rId21" Type="http://schemas.openxmlformats.org/officeDocument/2006/relationships/image" Target="../media/image36.png"/><Relationship Id="rId7" Type="http://schemas.openxmlformats.org/officeDocument/2006/relationships/image" Target="../media/image26.png"/><Relationship Id="rId12" Type="http://schemas.microsoft.com/office/2007/relationships/hdphoto" Target="../media/hdphoto5.wdp"/><Relationship Id="rId17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3.png"/><Relationship Id="rId20" Type="http://schemas.microsoft.com/office/2007/relationships/hdphoto" Target="../media/hdphoto8.wdp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5" Type="http://schemas.microsoft.com/office/2007/relationships/hdphoto" Target="../media/hdphoto6.wdp"/><Relationship Id="rId23" Type="http://schemas.openxmlformats.org/officeDocument/2006/relationships/slide" Target="slide5.xml"/><Relationship Id="rId10" Type="http://schemas.openxmlformats.org/officeDocument/2006/relationships/image" Target="../media/image29.png"/><Relationship Id="rId19" Type="http://schemas.openxmlformats.org/officeDocument/2006/relationships/image" Target="../media/image35.png"/><Relationship Id="rId4" Type="http://schemas.microsoft.com/office/2007/relationships/hdphoto" Target="../media/hdphoto3.wdp"/><Relationship Id="rId9" Type="http://schemas.openxmlformats.org/officeDocument/2006/relationships/image" Target="../media/image28.png"/><Relationship Id="rId14" Type="http://schemas.openxmlformats.org/officeDocument/2006/relationships/image" Target="../media/image32.png"/><Relationship Id="rId22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10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52850" y="2497136"/>
            <a:ext cx="4686300" cy="931863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Book Antiqua" panose="02040602050305030304" pitchFamily="18" charset="0"/>
              </a:rPr>
              <a:t>«Кто где?»</a:t>
            </a:r>
            <a:endParaRPr lang="ru-RU" b="1" dirty="0">
              <a:solidFill>
                <a:srgbClr val="7030A0"/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800350" y="3428999"/>
            <a:ext cx="6591300" cy="465137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Виртуальная квест-игра по театру для детей от 6 до 10 лет</a:t>
            </a:r>
            <a:endParaRPr lang="ru-RU" sz="1800" dirty="0"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59009" y="4206973"/>
            <a:ext cx="44739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Для того, чтобы</a:t>
            </a:r>
            <a:r>
              <a:rPr lang="ru-RU" sz="1400" i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продолжить нажмите «ДАЛЕЕ»</a:t>
            </a:r>
            <a:endParaRPr lang="ru-RU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5168900" y="4760452"/>
            <a:ext cx="1854200" cy="610616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ДАЛЕЕ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557375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nplus.com/files/resources/original/5c79a3301ab081693b2573ed.jpg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6" t="6777" r="5624" b="8575"/>
          <a:stretch/>
        </p:blipFill>
        <p:spPr bwMode="auto">
          <a:xfrm>
            <a:off x="2598421" y="960121"/>
            <a:ext cx="6995159" cy="4937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47266" y="327398"/>
            <a:ext cx="4097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</a:rPr>
              <a:t>У ВАС 1 НОВОЕ ПИСЬМО!</a:t>
            </a:r>
            <a:endParaRPr lang="ru-RU" sz="2800" b="1" dirty="0">
              <a:solidFill>
                <a:srgbClr val="00B050"/>
              </a:solidFill>
            </a:endParaRPr>
          </a:p>
        </p:txBody>
      </p:sp>
      <p:sp>
        <p:nvSpPr>
          <p:cNvPr id="5" name="Управляющая кнопка: настраиваемая 4">
            <a:hlinkClick r:id="" action="ppaction://hlinkshowjump?jump=nextslide" highlightClick="1"/>
          </p:cNvPr>
          <p:cNvSpPr/>
          <p:nvPr/>
        </p:nvSpPr>
        <p:spPr>
          <a:xfrm>
            <a:off x="3562350" y="2888996"/>
            <a:ext cx="5067300" cy="1080008"/>
          </a:xfrm>
          <a:prstGeom prst="actionButtonBlank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70C0"/>
                </a:solidFill>
              </a:rPr>
              <a:t>Нажми здесь, чтобы открыть письмо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541772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850" y="1664208"/>
            <a:ext cx="11476482" cy="5047536"/>
          </a:xfrm>
          <a:prstGeom prst="rect">
            <a:avLst/>
          </a:prstGeom>
          <a:solidFill>
            <a:schemeClr val="bg1">
              <a:lumMod val="85000"/>
              <a:alpha val="25000"/>
            </a:schemeClr>
          </a:solidFill>
          <a:ln w="28575">
            <a:solidFill>
              <a:srgbClr val="7030A0"/>
            </a:solidFill>
            <a:prstDash val="sysDot"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Привет, дорогой друг. </a:t>
            </a: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Меня зовут</a:t>
            </a:r>
            <a:r>
              <a:rPr lang="ru-RU" sz="1400" i="1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 Мэй, </a:t>
            </a:r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я актриса древнего театра Великого Волшебного леса.</a:t>
            </a:r>
          </a:p>
          <a:p>
            <a:pPr algn="ctr"/>
            <a:endParaRPr lang="ru-RU" sz="1400" i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Пишу тебе с </a:t>
            </a:r>
            <a:r>
              <a:rPr lang="ru-RU" sz="1400" b="1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просьбой о помощи</a:t>
            </a:r>
            <a:r>
              <a:rPr lang="ru-RU" sz="1400" dirty="0" smtClean="0">
                <a:latin typeface="Book Antiqua" panose="02040602050305030304" pitchFamily="18" charset="0"/>
              </a:rPr>
              <a:t>. </a:t>
            </a:r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Скоро в нашем театре должно состоятся грандиозное выступление для самой Лесной Королевы.</a:t>
            </a: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Но случилось ужасное — </a:t>
            </a:r>
            <a:r>
              <a:rPr lang="ru-RU" sz="1400" b="1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все инструменты наших работников были украдены</a:t>
            </a:r>
            <a:r>
              <a:rPr lang="ru-RU" sz="1400" dirty="0" smtClean="0">
                <a:latin typeface="Book Antiqua" panose="02040602050305030304" pitchFamily="18" charset="0"/>
              </a:rPr>
              <a:t>, </a:t>
            </a:r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а без них они не могут выполнять свою работу и тогда нашему спектаклю придет конец!</a:t>
            </a:r>
          </a:p>
          <a:p>
            <a:pPr algn="ctr"/>
            <a:endParaRPr lang="ru-RU" sz="1400" dirty="0" smtClean="0">
              <a:solidFill>
                <a:srgbClr val="00B05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Нам </a:t>
            </a:r>
            <a:r>
              <a:rPr lang="ru-RU" sz="1400" b="1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нужна твоя помощь</a:t>
            </a:r>
            <a:r>
              <a:rPr lang="ru-RU" sz="1400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.</a:t>
            </a:r>
          </a:p>
          <a:p>
            <a:pPr algn="ctr"/>
            <a:endParaRPr lang="ru-RU" sz="1400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Вор оставил улику </a:t>
            </a:r>
            <a:r>
              <a:rPr lang="ru-RU" sz="1400" dirty="0" smtClean="0">
                <a:latin typeface="Book Antiqua" panose="02040602050305030304" pitchFamily="18" charset="0"/>
              </a:rPr>
              <a:t>—</a:t>
            </a:r>
            <a:r>
              <a:rPr lang="ru-RU" sz="1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 небольшой кусочек бумаги со странными буквами и схемами. Никто из нас не может понять, что это значит, поэтому вся надежда на тебя. </a:t>
            </a:r>
          </a:p>
          <a:p>
            <a:pPr algn="ctr"/>
            <a:endParaRPr lang="ru-RU" sz="1400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Чтобы ты смог нам помочь, специально для тебя я загрузила карту здания при помощи которой ты можешь виртуально перемещаться по нашему театру. </a:t>
            </a:r>
          </a:p>
          <a:p>
            <a:pPr algn="ctr"/>
            <a:endParaRPr lang="ru-RU" sz="1400" dirty="0" smtClean="0">
              <a:solidFill>
                <a:srgbClr val="00B05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Как только ты разгадаешь шифр и поймешь, куда нужно идти нажми на это место на карте и я отправлюсь туда. Если я что-нибудь найду, то сразу же пришлю тебе.</a:t>
            </a:r>
          </a:p>
          <a:p>
            <a:pPr algn="ctr"/>
            <a:endParaRPr lang="ru-RU" sz="1400" dirty="0">
              <a:latin typeface="Book Antiqua" panose="0204060205030503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Для того, чтобы тебе было легче выполнять задания </a:t>
            </a:r>
            <a:r>
              <a:rPr lang="ru-RU" sz="1400" b="1" u="sng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тебе понадобится</a:t>
            </a:r>
            <a:r>
              <a:rPr lang="ru-RU" sz="1400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:</a:t>
            </a:r>
          </a:p>
          <a:p>
            <a:pPr algn="ctr"/>
            <a:r>
              <a:rPr lang="ru-RU" sz="1400" b="1" u="sng" dirty="0" smtClean="0">
                <a:latin typeface="Book Antiqua" panose="02040602050305030304" pitchFamily="18" charset="0"/>
              </a:rPr>
              <a:t>большой лист бумаги </a:t>
            </a:r>
            <a:r>
              <a:rPr lang="ru-RU" sz="1400" u="sng" dirty="0" smtClean="0">
                <a:latin typeface="Book Antiqua" panose="02040602050305030304" pitchFamily="18" charset="0"/>
              </a:rPr>
              <a:t>и </a:t>
            </a:r>
            <a:r>
              <a:rPr lang="ru-RU" sz="1400" b="1" u="sng" dirty="0" smtClean="0">
                <a:latin typeface="Book Antiqua" panose="02040602050305030304" pitchFamily="18" charset="0"/>
              </a:rPr>
              <a:t>пишущие принадлежности</a:t>
            </a:r>
            <a:r>
              <a:rPr lang="ru-RU" sz="1400" u="sng" dirty="0" smtClean="0">
                <a:latin typeface="Book Antiqua" panose="02040602050305030304" pitchFamily="18" charset="0"/>
              </a:rPr>
              <a:t> </a:t>
            </a:r>
            <a:r>
              <a:rPr lang="ru-RU" sz="1400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/>
            </a:r>
            <a:br>
              <a:rPr lang="ru-RU" sz="1400" dirty="0" smtClean="0">
                <a:solidFill>
                  <a:srgbClr val="FFC000"/>
                </a:solidFill>
                <a:latin typeface="Book Antiqua" panose="02040602050305030304" pitchFamily="18" charset="0"/>
              </a:rPr>
            </a:br>
            <a:r>
              <a:rPr lang="ru-RU" sz="1400" i="1" dirty="0" smtClean="0">
                <a:latin typeface="Book Antiqua" panose="02040602050305030304" pitchFamily="18" charset="0"/>
              </a:rPr>
              <a:t>(ручки, карандаши, фломастеры)</a:t>
            </a:r>
            <a:r>
              <a:rPr lang="ru-RU" sz="1400" dirty="0" smtClean="0">
                <a:solidFill>
                  <a:srgbClr val="FFC000"/>
                </a:solidFill>
                <a:latin typeface="Book Antiqua" panose="02040602050305030304" pitchFamily="18" charset="0"/>
              </a:rPr>
              <a:t>.</a:t>
            </a:r>
          </a:p>
          <a:p>
            <a:pPr algn="ctr"/>
            <a:endParaRPr lang="ru-RU" sz="1400" dirty="0" smtClean="0">
              <a:solidFill>
                <a:srgbClr val="00B05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1400" dirty="0" smtClean="0">
                <a:solidFill>
                  <a:srgbClr val="00B050"/>
                </a:solidFill>
                <a:latin typeface="Book Antiqua" panose="02040602050305030304" pitchFamily="18" charset="0"/>
              </a:rPr>
              <a:t>Я верю, что вместе мы найдем украденное и спасем наше выступление. </a:t>
            </a:r>
            <a:r>
              <a:rPr lang="ru-RU" sz="1400" dirty="0" smtClean="0">
                <a:solidFill>
                  <a:srgbClr val="0070C0"/>
                </a:solidFill>
                <a:latin typeface="Book Antiqua" panose="02040602050305030304" pitchFamily="18" charset="0"/>
              </a:rPr>
              <a:t>Удачи!</a:t>
            </a:r>
            <a:endParaRPr lang="ru-RU" sz="1400" dirty="0">
              <a:solidFill>
                <a:srgbClr val="0070C0"/>
              </a:solidFill>
              <a:latin typeface="Book Antiqua" panose="02040602050305030304" pitchFamily="18" charset="0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312420" y="164592"/>
            <a:ext cx="11487912" cy="1353312"/>
            <a:chOff x="312420" y="164592"/>
            <a:chExt cx="11487912" cy="1353312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8273796" y="1048512"/>
              <a:ext cx="3526536" cy="469392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12420" y="164592"/>
              <a:ext cx="5643372" cy="1353312"/>
            </a:xfrm>
            <a:prstGeom prst="rect">
              <a:avLst/>
            </a:prstGeom>
            <a:solidFill>
              <a:schemeClr val="accent3">
                <a:lumMod val="20000"/>
                <a:lumOff val="8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Скругленный прямоугольник 4"/>
            <p:cNvSpPr/>
            <p:nvPr/>
          </p:nvSpPr>
          <p:spPr>
            <a:xfrm>
              <a:off x="457200" y="310896"/>
              <a:ext cx="1024128" cy="246888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От кого: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457200" y="1179544"/>
              <a:ext cx="1024128" cy="246888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Тема: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457200" y="676654"/>
              <a:ext cx="1024128" cy="246888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Кому: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8385048" y="1173446"/>
              <a:ext cx="1024128" cy="246888"/>
            </a:xfrm>
            <a:prstGeom prst="round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Дата: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1572768" y="557784"/>
              <a:ext cx="4133088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9525000" y="1417286"/>
              <a:ext cx="2124456" cy="3048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1572768" y="923542"/>
              <a:ext cx="4133088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1572768" y="1420334"/>
              <a:ext cx="4133088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Прямоугольник 17"/>
            <p:cNvSpPr/>
            <p:nvPr/>
          </p:nvSpPr>
          <p:spPr>
            <a:xfrm>
              <a:off x="1572768" y="190240"/>
              <a:ext cx="178125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Лесная фея Мэй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1572768" y="585220"/>
              <a:ext cx="63613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Тебе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1572768" y="1040055"/>
              <a:ext cx="17625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Нужна помощь!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9706410" y="1040055"/>
              <a:ext cx="16710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09 ноября 2020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6848378" y="164592"/>
              <a:ext cx="409746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rgbClr val="7030A0"/>
                  </a:solidFill>
                </a:rPr>
                <a:t>У ВАС 1 НОВОЕ ПИСЬМО!</a:t>
              </a:r>
              <a:endParaRPr lang="ru-RU" sz="2800" b="1" dirty="0">
                <a:solidFill>
                  <a:srgbClr val="7030A0"/>
                </a:solidFill>
              </a:endParaRPr>
            </a:p>
          </p:txBody>
        </p:sp>
      </p:grpSp>
      <p:sp>
        <p:nvSpPr>
          <p:cNvPr id="26" name="Облако 25">
            <a:hlinkClick r:id="" action="ppaction://hlinkshowjump?jump=nextslide" highlightClick="1"/>
          </p:cNvPr>
          <p:cNvSpPr/>
          <p:nvPr/>
        </p:nvSpPr>
        <p:spPr>
          <a:xfrm>
            <a:off x="9517560" y="5251196"/>
            <a:ext cx="2048734" cy="1302004"/>
          </a:xfrm>
          <a:prstGeom prst="cloud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C00000"/>
                </a:solidFill>
              </a:rPr>
              <a:t>Чтобы открыть шифр нажми здесь</a:t>
            </a:r>
            <a:endParaRPr lang="ru-RU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054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Рисунок 20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335" y="170169"/>
            <a:ext cx="6267231" cy="3145809"/>
          </a:xfrm>
          <a:prstGeom prst="rect">
            <a:avLst/>
          </a:prstGeom>
        </p:spPr>
      </p:pic>
      <p:sp>
        <p:nvSpPr>
          <p:cNvPr id="2064" name="Прямоугольная выноска 2063"/>
          <p:cNvSpPr/>
          <p:nvPr/>
        </p:nvSpPr>
        <p:spPr>
          <a:xfrm>
            <a:off x="361950" y="1353350"/>
            <a:ext cx="2476610" cy="2421908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Этот шифр был найден на месте преступления. Попробуй его отгадать.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Для записей </a:t>
            </a:r>
            <a:r>
              <a:rPr lang="ru-RU" u="sng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воспользуйся листочком</a:t>
            </a:r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5" name="Выноска-облако 2064"/>
          <p:cNvSpPr/>
          <p:nvPr/>
        </p:nvSpPr>
        <p:spPr>
          <a:xfrm>
            <a:off x="2086086" y="4012583"/>
            <a:ext cx="2990739" cy="2314575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6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подсказки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6" name="Прямоугольник 2065"/>
          <p:cNvSpPr/>
          <p:nvPr/>
        </p:nvSpPr>
        <p:spPr>
          <a:xfrm>
            <a:off x="5820365" y="3315978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Подсказка 1: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9848842" y="2436454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 2: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067" name="Прямоугольник 2066"/>
          <p:cNvSpPr/>
          <p:nvPr/>
        </p:nvSpPr>
        <p:spPr>
          <a:xfrm>
            <a:off x="5285251" y="3775258"/>
            <a:ext cx="2669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Тебе поможет алфавит. 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10036682" y="2983871"/>
            <a:ext cx="12234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А=1</a:t>
            </a: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Б=2</a:t>
            </a: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В=3 и т.д.</a:t>
            </a:r>
          </a:p>
        </p:txBody>
      </p:sp>
      <p:sp>
        <p:nvSpPr>
          <p:cNvPr id="113" name="Прямоугольник 112"/>
          <p:cNvSpPr/>
          <p:nvPr/>
        </p:nvSpPr>
        <p:spPr>
          <a:xfrm>
            <a:off x="9381001" y="3003292"/>
            <a:ext cx="2534774" cy="8844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8635482" y="4173177"/>
            <a:ext cx="2800350" cy="1987606"/>
          </a:xfrm>
          <a:prstGeom prst="wedgeEllipseCallout">
            <a:avLst>
              <a:gd name="adj1" fmla="val 69792"/>
              <a:gd name="adj2" fmla="val 40733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перейти к карте нажми на значок в правом нижнем углу.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ая выноска 114"/>
          <p:cNvSpPr/>
          <p:nvPr/>
        </p:nvSpPr>
        <p:spPr>
          <a:xfrm>
            <a:off x="9315341" y="353784"/>
            <a:ext cx="2600434" cy="1581150"/>
          </a:xfrm>
          <a:prstGeom prst="wedgeRectCallout">
            <a:avLst>
              <a:gd name="adj1" fmla="val 45462"/>
              <a:gd name="adj2" fmla="val 753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Ответ на шифр приведет тебя к следующему месту с подсказкой.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pic>
        <p:nvPicPr>
          <p:cNvPr id="2070" name="Picture 10" descr="https://forpost-sz.ru/sites/default/files/doc/2017/10/10/2000px-00russian_alphabet_3.svg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456" y="4173177"/>
            <a:ext cx="2068909" cy="184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8" name="Прямоугольник 2067"/>
          <p:cNvSpPr/>
          <p:nvPr/>
        </p:nvSpPr>
        <p:spPr>
          <a:xfrm>
            <a:off x="5352524" y="3690211"/>
            <a:ext cx="2534774" cy="2327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71" name="Управляющая кнопка: возврат 2070">
            <a:hlinkClick r:id="rId5" action="ppaction://hlinksldjump" highlightClick="1"/>
          </p:cNvPr>
          <p:cNvSpPr/>
          <p:nvPr/>
        </p:nvSpPr>
        <p:spPr>
          <a:xfrm>
            <a:off x="11225124" y="6017609"/>
            <a:ext cx="966876" cy="840391"/>
          </a:xfrm>
          <a:prstGeom prst="actionButtonRetur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631995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</p:childTnLst>
        </p:cTn>
      </p:par>
    </p:tnLst>
    <p:bldLst>
      <p:bldP spid="113" grpId="0" animBg="1"/>
      <p:bldP spid="206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Овальная выноска 4104"/>
          <p:cNvSpPr/>
          <p:nvPr/>
        </p:nvSpPr>
        <p:spPr>
          <a:xfrm>
            <a:off x="43227" y="3273548"/>
            <a:ext cx="2333624" cy="1376551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карта театра. Ты можешь перемещаться по ней и выполнять задания нажав на картинку в кружочках </a:t>
            </a:r>
            <a:r>
              <a:rPr lang="ru-RU" sz="1000" b="1" u="sng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желтого</a:t>
            </a:r>
            <a:r>
              <a:rPr lang="ru-RU" sz="10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цвет.</a:t>
            </a:r>
            <a:endParaRPr lang="ru-RU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" name="Picture 4" descr="http://www.archodessa.com/pictures/opera-theatre.interiors-foyer-4-et_5.jpg">
            <a:hlinkClick r:id="rId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14" t="18221" r="28377" b="19894"/>
          <a:stretch/>
        </p:blipFill>
        <p:spPr bwMode="auto">
          <a:xfrm>
            <a:off x="2114024" y="908680"/>
            <a:ext cx="1148739" cy="1207658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s://www.sobaka.ru/images/image/01/11/95/83/_normal.jp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2" t="26335" r="34639" b="13038"/>
          <a:stretch/>
        </p:blipFill>
        <p:spPr bwMode="auto">
          <a:xfrm>
            <a:off x="2219836" y="5535857"/>
            <a:ext cx="1148738" cy="1192392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9950" y="81282"/>
            <a:ext cx="1141209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0" cap="none" spc="0" dirty="0" smtClean="0">
                <a:ln w="0">
                  <a:solidFill>
                    <a:srgbClr val="92D050"/>
                  </a:solidFill>
                </a:ln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 Antiqua" panose="02040602050305030304" pitchFamily="18" charset="0"/>
              </a:rPr>
              <a:t>Древний театр Великого Волшебного леса</a:t>
            </a:r>
            <a:endParaRPr lang="ru-RU" sz="4400" b="0" cap="none" spc="0" dirty="0">
              <a:ln w="0">
                <a:solidFill>
                  <a:srgbClr val="92D050"/>
                </a:solidFill>
              </a:ln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00243" y="6212766"/>
            <a:ext cx="9234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DEEBF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Кассы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DEEBF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Рисунок 21">
            <a:hlinkClick r:id="rId7" action="ppaction://hlinksldjump"/>
          </p:cNvPr>
          <p:cNvPicPr>
            <a:picLocks noChangeAspect="1"/>
          </p:cNvPicPr>
          <p:nvPr/>
        </p:nvPicPr>
        <p:blipFill rotWithShape="1">
          <a:blip r:embed="rId8"/>
          <a:srcRect l="15335" t="6321" r="27102" b="4808"/>
          <a:stretch/>
        </p:blipFill>
        <p:spPr>
          <a:xfrm>
            <a:off x="200243" y="5117913"/>
            <a:ext cx="1041780" cy="1069127"/>
          </a:xfrm>
          <a:prstGeom prst="ellipse">
            <a:avLst/>
          </a:prstGeom>
          <a:ln w="38100">
            <a:solidFill>
              <a:srgbClr val="FFFF00"/>
            </a:solidFill>
          </a:ln>
        </p:spPr>
      </p:pic>
      <p:sp>
        <p:nvSpPr>
          <p:cNvPr id="23" name="Прямоугольник 22"/>
          <p:cNvSpPr/>
          <p:nvPr/>
        </p:nvSpPr>
        <p:spPr>
          <a:xfrm>
            <a:off x="200243" y="2685736"/>
            <a:ext cx="20195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9DC3E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Администратор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9DC3E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9"/>
          <a:srcRect l="23413" t="8017" r="23736" b="18766"/>
          <a:stretch/>
        </p:blipFill>
        <p:spPr>
          <a:xfrm>
            <a:off x="200243" y="1520142"/>
            <a:ext cx="1131981" cy="1155156"/>
          </a:xfrm>
          <a:prstGeom prst="ellipse">
            <a:avLst/>
          </a:prstGeom>
          <a:ln w="38100">
            <a:solidFill>
              <a:srgbClr val="0070C0"/>
            </a:solidFill>
          </a:ln>
        </p:spPr>
      </p:pic>
      <p:sp>
        <p:nvSpPr>
          <p:cNvPr id="26" name="Прямоугольник 25"/>
          <p:cNvSpPr/>
          <p:nvPr/>
        </p:nvSpPr>
        <p:spPr>
          <a:xfrm>
            <a:off x="3262763" y="6330382"/>
            <a:ext cx="8883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DEEBF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Буфет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DEEBF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262763" y="909431"/>
            <a:ext cx="12359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BDD7E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Гардероб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BDD7E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14024" y="1439267"/>
            <a:ext cx="7949873" cy="4761389"/>
          </a:xfrm>
          <a:prstGeom prst="rect">
            <a:avLst/>
          </a:prstGeom>
          <a:ln>
            <a:noFill/>
          </a:ln>
        </p:spPr>
      </p:pic>
      <p:pic>
        <p:nvPicPr>
          <p:cNvPr id="4100" name="Picture 4" descr="https://img-fotki.yandex.ru/get/6202/30348152.122/0_5f86d_399b19d0_ori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05" t="10614" r="33244" b="10593"/>
          <a:stretch/>
        </p:blipFill>
        <p:spPr bwMode="auto">
          <a:xfrm>
            <a:off x="5521629" y="834316"/>
            <a:ext cx="1148739" cy="1209901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metalworksinstitute.com/wp-content/uploads/2014/09/Dan-Lombardi-Metalworks-Institute-Audio-Production-And-Engineering-2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33" t="23537" r="43508" b="15842"/>
          <a:stretch/>
        </p:blipFill>
        <p:spPr bwMode="auto">
          <a:xfrm>
            <a:off x="5521629" y="5535857"/>
            <a:ext cx="1148739" cy="1193494"/>
          </a:xfrm>
          <a:prstGeom prst="ellipse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Прямоугольник 36"/>
          <p:cNvSpPr/>
          <p:nvPr/>
        </p:nvSpPr>
        <p:spPr>
          <a:xfrm>
            <a:off x="6670368" y="911006"/>
            <a:ext cx="22227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FBE5D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Рубка осветителя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FBE5D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670368" y="6328139"/>
            <a:ext cx="27683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E6E6E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Рубка звукорежиссера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E6E6E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4" name="Picture 8" descr="https://img-fotki.yandex.ru/get/168237/121998322.b5/0_a015c_bab1262e_orig.jpg?from=https://img-fotki.yandex.ru/get/168237/121998322.b5/0_a015c_bab1262e_orig.jpg">
            <a:hlinkClick r:id="rId1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1" t="636" r="18268" b="-636"/>
          <a:stretch/>
        </p:blipFill>
        <p:spPr bwMode="auto">
          <a:xfrm>
            <a:off x="8557885" y="4473263"/>
            <a:ext cx="880870" cy="937185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s://vignette.wikia.nocookie.net/criminal-case-grimsborough-fanfiction/images/f/f0/WVCase15Image.jpg/revision/latest?cb=20180619161951">
            <a:hlinkClick r:id="rId1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5" t="447" r="18441" b="-447"/>
          <a:stretch/>
        </p:blipFill>
        <p:spPr bwMode="auto">
          <a:xfrm>
            <a:off x="8557884" y="2219486"/>
            <a:ext cx="880871" cy="932500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Прямоугольник 41"/>
          <p:cNvSpPr/>
          <p:nvPr/>
        </p:nvSpPr>
        <p:spPr>
          <a:xfrm>
            <a:off x="8531134" y="2475243"/>
            <a:ext cx="9076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noFill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Сцена</a:t>
            </a:r>
            <a:endParaRPr lang="ru-RU" sz="2000" b="1" dirty="0">
              <a:ln w="3175">
                <a:noFill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8470533" y="4680245"/>
            <a:ext cx="10555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n w="3175">
                  <a:noFill/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Места для зрителей</a:t>
            </a:r>
            <a:endParaRPr lang="ru-RU" sz="1400" b="1" dirty="0">
              <a:ln w="3175">
                <a:noFill/>
              </a:ln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8" name="Picture 12" descr="https://im0-tub-ru.yandex.net/i?id=0f727d96e0b597305145510e4dccb051-l&amp;n=13">
            <a:hlinkClick r:id="rId18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4" t="327" r="16923" b="-327"/>
          <a:stretch/>
        </p:blipFill>
        <p:spPr bwMode="auto">
          <a:xfrm>
            <a:off x="10324951" y="800341"/>
            <a:ext cx="1148739" cy="1211003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s://im0-tub-ru.yandex.net/i?id=5af45854b0c165259cde44cd08ab55b5-l&amp;n=13">
            <a:hlinkClick r:id="rId2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291"/>
          <a:stretch/>
        </p:blipFill>
        <p:spPr bwMode="auto">
          <a:xfrm>
            <a:off x="10408982" y="5175324"/>
            <a:ext cx="1148739" cy="1202027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https://files.geometria.ru/pics/original/054/226/54226631.jpg">
            <a:hlinkClick r:id="rId2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6" t="-826" r="14938" b="826"/>
          <a:stretch/>
        </p:blipFill>
        <p:spPr bwMode="auto">
          <a:xfrm>
            <a:off x="10491204" y="2758261"/>
            <a:ext cx="1486474" cy="1565617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Прямоугольник 48"/>
          <p:cNvSpPr/>
          <p:nvPr/>
        </p:nvSpPr>
        <p:spPr>
          <a:xfrm>
            <a:off x="10324951" y="1996101"/>
            <a:ext cx="17650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FFE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Костюмерная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FFE6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0500169" y="4323878"/>
            <a:ext cx="15150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D1B2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Гримерные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D1B2E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10384373" y="6372952"/>
            <a:ext cx="170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n w="3175">
                  <a:solidFill>
                    <a:schemeClr val="tx1"/>
                  </a:solidFill>
                </a:ln>
                <a:solidFill>
                  <a:srgbClr val="FFD9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Бутафорская</a:t>
            </a:r>
            <a:endParaRPr lang="ru-RU" sz="2000" b="1" dirty="0">
              <a:ln w="3175">
                <a:solidFill>
                  <a:schemeClr val="tx1"/>
                </a:solidFill>
              </a:ln>
              <a:solidFill>
                <a:srgbClr val="FFD9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>
            <a:off x="1358974" y="2118935"/>
            <a:ext cx="2220601" cy="502605"/>
          </a:xfrm>
          <a:prstGeom prst="line">
            <a:avLst/>
          </a:prstGeom>
          <a:ln w="3810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3298841" y="1488743"/>
            <a:ext cx="1877703" cy="197182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1257800" y="5175324"/>
            <a:ext cx="1438608" cy="505363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 flipV="1">
            <a:off x="3410855" y="5895975"/>
            <a:ext cx="1765689" cy="282116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4100" idx="6"/>
          </p:cNvCxnSpPr>
          <p:nvPr/>
        </p:nvCxnSpPr>
        <p:spPr>
          <a:xfrm>
            <a:off x="6670368" y="1439267"/>
            <a:ext cx="187632" cy="1035976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flipV="1">
            <a:off x="6672280" y="5175324"/>
            <a:ext cx="185720" cy="95673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>
            <a:endCxn id="4108" idx="2"/>
          </p:cNvCxnSpPr>
          <p:nvPr/>
        </p:nvCxnSpPr>
        <p:spPr>
          <a:xfrm flipV="1">
            <a:off x="9261643" y="1405843"/>
            <a:ext cx="1063308" cy="198057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>
            <a:endCxn id="4112" idx="2"/>
          </p:cNvCxnSpPr>
          <p:nvPr/>
        </p:nvCxnSpPr>
        <p:spPr>
          <a:xfrm flipV="1">
            <a:off x="9438755" y="5776338"/>
            <a:ext cx="970227" cy="278573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9923868" y="2450708"/>
            <a:ext cx="576301" cy="1135631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>
            <a:endCxn id="4106" idx="4"/>
          </p:cNvCxnSpPr>
          <p:nvPr/>
        </p:nvCxnSpPr>
        <p:spPr>
          <a:xfrm flipH="1" flipV="1">
            <a:off x="8998320" y="3151986"/>
            <a:ext cx="517707" cy="376752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/>
          <p:cNvCxnSpPr>
            <a:endCxn id="4104" idx="0"/>
          </p:cNvCxnSpPr>
          <p:nvPr/>
        </p:nvCxnSpPr>
        <p:spPr>
          <a:xfrm>
            <a:off x="8130578" y="4084486"/>
            <a:ext cx="867742" cy="388777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9300881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3" dur="indefinite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717967" y="4299368"/>
            <a:ext cx="25347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i="1" dirty="0" smtClean="0">
                <a:latin typeface="Book Antiqua" panose="02040602050305030304" pitchFamily="18" charset="0"/>
              </a:rPr>
              <a:t>Здесь зашифровано </a:t>
            </a:r>
            <a:r>
              <a:rPr lang="ru-RU" sz="1400" b="1" i="1" dirty="0" smtClean="0">
                <a:latin typeface="Book Antiqua" panose="02040602050305030304" pitchFamily="18" charset="0"/>
              </a:rPr>
              <a:t>3 слова.</a:t>
            </a:r>
          </a:p>
          <a:p>
            <a:pPr algn="ctr"/>
            <a:r>
              <a:rPr lang="ru-RU" sz="1400" i="1" dirty="0" smtClean="0">
                <a:latin typeface="Book Antiqua" panose="02040602050305030304" pitchFamily="18" charset="0"/>
              </a:rPr>
              <a:t>Цифры 15 и 7 </a:t>
            </a:r>
            <a:r>
              <a:rPr lang="ru-RU" sz="1400" b="1" i="1" dirty="0" smtClean="0">
                <a:latin typeface="Book Antiqua" panose="02040602050305030304" pitchFamily="18" charset="0"/>
              </a:rPr>
              <a:t>не относятся к ребусам</a:t>
            </a:r>
            <a:r>
              <a:rPr lang="ru-RU" sz="1400" i="1" dirty="0" smtClean="0">
                <a:latin typeface="Book Antiqua" panose="02040602050305030304" pitchFamily="18" charset="0"/>
              </a:rPr>
              <a:t>, это часть подсказки.</a:t>
            </a:r>
          </a:p>
        </p:txBody>
      </p:sp>
      <p:sp>
        <p:nvSpPr>
          <p:cNvPr id="2064" name="Прямоугольная выноска 2063"/>
          <p:cNvSpPr/>
          <p:nvPr/>
        </p:nvSpPr>
        <p:spPr>
          <a:xfrm>
            <a:off x="259065" y="523911"/>
            <a:ext cx="2476610" cy="2421908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В кассе я нашла странный билет.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Попробуй разгадать эти ребусы.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Для записей </a:t>
            </a:r>
            <a:r>
              <a:rPr lang="ru-RU" u="sng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воспользуйся листочком</a:t>
            </a:r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5" name="Выноска-облако 2064"/>
          <p:cNvSpPr/>
          <p:nvPr/>
        </p:nvSpPr>
        <p:spPr>
          <a:xfrm>
            <a:off x="588031" y="3435646"/>
            <a:ext cx="2990739" cy="2314575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6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подсказки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6" name="Прямоугольник 2065"/>
          <p:cNvSpPr/>
          <p:nvPr/>
        </p:nvSpPr>
        <p:spPr>
          <a:xfrm>
            <a:off x="6823851" y="3773735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Подсказка 2: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4185808" y="3773735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 1: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067" name="Прямоугольник 2066"/>
          <p:cNvSpPr/>
          <p:nvPr/>
        </p:nvSpPr>
        <p:spPr>
          <a:xfrm>
            <a:off x="6370453" y="4263283"/>
            <a:ext cx="25095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П + </a:t>
            </a:r>
            <a:r>
              <a:rPr lang="ru-RU" i="1" strike="sngStrike" dirty="0" smtClean="0">
                <a:latin typeface="Book Antiqua" panose="02040602050305030304" pitchFamily="18" charset="0"/>
              </a:rPr>
              <a:t>Ш</a:t>
            </a:r>
            <a:r>
              <a:rPr lang="ru-RU" i="1" dirty="0" smtClean="0">
                <a:latin typeface="Book Antiqua" panose="02040602050305030304" pitchFamily="18" charset="0"/>
              </a:rPr>
              <a:t>АР+Т+</a:t>
            </a:r>
            <a:r>
              <a:rPr lang="ru-RU" i="1" strike="sngStrike" dirty="0" smtClean="0">
                <a:latin typeface="Book Antiqua" panose="02040602050305030304" pitchFamily="18" charset="0"/>
              </a:rPr>
              <a:t>ВЕ</a:t>
            </a:r>
            <a:r>
              <a:rPr lang="ru-RU" i="1" dirty="0" smtClean="0">
                <a:latin typeface="Book Antiqua" panose="02040602050305030304" pitchFamily="18" charset="0"/>
              </a:rPr>
              <a:t>ЕР</a:t>
            </a:r>
          </a:p>
          <a:p>
            <a:pPr algn="ctr"/>
            <a:endParaRPr lang="ru-RU" i="1" dirty="0">
              <a:latin typeface="Book Antiqua" panose="02040602050305030304" pitchFamily="18" charset="0"/>
            </a:endParaRP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Утка говорят «кря»:</a:t>
            </a:r>
          </a:p>
          <a:p>
            <a:pPr algn="ctr"/>
            <a:r>
              <a:rPr lang="ru-RU" i="1" strike="sngStrike" dirty="0" smtClean="0">
                <a:latin typeface="Book Antiqua" panose="02040602050305030304" pitchFamily="18" charset="0"/>
              </a:rPr>
              <a:t>К</a:t>
            </a:r>
            <a:r>
              <a:rPr lang="ru-RU" i="1" dirty="0" smtClean="0">
                <a:latin typeface="Book Antiqua" panose="02040602050305030304" pitchFamily="18" charset="0"/>
              </a:rPr>
              <a:t>РЯ+Д</a:t>
            </a:r>
          </a:p>
          <a:p>
            <a:pPr algn="ctr"/>
            <a:endParaRPr lang="ru-RU" i="1" dirty="0">
              <a:latin typeface="Book Antiqua" panose="02040602050305030304" pitchFamily="18" charset="0"/>
            </a:endParaRP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МЕ+СТО</a:t>
            </a:r>
            <a:r>
              <a:rPr lang="ru-RU" i="1" strike="sngStrike" dirty="0" smtClean="0">
                <a:latin typeface="Book Antiqua" panose="02040602050305030304" pitchFamily="18" charset="0"/>
              </a:rPr>
              <a:t>Л</a:t>
            </a: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9310036" y="3635701"/>
            <a:ext cx="2373840" cy="1712979"/>
          </a:xfrm>
          <a:prstGeom prst="wedgeEllipseCallout">
            <a:avLst>
              <a:gd name="adj1" fmla="val 69792"/>
              <a:gd name="adj2" fmla="val 40733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перейти к карте нажми на значок в правом нижнем углу.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ая выноска 114"/>
          <p:cNvSpPr/>
          <p:nvPr/>
        </p:nvSpPr>
        <p:spPr>
          <a:xfrm>
            <a:off x="10445404" y="581576"/>
            <a:ext cx="1595720" cy="2306578"/>
          </a:xfrm>
          <a:prstGeom prst="wedgeRectCallout">
            <a:avLst>
              <a:gd name="adj1" fmla="val 45462"/>
              <a:gd name="adj2" fmla="val 753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Ответ на шифр приведет тебя к следующему месту с подсказкой.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b="11108"/>
          <a:stretch/>
        </p:blipFill>
        <p:spPr>
          <a:xfrm>
            <a:off x="4749001" y="302015"/>
            <a:ext cx="3701490" cy="140171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b="13930"/>
          <a:stretch/>
        </p:blipFill>
        <p:spPr>
          <a:xfrm>
            <a:off x="3776321" y="1772202"/>
            <a:ext cx="1905000" cy="1557663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4749001" y="277928"/>
            <a:ext cx="412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1.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778052" y="1709330"/>
            <a:ext cx="412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2.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6346" y="1889209"/>
            <a:ext cx="2551081" cy="145995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22" name="Прямоугольник 21"/>
          <p:cNvSpPr/>
          <p:nvPr/>
        </p:nvSpPr>
        <p:spPr>
          <a:xfrm>
            <a:off x="6932869" y="1871754"/>
            <a:ext cx="412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3.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3046" y="2157522"/>
            <a:ext cx="53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endParaRPr lang="ru-RU" sz="54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937070" y="2107438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endParaRPr lang="ru-RU" sz="54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3717967" y="4299368"/>
            <a:ext cx="2534774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890723" y="295971"/>
            <a:ext cx="7418047" cy="30531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9509645" y="279735"/>
            <a:ext cx="26241" cy="306943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9651307" y="1082741"/>
            <a:ext cx="553998" cy="1501373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r>
              <a:rPr lang="ru-RU" sz="2400" dirty="0">
                <a:latin typeface="+mj-lt"/>
              </a:rPr>
              <a:t>КОНТРОЛЬ</a:t>
            </a:r>
          </a:p>
        </p:txBody>
      </p:sp>
      <p:sp>
        <p:nvSpPr>
          <p:cNvPr id="32" name="Управляющая кнопка: возврат 31">
            <a:hlinkClick r:id="rId6" action="ppaction://hlinksldjump" highlightClick="1"/>
          </p:cNvPr>
          <p:cNvSpPr/>
          <p:nvPr/>
        </p:nvSpPr>
        <p:spPr>
          <a:xfrm>
            <a:off x="11225124" y="6017609"/>
            <a:ext cx="966876" cy="840391"/>
          </a:xfrm>
          <a:prstGeom prst="actionButtonRetur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68" name="Прямоугольник 2067"/>
          <p:cNvSpPr/>
          <p:nvPr/>
        </p:nvSpPr>
        <p:spPr>
          <a:xfrm>
            <a:off x="6357819" y="4309700"/>
            <a:ext cx="2534774" cy="170790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135486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</p:childTnLst>
        </p:cTn>
      </p:par>
    </p:tnLst>
    <p:bldLst>
      <p:bldP spid="113" grpId="0" animBg="1"/>
      <p:bldP spid="206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/>
          <p:cNvSpPr/>
          <p:nvPr/>
        </p:nvSpPr>
        <p:spPr>
          <a:xfrm>
            <a:off x="333693" y="4936190"/>
            <a:ext cx="2097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 smtClean="0">
                <a:latin typeface="Book Antiqua" panose="02040602050305030304" pitchFamily="18" charset="0"/>
              </a:rPr>
              <a:t>Вспомни расположение мест в театральном зале.</a:t>
            </a:r>
          </a:p>
          <a:p>
            <a:pPr algn="ctr"/>
            <a:r>
              <a:rPr lang="ru-RU" sz="1600" i="1" dirty="0" smtClean="0">
                <a:latin typeface="Book Antiqua" panose="02040602050305030304" pitchFamily="18" charset="0"/>
              </a:rPr>
              <a:t>Расставь названия мест по порядку и получишь ответ.</a:t>
            </a:r>
          </a:p>
        </p:txBody>
      </p:sp>
      <p:sp>
        <p:nvSpPr>
          <p:cNvPr id="113" name="Прямоугольник 112"/>
          <p:cNvSpPr/>
          <p:nvPr/>
        </p:nvSpPr>
        <p:spPr>
          <a:xfrm>
            <a:off x="222360" y="4922817"/>
            <a:ext cx="2330340" cy="15964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67" name="Прямоугольник 2066"/>
          <p:cNvSpPr/>
          <p:nvPr/>
        </p:nvSpPr>
        <p:spPr>
          <a:xfrm>
            <a:off x="9282047" y="2213237"/>
            <a:ext cx="25347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1 – Партер (Б)</a:t>
            </a: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5 – Ложи (Т)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068" name="Прямоугольник 2067"/>
          <p:cNvSpPr/>
          <p:nvPr/>
        </p:nvSpPr>
        <p:spPr>
          <a:xfrm>
            <a:off x="9282047" y="2128190"/>
            <a:ext cx="2534774" cy="7313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64" name="Прямоугольная выноска 2063"/>
          <p:cNvSpPr/>
          <p:nvPr/>
        </p:nvSpPr>
        <p:spPr>
          <a:xfrm>
            <a:off x="222360" y="203664"/>
            <a:ext cx="3146454" cy="1806112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Под указанным в билете местом я нашла ещё одну зашифрованную подсказку.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Попробуй её разгадать.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Для записей </a:t>
            </a:r>
            <a:r>
              <a:rPr lang="ru-RU" sz="1600" u="sng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воспользуйся листочком</a:t>
            </a:r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.</a:t>
            </a:r>
            <a:endParaRPr lang="ru-RU" sz="1600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5" name="Выноска-облако 2064"/>
          <p:cNvSpPr/>
          <p:nvPr/>
        </p:nvSpPr>
        <p:spPr>
          <a:xfrm>
            <a:off x="753406" y="2296152"/>
            <a:ext cx="2150604" cy="1940180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подсказки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4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6" name="Прямоугольник 2065"/>
          <p:cNvSpPr/>
          <p:nvPr/>
        </p:nvSpPr>
        <p:spPr>
          <a:xfrm>
            <a:off x="9749888" y="1753957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Подсказка 2: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587984" y="4522708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 1: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9466010" y="3150210"/>
            <a:ext cx="2146803" cy="1465267"/>
          </a:xfrm>
          <a:prstGeom prst="wedgeEllipseCallout">
            <a:avLst>
              <a:gd name="adj1" fmla="val 47489"/>
              <a:gd name="adj2" fmla="val 60992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перейти к карте нажми на значок в правом нижнем углу.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ая выноска 114"/>
          <p:cNvSpPr/>
          <p:nvPr/>
        </p:nvSpPr>
        <p:spPr>
          <a:xfrm>
            <a:off x="9077325" y="213428"/>
            <a:ext cx="2924174" cy="958147"/>
          </a:xfrm>
          <a:prstGeom prst="wedgeRectCallout">
            <a:avLst>
              <a:gd name="adj1" fmla="val 48092"/>
              <a:gd name="adj2" fmla="val 9027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Ответ на шифр приведет тебя к следующему месту с подсказкой.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1611" y="203664"/>
            <a:ext cx="5543324" cy="5368222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39881"/>
              </p:ext>
            </p:extLst>
          </p:nvPr>
        </p:nvGraphicFramePr>
        <p:xfrm>
          <a:off x="2674933" y="5755910"/>
          <a:ext cx="6842135" cy="7729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427">
                  <a:extLst>
                    <a:ext uri="{9D8B030D-6E8A-4147-A177-3AD203B41FA5}">
                      <a16:colId xmlns:a16="http://schemas.microsoft.com/office/drawing/2014/main" val="312676831"/>
                    </a:ext>
                  </a:extLst>
                </a:gridCol>
                <a:gridCol w="1368427">
                  <a:extLst>
                    <a:ext uri="{9D8B030D-6E8A-4147-A177-3AD203B41FA5}">
                      <a16:colId xmlns:a16="http://schemas.microsoft.com/office/drawing/2014/main" val="2327334420"/>
                    </a:ext>
                  </a:extLst>
                </a:gridCol>
                <a:gridCol w="1368427">
                  <a:extLst>
                    <a:ext uri="{9D8B030D-6E8A-4147-A177-3AD203B41FA5}">
                      <a16:colId xmlns:a16="http://schemas.microsoft.com/office/drawing/2014/main" val="657650106"/>
                    </a:ext>
                  </a:extLst>
                </a:gridCol>
                <a:gridCol w="1368427">
                  <a:extLst>
                    <a:ext uri="{9D8B030D-6E8A-4147-A177-3AD203B41FA5}">
                      <a16:colId xmlns:a16="http://schemas.microsoft.com/office/drawing/2014/main" val="1841722604"/>
                    </a:ext>
                  </a:extLst>
                </a:gridCol>
                <a:gridCol w="1368427">
                  <a:extLst>
                    <a:ext uri="{9D8B030D-6E8A-4147-A177-3AD203B41FA5}">
                      <a16:colId xmlns:a16="http://schemas.microsoft.com/office/drawing/2014/main" val="128354315"/>
                    </a:ext>
                  </a:extLst>
                </a:gridCol>
              </a:tblGrid>
              <a:tr h="376671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БАЛКОН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БЕЛЬЭТАЖ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ЛОЖИ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ПАРТЕР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АМФИТЕАТР</a:t>
                      </a:r>
                      <a:endParaRPr lang="ru-RU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1918827"/>
                  </a:ext>
                </a:extLst>
              </a:tr>
              <a:tr h="376671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0066438"/>
                  </a:ext>
                </a:extLst>
              </a:tr>
            </a:tbl>
          </a:graphicData>
        </a:graphic>
      </p:graphicFrame>
      <p:sp>
        <p:nvSpPr>
          <p:cNvPr id="27" name="Управляющая кнопка: возврат 26">
            <a:hlinkClick r:id="rId4" action="ppaction://hlinksldjump" highlightClick="1"/>
          </p:cNvPr>
          <p:cNvSpPr/>
          <p:nvPr/>
        </p:nvSpPr>
        <p:spPr>
          <a:xfrm>
            <a:off x="11225124" y="6017609"/>
            <a:ext cx="966876" cy="840391"/>
          </a:xfrm>
          <a:prstGeom prst="actionButtonRetur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315565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</p:childTnLst>
        </p:cTn>
      </p:par>
    </p:tnLst>
    <p:bldLst>
      <p:bldP spid="113" grpId="0" animBg="1"/>
      <p:bldP spid="20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95531" y="2358172"/>
            <a:ext cx="271178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Реквизит – это </a:t>
            </a:r>
            <a:r>
              <a:rPr lang="ru-RU" b="1" i="1" u="sng" dirty="0" smtClean="0">
                <a:latin typeface="Book Antiqua" panose="02040602050305030304" pitchFamily="18" charset="0"/>
              </a:rPr>
              <a:t>бутафория</a:t>
            </a:r>
            <a:r>
              <a:rPr lang="ru-RU" i="1" dirty="0" smtClean="0">
                <a:latin typeface="Book Antiqua" panose="02040602050305030304" pitchFamily="18" charset="0"/>
              </a:rPr>
              <a:t>,</a:t>
            </a:r>
            <a:r>
              <a:rPr lang="ru-RU" i="1" baseline="0" dirty="0" smtClean="0">
                <a:latin typeface="Book Antiqua" panose="02040602050305030304" pitchFamily="18" charset="0"/>
              </a:rPr>
              <a:t> которую изготавливают в специальных мастерских.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4" name="Облако 3"/>
          <p:cNvSpPr/>
          <p:nvPr/>
        </p:nvSpPr>
        <p:spPr>
          <a:xfrm>
            <a:off x="8089569" y="2190327"/>
            <a:ext cx="3123711" cy="1813018"/>
          </a:xfrm>
          <a:prstGeom prst="cloud">
            <a:avLst/>
          </a:prstGeom>
          <a:solidFill>
            <a:srgbClr val="C2F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ПОДСКАЗКА К МЕСТУ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Нажми сюда</a:t>
            </a:r>
            <a:r>
              <a:rPr lang="ru-RU" sz="1600" dirty="0" smtClean="0">
                <a:solidFill>
                  <a:schemeClr val="tx1"/>
                </a:solidFill>
              </a:rPr>
              <a:t>, чтобы открыть.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067" name="Прямоугольник 2066"/>
          <p:cNvSpPr/>
          <p:nvPr/>
        </p:nvSpPr>
        <p:spPr>
          <a:xfrm>
            <a:off x="3676124" y="4511220"/>
            <a:ext cx="25347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Это лабиринт.</a:t>
            </a: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Нужно найти правильный путь к выходу.</a:t>
            </a: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Буквы, которые будут на этом пути – это ответ.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064" name="Прямоугольная выноска 2063"/>
          <p:cNvSpPr/>
          <p:nvPr/>
        </p:nvSpPr>
        <p:spPr>
          <a:xfrm>
            <a:off x="345413" y="353784"/>
            <a:ext cx="3645561" cy="1970316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В буфете я нашла эту «схему».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Сможешь решить её?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Ответ на шифр приведет тебя к следующему месту с подсказкой.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Для записей </a:t>
            </a:r>
            <a:r>
              <a:rPr lang="ru-RU" u="sng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воспользуйся листочком</a:t>
            </a:r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5" name="Выноска-облако 2064"/>
          <p:cNvSpPr/>
          <p:nvPr/>
        </p:nvSpPr>
        <p:spPr>
          <a:xfrm>
            <a:off x="719205" y="2730491"/>
            <a:ext cx="2990739" cy="2314575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6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подсказки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6" name="Прямоугольник 2065"/>
          <p:cNvSpPr/>
          <p:nvPr/>
        </p:nvSpPr>
        <p:spPr>
          <a:xfrm>
            <a:off x="4143965" y="3976012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Подсказка 1: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6761590" y="3975192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 2: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6293749" y="4461872"/>
            <a:ext cx="25347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Начини сверху. Первая буква – Р.</a:t>
            </a: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9082947" y="4342795"/>
            <a:ext cx="2329381" cy="1590675"/>
          </a:xfrm>
          <a:prstGeom prst="wedgeEllipseCallout">
            <a:avLst>
              <a:gd name="adj1" fmla="val 69792"/>
              <a:gd name="adj2" fmla="val 40733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перейти к карте нажми на значок в правом нижнем углу.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ая выноска 114"/>
          <p:cNvSpPr/>
          <p:nvPr/>
        </p:nvSpPr>
        <p:spPr>
          <a:xfrm>
            <a:off x="8543925" y="353784"/>
            <a:ext cx="3419475" cy="1581150"/>
          </a:xfrm>
          <a:prstGeom prst="wedgeRectCallout">
            <a:avLst>
              <a:gd name="adj1" fmla="val 49685"/>
              <a:gd name="adj2" fmla="val 7960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Ты уже догадался где следующая подсказка?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Если нет, то воспользуйся подсказкой в облаке.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4431" t="32085" r="20594" b="49196"/>
          <a:stretch/>
        </p:blipFill>
        <p:spPr>
          <a:xfrm>
            <a:off x="4018887" y="118940"/>
            <a:ext cx="3761739" cy="3761739"/>
          </a:xfrm>
          <a:prstGeom prst="rect">
            <a:avLst/>
          </a:prstGeom>
        </p:spPr>
      </p:pic>
      <p:sp>
        <p:nvSpPr>
          <p:cNvPr id="2068" name="Прямоугольник 2067"/>
          <p:cNvSpPr/>
          <p:nvPr/>
        </p:nvSpPr>
        <p:spPr>
          <a:xfrm>
            <a:off x="3676124" y="4350245"/>
            <a:ext cx="2534774" cy="2327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6293749" y="4342795"/>
            <a:ext cx="2534774" cy="8844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Управляющая кнопка: возврат 18">
            <a:hlinkClick r:id="rId5" action="ppaction://hlinksldjump" highlightClick="1"/>
          </p:cNvPr>
          <p:cNvSpPr/>
          <p:nvPr/>
        </p:nvSpPr>
        <p:spPr>
          <a:xfrm>
            <a:off x="11225124" y="6017609"/>
            <a:ext cx="966876" cy="840391"/>
          </a:xfrm>
          <a:prstGeom prst="actionButtonRetur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233175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2068" grpId="0" animBg="1"/>
      <p:bldP spid="1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/>
          <p:cNvSpPr/>
          <p:nvPr/>
        </p:nvSpPr>
        <p:spPr>
          <a:xfrm>
            <a:off x="5280375" y="5049434"/>
            <a:ext cx="21224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Попробуй подобрать рифму к слову </a:t>
            </a:r>
            <a:r>
              <a:rPr lang="ru-RU" b="1" i="1" dirty="0" smtClean="0">
                <a:latin typeface="Book Antiqua" panose="02040602050305030304" pitchFamily="18" charset="0"/>
              </a:rPr>
              <a:t>АРЕНА</a:t>
            </a:r>
          </a:p>
        </p:txBody>
      </p:sp>
      <p:sp>
        <p:nvSpPr>
          <p:cNvPr id="113" name="Прямоугольник 112"/>
          <p:cNvSpPr/>
          <p:nvPr/>
        </p:nvSpPr>
        <p:spPr>
          <a:xfrm>
            <a:off x="5074215" y="5068856"/>
            <a:ext cx="2534774" cy="8844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64" name="Прямоугольная выноска 2063"/>
          <p:cNvSpPr/>
          <p:nvPr/>
        </p:nvSpPr>
        <p:spPr>
          <a:xfrm>
            <a:off x="577389" y="941292"/>
            <a:ext cx="2476610" cy="1751800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Эту записку я нашла на столе в бутафорской.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Ты понимаешь о чем в ней говорится?</a:t>
            </a:r>
          </a:p>
        </p:txBody>
      </p:sp>
      <p:sp>
        <p:nvSpPr>
          <p:cNvPr id="2065" name="Выноска-облако 2064"/>
          <p:cNvSpPr/>
          <p:nvPr/>
        </p:nvSpPr>
        <p:spPr>
          <a:xfrm>
            <a:off x="756153" y="4087503"/>
            <a:ext cx="2990739" cy="2314575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6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подсказку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5635832" y="4639613"/>
            <a:ext cx="14115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8533284" y="3645810"/>
            <a:ext cx="2800350" cy="1987606"/>
          </a:xfrm>
          <a:prstGeom prst="wedgeEllipseCallout">
            <a:avLst>
              <a:gd name="adj1" fmla="val 69792"/>
              <a:gd name="adj2" fmla="val 40733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перейти к карте нажми на значок в правом нижнем углу.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ая выноска 114"/>
          <p:cNvSpPr/>
          <p:nvPr/>
        </p:nvSpPr>
        <p:spPr>
          <a:xfrm>
            <a:off x="9315341" y="353784"/>
            <a:ext cx="2600434" cy="1581150"/>
          </a:xfrm>
          <a:prstGeom prst="wedgeRectCallout">
            <a:avLst>
              <a:gd name="adj1" fmla="val 45462"/>
              <a:gd name="adj2" fmla="val 753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Ответ на загадку приведет тебя к следующему месту с подсказкой.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pic>
        <p:nvPicPr>
          <p:cNvPr id="7170" name="Picture 2" descr="https://funart.pro/uploads/posts/2020-05/1588317294_5-p-rvanie-foni-13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737" y="576934"/>
            <a:ext cx="5795866" cy="3163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74874" y="1328681"/>
            <a:ext cx="521959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кинотеатре – широкий экран,</a:t>
            </a:r>
          </a:p>
          <a:p>
            <a:pPr algn="ctr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цирке – манеж или арена.</a:t>
            </a:r>
          </a:p>
          <a:p>
            <a:pPr algn="ctr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Ну, а в театре, обычном театре,</a:t>
            </a:r>
          </a:p>
          <a:p>
            <a:pPr algn="ctr">
              <a:lnSpc>
                <a:spcPct val="150000"/>
              </a:lnSpc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особая, под названием …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Управляющая кнопка: возврат 15">
            <a:hlinkClick r:id="rId4" action="ppaction://hlinksldjump" highlightClick="1"/>
          </p:cNvPr>
          <p:cNvSpPr/>
          <p:nvPr/>
        </p:nvSpPr>
        <p:spPr>
          <a:xfrm>
            <a:off x="11225124" y="6017609"/>
            <a:ext cx="966876" cy="840391"/>
          </a:xfrm>
          <a:prstGeom prst="actionButtonRetur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344918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</p:childTnLst>
        </p:cTn>
      </p:par>
    </p:tnLst>
    <p:bldLst>
      <p:bldP spid="1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/>
          <p:cNvSpPr/>
          <p:nvPr/>
        </p:nvSpPr>
        <p:spPr>
          <a:xfrm>
            <a:off x="6919030" y="5021570"/>
            <a:ext cx="27426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Первое слово начинается на букву Ч и заканчивается на Й, а второе начинается с буквы К, а заканчивается буквой М.</a:t>
            </a:r>
          </a:p>
        </p:txBody>
      </p:sp>
      <p:sp>
        <p:nvSpPr>
          <p:cNvPr id="113" name="Прямоугольник 112"/>
          <p:cNvSpPr/>
          <p:nvPr/>
        </p:nvSpPr>
        <p:spPr>
          <a:xfrm>
            <a:off x="6936905" y="5002276"/>
            <a:ext cx="2741289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47612" t="49986" r="3103" b="15081"/>
          <a:stretch/>
        </p:blipFill>
        <p:spPr>
          <a:xfrm>
            <a:off x="2546413" y="353784"/>
            <a:ext cx="7061075" cy="4003835"/>
          </a:xfrm>
          <a:prstGeom prst="rect">
            <a:avLst/>
          </a:prstGeom>
        </p:spPr>
      </p:pic>
      <p:sp>
        <p:nvSpPr>
          <p:cNvPr id="2067" name="Прямоугольник 2066"/>
          <p:cNvSpPr/>
          <p:nvPr/>
        </p:nvSpPr>
        <p:spPr>
          <a:xfrm>
            <a:off x="4301929" y="4701486"/>
            <a:ext cx="2534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Это фраза из двух слов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064" name="Прямоугольная выноска 2063"/>
          <p:cNvSpPr/>
          <p:nvPr/>
        </p:nvSpPr>
        <p:spPr>
          <a:xfrm>
            <a:off x="351065" y="449329"/>
            <a:ext cx="2476610" cy="3187429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На одной из декораций было изображен этот рисунок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Интересно, что это значит?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Для записей </a:t>
            </a:r>
            <a:r>
              <a:rPr lang="ru-RU" u="sng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воспользуйся листочком</a:t>
            </a:r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5" name="Выноска-облако 2064"/>
          <p:cNvSpPr/>
          <p:nvPr/>
        </p:nvSpPr>
        <p:spPr>
          <a:xfrm>
            <a:off x="754144" y="3927607"/>
            <a:ext cx="2638577" cy="1716649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4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подсказки</a:t>
            </a:r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4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6" name="Прямоугольник 2065"/>
          <p:cNvSpPr/>
          <p:nvPr/>
        </p:nvSpPr>
        <p:spPr>
          <a:xfrm>
            <a:off x="4769770" y="4157564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Подсказка 1: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7304544" y="4557674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 2: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9002486" y="3083212"/>
            <a:ext cx="2800350" cy="1987606"/>
          </a:xfrm>
          <a:prstGeom prst="wedgeEllipseCallout">
            <a:avLst>
              <a:gd name="adj1" fmla="val 53854"/>
              <a:gd name="adj2" fmla="val 70855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перейти к карте нажми на значок в правом нижнем углу.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ая выноска 114"/>
          <p:cNvSpPr/>
          <p:nvPr/>
        </p:nvSpPr>
        <p:spPr>
          <a:xfrm>
            <a:off x="9315341" y="353783"/>
            <a:ext cx="2600434" cy="2529373"/>
          </a:xfrm>
          <a:prstGeom prst="wedgeRectCallout">
            <a:avLst>
              <a:gd name="adj1" fmla="val 45462"/>
              <a:gd name="adj2" fmla="val 753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Ответ на шифр приведет тебя к следующему месту с подсказкой.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Если ты не знаешь куда дальше идти, то воспользуйся подсказкой в облаке.</a:t>
            </a:r>
          </a:p>
          <a:p>
            <a:pPr algn="ctr"/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8" name="Прямоугольник 2067"/>
          <p:cNvSpPr/>
          <p:nvPr/>
        </p:nvSpPr>
        <p:spPr>
          <a:xfrm>
            <a:off x="4301929" y="4531797"/>
            <a:ext cx="2534774" cy="7087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Управляющая кнопка: возврат 22">
            <a:hlinkClick r:id="rId4" action="ppaction://hlinksldjump" highlightClick="1"/>
          </p:cNvPr>
          <p:cNvSpPr/>
          <p:nvPr/>
        </p:nvSpPr>
        <p:spPr>
          <a:xfrm>
            <a:off x="11225124" y="6017609"/>
            <a:ext cx="966876" cy="840391"/>
          </a:xfrm>
          <a:prstGeom prst="actionButtonRetur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836897" y="5616361"/>
            <a:ext cx="21609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Где в театре хранят костюмы?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5" name="Облако 24"/>
          <p:cNvSpPr/>
          <p:nvPr/>
        </p:nvSpPr>
        <p:spPr>
          <a:xfrm>
            <a:off x="2666626" y="5356183"/>
            <a:ext cx="2489249" cy="1322851"/>
          </a:xfrm>
          <a:prstGeom prst="cloud">
            <a:avLst/>
          </a:prstGeom>
          <a:solidFill>
            <a:srgbClr val="C2F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ПОДСКАЗКА К МЕСТУ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Нажми сюда</a:t>
            </a:r>
            <a:r>
              <a:rPr lang="ru-RU" sz="1600" dirty="0" smtClean="0">
                <a:solidFill>
                  <a:schemeClr val="tx1"/>
                </a:solidFill>
              </a:rPr>
              <a:t>, чтобы открыть.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366916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13" grpId="0" animBg="1"/>
      <p:bldP spid="2068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/>
          <p:cNvSpPr/>
          <p:nvPr/>
        </p:nvSpPr>
        <p:spPr>
          <a:xfrm>
            <a:off x="8770603" y="2529140"/>
            <a:ext cx="253477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 smtClean="0">
                <a:latin typeface="Book Antiqua" panose="02040602050305030304" pitchFamily="18" charset="0"/>
              </a:rPr>
              <a:t>В костюмерной должна находится только одежда, обувь, маски, головные уборы и швейные принадлежности</a:t>
            </a:r>
          </a:p>
        </p:txBody>
      </p:sp>
      <p:sp>
        <p:nvSpPr>
          <p:cNvPr id="113" name="Прямоугольник 112"/>
          <p:cNvSpPr/>
          <p:nvPr/>
        </p:nvSpPr>
        <p:spPr>
          <a:xfrm>
            <a:off x="8770603" y="2529140"/>
            <a:ext cx="2534774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228" name="Picture 12" descr="https://img2.freepng.ru/20190702/qbt/kisspng-the-dress-wedding-dress-clothing-clip-art-5d1c0aca6aad51.2591158215621188584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7556" y1="19528" x2="26222" y2="12075"/>
                        <a14:foregroundMark x1="19444" y1="13774" x2="38111" y2="10566"/>
                        <a14:backgroundMark x1="34556" y1="16321" x2="40778" y2="22547"/>
                        <a14:backgroundMark x1="47111" y1="4245" x2="45556" y2="189"/>
                        <a14:backgroundMark x1="5222" y1="97736" x2="37000" y2="991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014" y="344041"/>
            <a:ext cx="2470907" cy="291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mywishlist.ru/pic/i/wish/orig/009/351/715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9231">
                        <a14:foregroundMark x1="27692" y1="13290" x2="27846" y2="20908"/>
                        <a14:foregroundMark x1="39231" y1="9887" x2="43846" y2="14100"/>
                        <a14:foregroundMark x1="41692" y1="16045" x2="43231" y2="15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967" y="205265"/>
            <a:ext cx="2123195" cy="201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4" name="Прямоугольная выноска 2063"/>
          <p:cNvSpPr/>
          <p:nvPr/>
        </p:nvSpPr>
        <p:spPr>
          <a:xfrm>
            <a:off x="285750" y="353784"/>
            <a:ext cx="2476610" cy="2933702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Какой тут беспорядок!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Надо срочно прибраться здесь.</a:t>
            </a:r>
          </a:p>
          <a:p>
            <a:pPr algn="ctr"/>
            <a:endParaRPr lang="ru-RU" dirty="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Убери вещи, которые не должны находится в костюмерной, просто нажав на них.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5" name="Выноска-облако 2064"/>
          <p:cNvSpPr/>
          <p:nvPr/>
        </p:nvSpPr>
        <p:spPr>
          <a:xfrm>
            <a:off x="1203941" y="3495674"/>
            <a:ext cx="2990739" cy="2314575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6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подсказку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9327537" y="2129030"/>
            <a:ext cx="14115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7974073" y="4140524"/>
            <a:ext cx="2484378" cy="1669725"/>
          </a:xfrm>
          <a:prstGeom prst="wedgeEllipseCallout">
            <a:avLst>
              <a:gd name="adj1" fmla="val 69792"/>
              <a:gd name="adj2" fmla="val 40733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перейти к карте нажми на значок в правом нижнем углу.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ая выноска 114"/>
          <p:cNvSpPr/>
          <p:nvPr/>
        </p:nvSpPr>
        <p:spPr>
          <a:xfrm>
            <a:off x="9144000" y="353784"/>
            <a:ext cx="2771775" cy="1581150"/>
          </a:xfrm>
          <a:prstGeom prst="wedgeRectCallout">
            <a:avLst>
              <a:gd name="adj1" fmla="val 45462"/>
              <a:gd name="adj2" fmla="val 753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smtClean="0">
                <a:solidFill>
                  <a:schemeClr val="tx1"/>
                </a:solidFill>
                <a:latin typeface="Book Antiqua" panose="02040602050305030304" pitchFamily="18" charset="0"/>
              </a:rPr>
              <a:t>Ты уже догадался где следующая подсказка? </a:t>
            </a:r>
          </a:p>
          <a:p>
            <a:pPr algn="ctr"/>
            <a:r>
              <a:rPr lang="ru-RU" sz="1600" smtClean="0">
                <a:solidFill>
                  <a:schemeClr val="tx1"/>
                </a:solidFill>
                <a:latin typeface="Book Antiqua" panose="02040602050305030304" pitchFamily="18" charset="0"/>
              </a:rPr>
              <a:t>Если нет, то воспользуйся подсказкой в облаке.</a:t>
            </a:r>
            <a:endParaRPr lang="ru-RU" sz="1600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6825" y="667353"/>
            <a:ext cx="1673888" cy="2535162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5122076" y="5270567"/>
            <a:ext cx="21600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Номерок нужно вернуть на место</a:t>
            </a:r>
            <a:endParaRPr lang="ru-RU" i="1" dirty="0">
              <a:latin typeface="Book Antiqua" panose="02040602050305030304" pitchFamily="18" charset="0"/>
            </a:endParaRPr>
          </a:p>
        </p:txBody>
      </p:sp>
      <p:pic>
        <p:nvPicPr>
          <p:cNvPr id="9230" name="Picture 14" descr="https://www.pinclipart.com/picdir/big/189-1892490_suit-clipart-transparent-background-suit-png-downloa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8236">
            <a:off x="7019062" y="391127"/>
            <a:ext cx="1438028" cy="191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http://zezete2.z.e.pic.centerblog.net/f8e67da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967" y="1765991"/>
            <a:ext cx="2570590" cy="1658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https://clipart-best.com/img/carnival-mask/carnival-mask-clip-art-3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7386">
            <a:off x="3063625" y="651961"/>
            <a:ext cx="1857930" cy="1857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6" name="Picture 20" descr="https://img2.freepng.ru/20181106/ak/kisspng-hat-n-boots-clip-art-cowboy-boot-cowboy-hat-cowboy-boot-clipart-ourclipart-5be23417d09982.5793353715415511278544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250" l="0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454" y="2156547"/>
            <a:ext cx="1715118" cy="152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0" name="Picture 24" descr="http://www.eduportal44.ru/npo/kbs/SiteAssets/SitePages/%D0%A8%D0%B2%D0%B5%D0%B9%D0%BD%D1%8B%D0%B9%20%D0%BF%D1%80%D0%BE%D1%84%D0%B8%D0%BB%D1%8C/clip-art-sewing-8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497" y="2895418"/>
            <a:ext cx="3139614" cy="1538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4" name="Picture 28" descr="https://img2.pngindir.com/20190215/kat/kisspng-clip-art-hot-dog-junk-food-computer-icons-image-oops-here-i-am-sugaryrainbow-im-on-a-diet-5c667ee2e08959.2616103115502210269197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429" b="100000" l="9778" r="91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573" y="710370"/>
            <a:ext cx="2520140" cy="196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8" name="Picture 32" descr="https://www.clipartmax.com/png/full/21-211188_a-higher-loyalty-book-clip-art-a-higher-loyalty-book-clip-art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763" y="1536024"/>
            <a:ext cx="1967405" cy="200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2" name="Picture 36" descr="https://i.etsystatic.com/11688855/r/il/624d69/1190925653/il_1588xN.1190925653_9qxz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99185" l="315" r="100000">
                        <a14:foregroundMark x1="25063" y1="25183" x2="53463" y2="16870"/>
                        <a14:foregroundMark x1="50252" y1="65689" x2="50567" y2="89650"/>
                        <a14:foregroundMark x1="39673" y1="82722" x2="60579" y2="78566"/>
                        <a14:foregroundMark x1="48804" y1="65526" x2="48678" y2="89405"/>
                        <a14:foregroundMark x1="39484" y1="76284" x2="57997" y2="89405"/>
                        <a14:foregroundMark x1="45907" y1="66096" x2="46599" y2="88183"/>
                        <a14:foregroundMark x1="39673" y1="73594" x2="41121" y2="87531"/>
                        <a14:foregroundMark x1="58816" y1="71312" x2="61020" y2="85901"/>
                        <a14:foregroundMark x1="41436" y1="14751" x2="44144" y2="33904"/>
                        <a14:foregroundMark x1="43703" y1="6438" x2="49622" y2="32681"/>
                        <a14:foregroundMark x1="55605" y1="11899" x2="58816" y2="25835"/>
                        <a14:foregroundMark x1="44018" y1="8720" x2="44018" y2="8720"/>
                        <a14:foregroundMark x1="48678" y1="8965" x2="40302" y2="7090"/>
                        <a14:foregroundMark x1="27960" y1="33089" x2="30982" y2="25591"/>
                        <a14:foregroundMark x1="55227" y1="10432" x2="61020" y2="168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207" y="2013235"/>
            <a:ext cx="2298939" cy="177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4" name="Picture 38" descr="https://www.kindpng.com/picc/m/32-325427_graphic-leaf-leaves-leaf-pile-fall-season-autumn.png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>
                        <a14:foregroundMark x1="39419" y1="41000" x2="39419" y2="41000"/>
                        <a14:foregroundMark x1="56163" y1="35875" x2="56163" y2="35875"/>
                        <a14:foregroundMark x1="68953" y1="41125" x2="68953" y2="41125"/>
                        <a14:foregroundMark x1="84535" y1="42750" x2="84535" y2="42750"/>
                        <a14:foregroundMark x1="72442" y1="28125" x2="72442" y2="28125"/>
                        <a14:foregroundMark x1="60930" y1="20125" x2="60930" y2="20125"/>
                        <a14:foregroundMark x1="51744" y1="8750" x2="51744" y2="8750"/>
                        <a14:foregroundMark x1="43023" y1="23750" x2="43023" y2="2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216"/>
          <a:stretch/>
        </p:blipFill>
        <p:spPr bwMode="auto">
          <a:xfrm>
            <a:off x="4694467" y="729037"/>
            <a:ext cx="3015259" cy="195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162511" y="382882"/>
            <a:ext cx="1669867" cy="1126657"/>
          </a:xfrm>
          <a:prstGeom prst="rect">
            <a:avLst/>
          </a:prstGeom>
        </p:spPr>
      </p:pic>
      <p:sp>
        <p:nvSpPr>
          <p:cNvPr id="19" name="Облако 18"/>
          <p:cNvSpPr/>
          <p:nvPr/>
        </p:nvSpPr>
        <p:spPr>
          <a:xfrm>
            <a:off x="4644399" y="4687224"/>
            <a:ext cx="3123711" cy="1813018"/>
          </a:xfrm>
          <a:prstGeom prst="cloud">
            <a:avLst/>
          </a:prstGeom>
          <a:solidFill>
            <a:srgbClr val="C2F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ПОДСКАЗКА К МЕСТУ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Нажми сюда</a:t>
            </a:r>
            <a:r>
              <a:rPr lang="ru-RU" sz="1600" dirty="0" smtClean="0">
                <a:solidFill>
                  <a:schemeClr val="tx1"/>
                </a:solidFill>
              </a:rPr>
              <a:t>, чтобы открыть.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862346" y="2270885"/>
            <a:ext cx="2275182" cy="1928734"/>
          </a:xfrm>
          <a:prstGeom prst="rect">
            <a:avLst/>
          </a:prstGeom>
        </p:spPr>
      </p:pic>
      <p:sp>
        <p:nvSpPr>
          <p:cNvPr id="44" name="Управляющая кнопка: возврат 43">
            <a:hlinkClick r:id="rId23" action="ppaction://hlinksldjump" highlightClick="1"/>
          </p:cNvPr>
          <p:cNvSpPr/>
          <p:nvPr/>
        </p:nvSpPr>
        <p:spPr>
          <a:xfrm>
            <a:off x="11225124" y="6017609"/>
            <a:ext cx="966876" cy="840391"/>
          </a:xfrm>
          <a:prstGeom prst="actionButtonRetur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595829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9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9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4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4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9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92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9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5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3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7" name="Прямоугольник 2066"/>
          <p:cNvSpPr/>
          <p:nvPr/>
        </p:nvSpPr>
        <p:spPr>
          <a:xfrm>
            <a:off x="5105749" y="4422230"/>
            <a:ext cx="22427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Нужно соединить фигуры по горизонтали </a:t>
            </a:r>
            <a:r>
              <a:rPr lang="ru-RU" dirty="0" smtClean="0">
                <a:latin typeface="Yu Gothic UI Semilight" panose="020B0400000000000000" pitchFamily="34" charset="-128"/>
                <a:ea typeface="Yu Gothic UI Semilight" panose="020B0400000000000000" pitchFamily="34" charset="-128"/>
              </a:rPr>
              <a:t>➡</a:t>
            </a:r>
            <a:r>
              <a:rPr lang="ru-RU" i="1" dirty="0" smtClean="0">
                <a:latin typeface="Book Antiqua" panose="02040602050305030304" pitchFamily="18" charset="0"/>
              </a:rPr>
              <a:t> с узорами по вертикали </a:t>
            </a:r>
            <a:r>
              <a:rPr lang="ru-RU" dirty="0" smtClean="0">
                <a:latin typeface="Yu Gothic UI Semilight" panose="020B0400000000000000" pitchFamily="34" charset="-128"/>
                <a:ea typeface="Yu Gothic UI Semilight" panose="020B0400000000000000" pitchFamily="34" charset="-128"/>
              </a:rPr>
              <a:t>⬆</a:t>
            </a:r>
            <a:r>
              <a:rPr lang="ru-RU" i="1" dirty="0" smtClean="0">
                <a:latin typeface="Book Antiqua" panose="02040602050305030304" pitchFamily="18" charset="0"/>
              </a:rPr>
              <a:t>. То место, где они сойдутся и будет скрытой буквой. 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068" name="Прямоугольник 2067"/>
          <p:cNvSpPr/>
          <p:nvPr/>
        </p:nvSpPr>
        <p:spPr>
          <a:xfrm>
            <a:off x="4959743" y="4412693"/>
            <a:ext cx="2534774" cy="2327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64" name="Прямоугольная выноска 2063"/>
          <p:cNvSpPr/>
          <p:nvPr/>
        </p:nvSpPr>
        <p:spPr>
          <a:xfrm>
            <a:off x="310353" y="844112"/>
            <a:ext cx="2476610" cy="2421908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На месте номерка я нашла ещё одну записку.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Ты понимаешь, что в ней написано?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Для записей </a:t>
            </a:r>
            <a:r>
              <a:rPr lang="ru-RU" u="sng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воспользуйся листочком</a:t>
            </a:r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5" name="Выноска-облако 2064"/>
          <p:cNvSpPr/>
          <p:nvPr/>
        </p:nvSpPr>
        <p:spPr>
          <a:xfrm>
            <a:off x="815937" y="4012583"/>
            <a:ext cx="2990739" cy="2314575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6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подсказки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6" name="Прямоугольник 2065"/>
          <p:cNvSpPr/>
          <p:nvPr/>
        </p:nvSpPr>
        <p:spPr>
          <a:xfrm>
            <a:off x="5427584" y="4012583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Подсказка 1: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9848842" y="2436454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 2: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9411257" y="3124852"/>
            <a:ext cx="2474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2 буква Р</a:t>
            </a: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4 буква -М</a:t>
            </a: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8647584" y="4176067"/>
            <a:ext cx="2800350" cy="1987606"/>
          </a:xfrm>
          <a:prstGeom prst="wedgeEllipseCallout">
            <a:avLst>
              <a:gd name="adj1" fmla="val 69792"/>
              <a:gd name="adj2" fmla="val 40733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перейти к карте нажми на значок в правом нижнем углу.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Прямоугольная выноска 114"/>
          <p:cNvSpPr/>
          <p:nvPr/>
        </p:nvSpPr>
        <p:spPr>
          <a:xfrm>
            <a:off x="9315341" y="353784"/>
            <a:ext cx="2600434" cy="1581150"/>
          </a:xfrm>
          <a:prstGeom prst="wedgeRectCallout">
            <a:avLst>
              <a:gd name="adj1" fmla="val 45462"/>
              <a:gd name="adj2" fmla="val 753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Ответ на шифр приведет тебя к следующему месту с подсказкой.</a:t>
            </a:r>
            <a:endParaRPr lang="ru-RU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47222" t="38912" r="3154" b="23275"/>
          <a:stretch/>
        </p:blipFill>
        <p:spPr>
          <a:xfrm>
            <a:off x="3012732" y="202932"/>
            <a:ext cx="6076840" cy="3704269"/>
          </a:xfrm>
          <a:prstGeom prst="rect">
            <a:avLst/>
          </a:prstGeom>
          <a:ln cap="rnd">
            <a:solidFill>
              <a:schemeClr val="tx1"/>
            </a:solidFill>
            <a:prstDash val="sysDash"/>
          </a:ln>
        </p:spPr>
      </p:pic>
      <p:sp>
        <p:nvSpPr>
          <p:cNvPr id="113" name="Прямоугольник 112"/>
          <p:cNvSpPr/>
          <p:nvPr/>
        </p:nvSpPr>
        <p:spPr>
          <a:xfrm>
            <a:off x="9381001" y="3003292"/>
            <a:ext cx="2534774" cy="88448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Управляющая кнопка: возврат 15">
            <a:hlinkClick r:id="rId4" action="ppaction://hlinksldjump" highlightClick="1"/>
          </p:cNvPr>
          <p:cNvSpPr/>
          <p:nvPr/>
        </p:nvSpPr>
        <p:spPr>
          <a:xfrm>
            <a:off x="11225124" y="6017609"/>
            <a:ext cx="966876" cy="840391"/>
          </a:xfrm>
          <a:prstGeom prst="actionButtonRetur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492625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</p:childTnLst>
        </p:cTn>
      </p:par>
    </p:tnLst>
    <p:bldLst>
      <p:bldP spid="2068" grpId="0" animBg="1"/>
      <p:bldP spid="1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4458253" y="4666317"/>
            <a:ext cx="32194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>
                <a:latin typeface="Book Antiqua" panose="02040602050305030304" pitchFamily="18" charset="0"/>
              </a:rPr>
              <a:t>Обычно воры носят маски.</a:t>
            </a:r>
          </a:p>
          <a:p>
            <a:pPr algn="ctr"/>
            <a:r>
              <a:rPr lang="ru-RU" sz="2000" i="1" dirty="0" smtClean="0">
                <a:latin typeface="Book Antiqua" panose="02040602050305030304" pitchFamily="18" charset="0"/>
              </a:rPr>
              <a:t>Куда же он делал свою?</a:t>
            </a:r>
          </a:p>
        </p:txBody>
      </p:sp>
      <p:sp>
        <p:nvSpPr>
          <p:cNvPr id="2068" name="Прямоугольник 2067"/>
          <p:cNvSpPr/>
          <p:nvPr/>
        </p:nvSpPr>
        <p:spPr>
          <a:xfrm>
            <a:off x="4478486" y="4585642"/>
            <a:ext cx="3178985" cy="86463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9553465" y="670683"/>
            <a:ext cx="2454067" cy="1812387"/>
          </a:xfrm>
          <a:prstGeom prst="wedgeEllipseCallout">
            <a:avLst>
              <a:gd name="adj1" fmla="val 52714"/>
              <a:gd name="adj2" fmla="val 52821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продолжить нажми на значок в правом нижнем углу.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4" name="Picture 6" descr="https://game-icons.net/icons/000000/transparent/1x1/lorc/domino-ma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2049">
            <a:off x="7562929" y="1893963"/>
            <a:ext cx="793025" cy="79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4" name="Прямоугольная выноска 2063"/>
          <p:cNvSpPr/>
          <p:nvPr/>
        </p:nvSpPr>
        <p:spPr>
          <a:xfrm>
            <a:off x="431800" y="755031"/>
            <a:ext cx="2664571" cy="2541823"/>
          </a:xfrm>
          <a:prstGeom prst="wedgeRectCallout">
            <a:avLst>
              <a:gd name="adj1" fmla="val -48765"/>
              <a:gd name="adj2" fmla="val 7617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Итак, мы в гримерной.</a:t>
            </a:r>
            <a:endParaRPr lang="en-US" sz="1600" dirty="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Я уверена, что вор где-то здесь. 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Но как найти его среди загримированных актёров?</a:t>
            </a:r>
          </a:p>
          <a:p>
            <a:pPr algn="ctr"/>
            <a:endParaRPr lang="ru-RU" sz="1600" dirty="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Присмотрись внимательно и найди преступника.</a:t>
            </a:r>
          </a:p>
        </p:txBody>
      </p:sp>
      <p:sp>
        <p:nvSpPr>
          <p:cNvPr id="2065" name="Выноска-облако 2064"/>
          <p:cNvSpPr/>
          <p:nvPr/>
        </p:nvSpPr>
        <p:spPr>
          <a:xfrm>
            <a:off x="699534" y="3720496"/>
            <a:ext cx="2853291" cy="2232629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6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подсказку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6" name="Прямоугольник 2065"/>
          <p:cNvSpPr/>
          <p:nvPr/>
        </p:nvSpPr>
        <p:spPr>
          <a:xfrm>
            <a:off x="5362209" y="4033717"/>
            <a:ext cx="14115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Подсказка: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pic>
        <p:nvPicPr>
          <p:cNvPr id="12290" name="Picture 2" descr="https://cdn3.vectorstock.com/i/1000x1000/00/22/actor-theater-stage-man-characters-medieval-and-vector-1418002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76" b="9975"/>
          <a:stretch/>
        </p:blipFill>
        <p:spPr bwMode="auto">
          <a:xfrm flipH="1">
            <a:off x="3096371" y="670684"/>
            <a:ext cx="1939990" cy="293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cdn3.vectorstock.com/i/1000x1000/00/22/actor-theater-stage-man-characters-medieval-and-vector-1418002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30" r="56" b="9975"/>
          <a:stretch/>
        </p:blipFill>
        <p:spPr bwMode="auto">
          <a:xfrm>
            <a:off x="5036361" y="670683"/>
            <a:ext cx="2053907" cy="293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cdn1.vectorstock.com/i/1000x1000/39/45/actor-theater-stage-man-characters-medieval-vector-1447394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6" b="47864" l="70400" r="97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767" b="55768"/>
          <a:stretch/>
        </p:blipFill>
        <p:spPr bwMode="auto">
          <a:xfrm>
            <a:off x="6867525" y="443444"/>
            <a:ext cx="2447815" cy="3164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Управляющая кнопка: далее 1">
            <a:hlinkClick r:id="" action="ppaction://hlinkshowjump?jump=nextslide" highlightClick="1"/>
          </p:cNvPr>
          <p:cNvSpPr/>
          <p:nvPr/>
        </p:nvSpPr>
        <p:spPr>
          <a:xfrm>
            <a:off x="11149584" y="5815584"/>
            <a:ext cx="1042416" cy="1042416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396308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2"/>
                  </p:tgtEl>
                </p:cond>
              </p:nextCondLst>
            </p:seq>
          </p:childTnLst>
        </p:cTn>
      </p:par>
    </p:tnLst>
    <p:bldLst>
      <p:bldP spid="206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Прямоугольник 110"/>
          <p:cNvSpPr/>
          <p:nvPr/>
        </p:nvSpPr>
        <p:spPr>
          <a:xfrm>
            <a:off x="9259264" y="860879"/>
            <a:ext cx="253477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Чтобы расшифровать код нужно от каждой написанной буквы переступить вправо через две соседние буквы в алфавите.</a:t>
            </a:r>
          </a:p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Например, Б=Г</a:t>
            </a:r>
          </a:p>
        </p:txBody>
      </p:sp>
      <p:sp>
        <p:nvSpPr>
          <p:cNvPr id="113" name="Прямоугольник 112"/>
          <p:cNvSpPr/>
          <p:nvPr/>
        </p:nvSpPr>
        <p:spPr>
          <a:xfrm>
            <a:off x="9259264" y="880300"/>
            <a:ext cx="2534774" cy="20119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64" name="Прямоугольная выноска 2063"/>
          <p:cNvSpPr/>
          <p:nvPr/>
        </p:nvSpPr>
        <p:spPr>
          <a:xfrm>
            <a:off x="171450" y="190500"/>
            <a:ext cx="2667110" cy="3125478"/>
          </a:xfrm>
          <a:prstGeom prst="wedgeRectCallout">
            <a:avLst>
              <a:gd name="adj1" fmla="val -43817"/>
              <a:gd name="adj2" fmla="val 63813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О, нет! </a:t>
            </a:r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Он сбежал.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Что же нам делать?</a:t>
            </a:r>
            <a:endParaRPr lang="ru-RU" sz="1600" dirty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ctr"/>
            <a:endParaRPr lang="ru-RU" sz="1600" dirty="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Но, что это?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Он оборонил очередную записку и оставил какой-то кейс с замком.</a:t>
            </a:r>
          </a:p>
          <a:p>
            <a:pPr algn="ctr"/>
            <a:endParaRPr lang="ru-RU" sz="1600" dirty="0" smtClean="0">
              <a:solidFill>
                <a:schemeClr val="tx1"/>
              </a:solidFill>
              <a:latin typeface="Book Antiqua" panose="02040602050305030304" pitchFamily="18" charset="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Может быть там спрятаны наши вещи?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Book Antiqua" panose="02040602050305030304" pitchFamily="18" charset="0"/>
              </a:rPr>
              <a:t>Попробуй разгадать код.</a:t>
            </a:r>
            <a:endParaRPr lang="ru-RU" sz="1600" dirty="0">
              <a:solidFill>
                <a:schemeClr val="tx1"/>
              </a:solidFill>
              <a:latin typeface="Book Antiqua" panose="02040602050305030304" pitchFamily="18" charset="0"/>
            </a:endParaRPr>
          </a:p>
        </p:txBody>
      </p:sp>
      <p:sp>
        <p:nvSpPr>
          <p:cNvPr id="2065" name="Выноска-облако 2064"/>
          <p:cNvSpPr/>
          <p:nvPr/>
        </p:nvSpPr>
        <p:spPr>
          <a:xfrm>
            <a:off x="1141570" y="3690211"/>
            <a:ext cx="2990739" cy="2314575"/>
          </a:xfrm>
          <a:prstGeom prst="cloudCallout">
            <a:avLst>
              <a:gd name="adj1" fmla="val -62521"/>
              <a:gd name="adj2" fmla="val 5610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тебя возникнут трудности с решением, то ты можешь использовать </a:t>
            </a:r>
            <a:r>
              <a:rPr lang="ru-RU" sz="16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подсказку</a:t>
            </a:r>
            <a:r>
              <a:rPr lang="ru-RU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66" name="Прямоугольник 2065"/>
          <p:cNvSpPr/>
          <p:nvPr/>
        </p:nvSpPr>
        <p:spPr>
          <a:xfrm>
            <a:off x="5082003" y="3453795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Подсказка 1: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9727105" y="313462"/>
            <a:ext cx="15990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Подсказка 2: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2067" name="Прямоугольник 2066"/>
          <p:cNvSpPr/>
          <p:nvPr/>
        </p:nvSpPr>
        <p:spPr>
          <a:xfrm>
            <a:off x="4546889" y="3913075"/>
            <a:ext cx="2669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i="1" dirty="0" smtClean="0">
                <a:latin typeface="Book Antiqua" panose="02040602050305030304" pitchFamily="18" charset="0"/>
              </a:rPr>
              <a:t>Тебе поможет алфавит. 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069" name="Овальная выноска 2068"/>
          <p:cNvSpPr/>
          <p:nvPr/>
        </p:nvSpPr>
        <p:spPr>
          <a:xfrm>
            <a:off x="7726301" y="3453795"/>
            <a:ext cx="2800350" cy="1987606"/>
          </a:xfrm>
          <a:prstGeom prst="wedgeEllipseCallout">
            <a:avLst>
              <a:gd name="adj1" fmla="val 69792"/>
              <a:gd name="adj2" fmla="val 40733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закончить квест нажми на значок в правом нижнем углу.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70" name="Picture 10" descr="https://forpost-sz.ru/sites/default/files/doc/2017/10/10/2000px-00russian_alphabet_3.svg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094" y="4310994"/>
            <a:ext cx="2068909" cy="184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8" name="Прямоугольник 2067"/>
          <p:cNvSpPr/>
          <p:nvPr/>
        </p:nvSpPr>
        <p:spPr>
          <a:xfrm>
            <a:off x="4614162" y="3828028"/>
            <a:ext cx="2534774" cy="232739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Нажми сюда</a:t>
            </a:r>
            <a:r>
              <a:rPr lang="ru-RU" dirty="0" smtClean="0">
                <a:solidFill>
                  <a:schemeClr val="tx1"/>
                </a:solidFill>
              </a:rPr>
              <a:t>, чтобы открыть подсказку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9617" y="313462"/>
            <a:ext cx="3046010" cy="28153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302" y="91751"/>
            <a:ext cx="2598154" cy="2274229"/>
          </a:xfrm>
          <a:prstGeom prst="rect">
            <a:avLst/>
          </a:prstGeom>
        </p:spPr>
      </p:pic>
      <p:pic>
        <p:nvPicPr>
          <p:cNvPr id="14342" name="Picture 6" descr="https://thumbs.dreamstime.com/b/%D0%B7%D0%B0%D0%BC%D0%BE%D0%BA-%D0%BF%D0%B8%D1%81%D1%8C%D0%BC%D0%B0-%D0%BA%D0%BE%D0%BC%D0%B1%D0%B8%D0%BD%D0%B0%D1%86%D0%B8%D0%B8-%D1%8F-%D0%B2%D0%B0%D1%88%D0%B5%D0%B3%D0%BE-%D0%B2%D0%B5%D0%B1%D1%81%D0%B0%D0%B9%D1%82%D0%B0-%D1%81-%D0%B8%D0%BC%D0%B5%D0%BD%D0%B5%D0%BC-%D0%BF%D0%BE-%D1%8C%D0%B7%D0%BE%D0%B2%D0%B0%D1%82%D0%B5-%D1%8F-%D0%BA-%D1%8E%D1%87%D0%BE%D0%BC-672099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061" b="91667" l="2750" r="99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095" y="877409"/>
            <a:ext cx="1476723" cy="73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4800600" y="1608387"/>
            <a:ext cx="390525" cy="0"/>
          </a:xfrm>
          <a:prstGeom prst="straightConnector1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Управляющая кнопка: далее 15">
            <a:hlinkClick r:id="" action="ppaction://hlinkshowjump?jump=nextslide" highlightClick="1"/>
          </p:cNvPr>
          <p:cNvSpPr/>
          <p:nvPr/>
        </p:nvSpPr>
        <p:spPr>
          <a:xfrm>
            <a:off x="11149584" y="5815584"/>
            <a:ext cx="1042416" cy="1042416"/>
          </a:xfrm>
          <a:prstGeom prst="actionButtonForwardNex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270930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</p:childTnLst>
        </p:cTn>
      </p:par>
    </p:tnLst>
    <p:bldLst>
      <p:bldP spid="113" grpId="0" animBg="1"/>
      <p:bldP spid="206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6" name="Picture 10" descr="https://avatars.mds.yandex.net/get-zen_doc/56585/pub_5ce82f6a4d24ad00b31dc5a3_5ce83741e68b7800b39c0630/scale_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0325" y="0"/>
            <a:ext cx="3166945" cy="292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thumbs.dreamstime.com/b/illu-%D0%B8%D1%81%D0%BA%D1%83%D1%81%D1%81%D1%82%D0%B2%D0%B0-%D0%B2%D0%B5%D0%BA%D1%82%D0%BE%D1%80%D0%B0-%D1%87%D0%B5%D0%BC%D0%BE%D0%B4%D0%B0%D0%BD%D0%B0-%D0%B1%D1%80%D0%B0%D0%B9%D0%BD%D0%B0-%D0%B2%D0%B8%D0%BD%D1%82%D0%B0%D0%B6%D0%BD%D0%BE%D0%B9-%D0%BF%D1%83%D1%81%D1%82%D0%BE%D0%B9-%D0%BD%D0%B0%D1%80%D0%B8%D1%81%D0%BE%D0%B2%D0%B0%D0%BD%D0%BD%D0%BE%D0%B5-1022941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8" y="2149161"/>
            <a:ext cx="4848225" cy="470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Овальная выноска 22"/>
          <p:cNvSpPr/>
          <p:nvPr/>
        </p:nvSpPr>
        <p:spPr>
          <a:xfrm>
            <a:off x="830200" y="316895"/>
            <a:ext cx="3310000" cy="1257906"/>
          </a:xfrm>
          <a:prstGeom prst="wedgeEllipseCallout">
            <a:avLst>
              <a:gd name="adj1" fmla="val -70256"/>
              <a:gd name="adj2" fmla="val 40733"/>
            </a:avLst>
          </a:prstGeom>
          <a:solidFill>
            <a:srgbClr val="F6D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ОТЛИЧНО!</a:t>
            </a:r>
            <a:endParaRPr lang="ru-RU" sz="2800" dirty="0">
              <a:solidFill>
                <a:schemeClr val="tx1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Овальная выноска 23"/>
          <p:cNvSpPr/>
          <p:nvPr/>
        </p:nvSpPr>
        <p:spPr>
          <a:xfrm>
            <a:off x="2669348" y="1574801"/>
            <a:ext cx="3223451" cy="1987606"/>
          </a:xfrm>
          <a:prstGeom prst="wedgeEllipseCallout">
            <a:avLst>
              <a:gd name="adj1" fmla="val 69792"/>
              <a:gd name="adj2" fmla="val 40733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Ты прошел квест и нашел все вещи работников Древнего театра!</a:t>
            </a:r>
            <a:endParaRPr lang="ru-RU" sz="2000" dirty="0">
              <a:solidFill>
                <a:schemeClr val="tx1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71600" y="4165600"/>
            <a:ext cx="2324100" cy="546100"/>
          </a:xfrm>
          <a:prstGeom prst="rect">
            <a:avLst/>
          </a:prstGeom>
          <a:solidFill>
            <a:srgbClr val="E3E7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ьная выноска 26"/>
          <p:cNvSpPr/>
          <p:nvPr/>
        </p:nvSpPr>
        <p:spPr>
          <a:xfrm>
            <a:off x="6375399" y="190500"/>
            <a:ext cx="3185347" cy="2285697"/>
          </a:xfrm>
          <a:prstGeom prst="wedgeEllipseCallout">
            <a:avLst>
              <a:gd name="adj1" fmla="val 49065"/>
              <a:gd name="adj2" fmla="val 4968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За это ты получаешь 3 билетика от своего педагога!</a:t>
            </a:r>
            <a:endParaRPr lang="ru-RU" sz="2400" dirty="0">
              <a:solidFill>
                <a:schemeClr val="tx1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Овальная выноска 27"/>
          <p:cNvSpPr/>
          <p:nvPr/>
        </p:nvSpPr>
        <p:spPr>
          <a:xfrm>
            <a:off x="6219825" y="2924146"/>
            <a:ext cx="4056947" cy="3375054"/>
          </a:xfrm>
          <a:prstGeom prst="wedgeEllipseCallout">
            <a:avLst>
              <a:gd name="adj1" fmla="val -70256"/>
              <a:gd name="adj2" fmla="val 40733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Большое спасибо тебе за помощь. </a:t>
            </a: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Ты настоящий молодец!</a:t>
            </a:r>
            <a:endParaRPr lang="ru-RU" sz="2800" b="1" i="1" dirty="0">
              <a:solidFill>
                <a:schemeClr val="tx1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81614" y="2419653"/>
            <a:ext cx="7228772" cy="2123658"/>
          </a:xfrm>
          <a:prstGeom prst="rect">
            <a:avLst/>
          </a:prstGeom>
          <a:solidFill>
            <a:schemeClr val="bg1">
              <a:alpha val="9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400" b="1" dirty="0" smtClean="0">
                <a:solidFill>
                  <a:srgbClr val="7030A0"/>
                </a:solidFill>
                <a:latin typeface="Bahnschrift SemiLight" panose="020B0502040204020203" pitchFamily="34" charset="0"/>
              </a:rPr>
              <a:t>СПАСИБО ЗА УЧАСТИЕ!</a:t>
            </a:r>
          </a:p>
          <a:p>
            <a:pPr algn="ctr">
              <a:lnSpc>
                <a:spcPct val="150000"/>
              </a:lnSpc>
            </a:pPr>
            <a:r>
              <a:rPr lang="ru-RU" sz="4400" b="1" dirty="0" smtClean="0">
                <a:solidFill>
                  <a:srgbClr val="92D050"/>
                </a:solidFill>
                <a:latin typeface="Bahnschrift SemiLight" panose="020B0502040204020203" pitchFamily="34" charset="0"/>
              </a:rPr>
              <a:t>ДО НОВЫХ ВСТРЕЧ!</a:t>
            </a:r>
            <a:endParaRPr lang="ru-RU" sz="4400" b="1" dirty="0">
              <a:solidFill>
                <a:srgbClr val="92D050"/>
              </a:solidFill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840776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7" grpId="0" animBg="1"/>
      <p:bldP spid="28" grpId="0" animBg="1"/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716</TotalTime>
  <Words>1417</Words>
  <Application>Microsoft Office PowerPoint</Application>
  <PresentationFormat>Широкоэкранный</PresentationFormat>
  <Paragraphs>233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Yu Gothic UI Semilight</vt:lpstr>
      <vt:lpstr>Arial</vt:lpstr>
      <vt:lpstr>Bahnschrift SemiLight</vt:lpstr>
      <vt:lpstr>Book Antiqua</vt:lpstr>
      <vt:lpstr>Calibri</vt:lpstr>
      <vt:lpstr>Calibri Light</vt:lpstr>
      <vt:lpstr>Times New Roman</vt:lpstr>
      <vt:lpstr>Тема Office</vt:lpstr>
      <vt:lpstr>«Кто где?»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«Кто где?»</dc:title>
  <dc:creator>Фил Андрей</dc:creator>
  <cp:lastModifiedBy>Фил Андрей</cp:lastModifiedBy>
  <cp:revision>88</cp:revision>
  <dcterms:created xsi:type="dcterms:W3CDTF">2020-11-08T14:06:21Z</dcterms:created>
  <dcterms:modified xsi:type="dcterms:W3CDTF">2021-02-08T04:30:29Z</dcterms:modified>
</cp:coreProperties>
</file>