
<file path=[Content_Types].xml><?xml version="1.0" encoding="utf-8"?>
<Types xmlns="http://schemas.openxmlformats.org/package/2006/content-types">
  <Default Extension="jfif" ContentType="image/jpeg"/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80" r:id="rId6"/>
    <p:sldId id="278" r:id="rId7"/>
    <p:sldId id="260" r:id="rId8"/>
    <p:sldId id="261" r:id="rId9"/>
    <p:sldId id="262" r:id="rId10"/>
    <p:sldId id="263" r:id="rId11"/>
    <p:sldId id="269" r:id="rId12"/>
    <p:sldId id="264" r:id="rId13"/>
    <p:sldId id="265" r:id="rId14"/>
    <p:sldId id="266" r:id="rId15"/>
    <p:sldId id="268" r:id="rId16"/>
    <p:sldId id="270" r:id="rId17"/>
    <p:sldId id="271" r:id="rId18"/>
    <p:sldId id="272" r:id="rId19"/>
    <p:sldId id="273" r:id="rId20"/>
    <p:sldId id="274" r:id="rId21"/>
    <p:sldId id="276" r:id="rId22"/>
    <p:sldId id="277" r:id="rId2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2" d="100"/>
          <a:sy n="82" d="100"/>
        </p:scale>
        <p:origin x="691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804C65C-A0D1-4C65-8E03-85D113CC4F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40E56DD1-F1E8-405A-8F28-CEC7691E60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2796D086-F378-41C6-9CC4-D4A5283E3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71D1B-E12C-410C-81BA-B929FB6AFC20}" type="datetimeFigureOut">
              <a:rPr lang="ru-RU" smtClean="0"/>
              <a:t>07.12.2024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34991D8-76E0-481C-8465-9D8472DCBF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1936883C-6BFE-42D1-AC54-89D22C92B7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442-F056-4982-80D4-6159D958F9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26807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E1C96C2-401E-4167-AE22-AED1D3FCDE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0D7102B0-E243-4976-B74C-66CDBD6E35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7EF28C95-397B-4E5F-B47F-869E95CB25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71D1B-E12C-410C-81BA-B929FB6AFC20}" type="datetimeFigureOut">
              <a:rPr lang="ru-RU" smtClean="0"/>
              <a:t>07.12.2024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30E8D509-4588-4E9C-A64C-6FDE214014A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CF28C60-5315-4189-BF32-4041BC5EC2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442-F056-4982-80D4-6159D958F9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021591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CB0874-2934-4671-AB48-84CD377CFD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40FDED61-7C96-40C9-9767-FB1A56CCE04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8CE321-16A2-4D54-BACC-C21F9FA6C0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71D1B-E12C-410C-81BA-B929FB6AFC20}" type="datetimeFigureOut">
              <a:rPr lang="ru-RU" smtClean="0"/>
              <a:t>07.12.2024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14511941-A10E-4EB6-B284-35C2AFBEF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69C1528-90AB-457A-9174-6F5B5B5CA7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442-F056-4982-80D4-6159D958F9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63672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941D1FD-4695-4B0E-9F35-86BF9C7B2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891CFC0-6F37-48E7-97DD-B1C37B1AC44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5B81E183-C391-4728-A351-B4CD4D3373F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59EB6D3-51AD-4DFD-A2DB-63BEE58EC6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71D1B-E12C-410C-81BA-B929FB6AFC20}" type="datetimeFigureOut">
              <a:rPr lang="ru-RU" smtClean="0"/>
              <a:t>07.12.2024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D7DDB7C3-FDD5-446F-8E55-2B10904868C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D1C42CCD-882A-479F-90BC-10C8D62BCE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442-F056-4982-80D4-6159D958F9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13961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5A021E9-1820-42BC-A8A0-8E73C7205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94B80A82-E153-49B2-970C-918D73A339F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E37E1D60-6291-4663-B87C-DCB874B4C5B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0E9972FD-291E-4521-98C9-611F586C0E6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93A476F7-6774-4701-9411-11AF2A52028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0C0E0E9-74E1-4650-8D3D-C205F26779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71D1B-E12C-410C-81BA-B929FB6AFC20}" type="datetimeFigureOut">
              <a:rPr lang="ru-RU" smtClean="0"/>
              <a:t>07.12.2024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87803E2B-EB00-40C6-A77D-4CFAABDF07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A31F11E8-3D26-460D-88B5-87AA14DE6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442-F056-4982-80D4-6159D958F9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04523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E3AD92-E25A-4594-939C-5686E10794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90C53183-C7AE-4327-91A3-B77A43854E2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71D1B-E12C-410C-81BA-B929FB6AFC20}" type="datetimeFigureOut">
              <a:rPr lang="ru-RU" smtClean="0"/>
              <a:t>07.12.2024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AF5338F1-318F-42A4-AE04-3FC7D9B2086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58793B4A-5A42-46A6-8C50-1FA0C7C025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442-F056-4982-80D4-6159D958F9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96911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0CF2D8FF-6BDC-48A3-8911-36F1F94397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71D1B-E12C-410C-81BA-B929FB6AFC20}" type="datetimeFigureOut">
              <a:rPr lang="ru-RU" smtClean="0"/>
              <a:t>07.12.2024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A4045A0E-4A46-4A84-9ABD-7FB3E80E20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676603DF-5A9F-49FC-84CE-A9A412003E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442-F056-4982-80D4-6159D958F9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7694975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4719771-1E26-42C5-B19D-C1DE67DDC3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9C5E6B0-B67B-416F-80F4-50CCBAF7293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CF06F655-B1FE-4383-9CFB-AB3B774CE34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32694734-FD66-4D22-8893-D598881B33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71D1B-E12C-410C-81BA-B929FB6AFC20}" type="datetimeFigureOut">
              <a:rPr lang="ru-RU" smtClean="0"/>
              <a:t>07.12.2024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8BF637D-CBDF-46BC-97BC-D235728508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4427C46-2128-475D-930A-1A76CA9BA4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442-F056-4982-80D4-6159D958F9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71745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E3FC89D-08C6-4838-85A7-343E9D2B1BD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4F46AC6D-80BE-4B78-A765-F65E985DCE4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FCD719C9-80C5-47D1-84CA-18123CF6946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87EEA03-19FC-41D8-AB20-EAF91F5AF08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71D1B-E12C-410C-81BA-B929FB6AFC20}" type="datetimeFigureOut">
              <a:rPr lang="ru-RU" smtClean="0"/>
              <a:t>07.12.2024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95E56973-1D8E-4B33-A811-13D8F34F83E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EC28CBE-0263-42D4-85FF-64902CE5D1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442-F056-4982-80D4-6159D958F9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4585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9171D1-7068-4FDF-9458-7CB05DCC82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43E05CA6-6664-4B8E-A8D6-E463492F5C3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F820EA0-BBC9-42DC-B81D-2303100BDB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71D1B-E12C-410C-81BA-B929FB6AFC20}" type="datetimeFigureOut">
              <a:rPr lang="ru-RU" smtClean="0"/>
              <a:t>07.12.2024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C63949C-6EB8-4857-8483-D1F1560B3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E22550FB-7F07-412D-B62E-24125B682F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442-F056-4982-80D4-6159D958F9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82442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00A903BA-ED39-46BD-A68D-E005BC391A1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69547AC-4029-4499-926D-43C3E0A30A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E42D8C5-F4A2-4855-8B10-D30C94FB25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71D1B-E12C-410C-81BA-B929FB6AFC20}" type="datetimeFigureOut">
              <a:rPr lang="ru-RU" smtClean="0"/>
              <a:t>07.12.2024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62EE9AB-51E2-4847-A6BB-A3308D8C806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52F3A54-CCC5-44EB-9C49-5B800CC94D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FA8442-F056-4982-80D4-6159D958F9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249008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57C315-B05F-4A16-B6F4-AE90E9398F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F1790E26-3E38-422A-A8D5-BF2B9EDB4BF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E272B217-E7A9-435B-A35C-5ABF0C02225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871D1B-E12C-410C-81BA-B929FB6AFC20}" type="datetimeFigureOut">
              <a:rPr lang="ru-RU" smtClean="0"/>
              <a:t>07.12.2024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D23372D-CAC9-4943-B8C4-6BBA75187E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7467E1A-CE73-4BFC-B1CB-7B8AAF3FA54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FA8442-F056-4982-80D4-6159D958F99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81919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2.xml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microsoft.com/office/2007/relationships/hdphoto" Target="../media/hdphoto2.wdp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emf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Picture background">
            <a:extLst>
              <a:ext uri="{FF2B5EF4-FFF2-40B4-BE49-F238E27FC236}">
                <a16:creationId xmlns:a16="http://schemas.microsoft.com/office/drawing/2014/main" id="{EF04652C-8B70-4FE1-8E2E-7971E9FC58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B4132B6-7283-4A7A-85C4-D4014D6C00D3}"/>
              </a:ext>
            </a:extLst>
          </p:cNvPr>
          <p:cNvSpPr txBox="1"/>
          <p:nvPr/>
        </p:nvSpPr>
        <p:spPr>
          <a:xfrm>
            <a:off x="1976284" y="601752"/>
            <a:ext cx="794446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бюджетное дошкольное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образовательное учреждение </a:t>
            </a:r>
          </a:p>
          <a:p>
            <a:pPr algn="ctr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«Детский сад общеразвивающего вида №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107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ВундерКит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FBC1DE5-62FE-4E71-9947-CB1BD9747F53}"/>
              </a:ext>
            </a:extLst>
          </p:cNvPr>
          <p:cNvSpPr txBox="1"/>
          <p:nvPr/>
        </p:nvSpPr>
        <p:spPr>
          <a:xfrm>
            <a:off x="3136490" y="1942845"/>
            <a:ext cx="59190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Консультация для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педагогов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7BF40318-D45B-447C-BEB5-5F4E433AEBFE}"/>
              </a:ext>
            </a:extLst>
          </p:cNvPr>
          <p:cNvSpPr txBox="1"/>
          <p:nvPr/>
        </p:nvSpPr>
        <p:spPr>
          <a:xfrm>
            <a:off x="1976284" y="2548271"/>
            <a:ext cx="856389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>
                <a:latin typeface="Georgia" panose="02040502050405020303" pitchFamily="18" charset="0"/>
              </a:rPr>
              <a:t>«Разработка, реализация и оформление детско-родительского проекта»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7B93D3-D718-4652-84FA-562F6C62A7AA}"/>
              </a:ext>
            </a:extLst>
          </p:cNvPr>
          <p:cNvSpPr txBox="1"/>
          <p:nvPr/>
        </p:nvSpPr>
        <p:spPr>
          <a:xfrm>
            <a:off x="8367251" y="4235401"/>
            <a:ext cx="34511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Автор: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МДОУ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№107 «</a:t>
            </a:r>
            <a:r>
              <a:rPr lang="ru-RU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ВундерКит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Хрипкова Ольга Владимировна</a:t>
            </a:r>
            <a:endParaRPr lang="ru-RU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80357F0A-AFDB-43F5-B618-6BCD4BADB8CA}"/>
              </a:ext>
            </a:extLst>
          </p:cNvPr>
          <p:cNvSpPr txBox="1"/>
          <p:nvPr/>
        </p:nvSpPr>
        <p:spPr>
          <a:xfrm>
            <a:off x="4109884" y="5965722"/>
            <a:ext cx="304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2024г.</a:t>
            </a:r>
          </a:p>
        </p:txBody>
      </p:sp>
    </p:spTree>
    <p:extLst>
      <p:ext uri="{BB962C8B-B14F-4D97-AF65-F5344CB8AC3E}">
        <p14:creationId xmlns:p14="http://schemas.microsoft.com/office/powerpoint/2010/main" val="18446640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15420F7-3299-49EE-A320-F506AE9CF7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CA1C319-D6D7-4688-AC85-F936F38A0D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4" name="Picture 6" descr="Picture background">
            <a:extLst>
              <a:ext uri="{FF2B5EF4-FFF2-40B4-BE49-F238E27FC236}">
                <a16:creationId xmlns:a16="http://schemas.microsoft.com/office/drawing/2014/main" id="{4591E9BC-2912-4AF2-9683-EEF5931933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9191027-5313-48E0-B103-9D8C528BD93F}"/>
              </a:ext>
            </a:extLst>
          </p:cNvPr>
          <p:cNvSpPr txBox="1"/>
          <p:nvPr/>
        </p:nvSpPr>
        <p:spPr>
          <a:xfrm>
            <a:off x="587829" y="365125"/>
            <a:ext cx="11092893" cy="38542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sz="36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«</a:t>
            </a:r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 ребенка надо смотреть не как на ученика, </a:t>
            </a: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а как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на маленького «искателя истины», необходимо поддерживать и питать в нем дух неугомонного искания истины, лелеять проснувшуюся жажду знания»</a:t>
            </a:r>
          </a:p>
          <a:p>
            <a:pPr algn="r">
              <a:lnSpc>
                <a:spcPct val="107000"/>
              </a:lnSpc>
              <a:spcAft>
                <a:spcPts val="800"/>
              </a:spcAft>
            </a:pPr>
            <a:r>
              <a:rPr lang="ru-RU" sz="36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К. Н. </a:t>
            </a:r>
            <a:r>
              <a:rPr lang="ru-RU" sz="36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Вентцель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0D639699-2DB3-4105-8464-A5A813896666}"/>
              </a:ext>
            </a:extLst>
          </p:cNvPr>
          <p:cNvSpPr txBox="1"/>
          <p:nvPr/>
        </p:nvSpPr>
        <p:spPr>
          <a:xfrm>
            <a:off x="-795953" y="4616245"/>
            <a:ext cx="6666271" cy="2440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056" name="Picture 8" descr="Picture background">
            <a:extLst>
              <a:ext uri="{FF2B5EF4-FFF2-40B4-BE49-F238E27FC236}">
                <a16:creationId xmlns:a16="http://schemas.microsoft.com/office/drawing/2014/main" id="{B8C1B2CE-5DE4-4A78-A1D8-FEF173D8A25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20632" y="3435145"/>
            <a:ext cx="596265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413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5019CA-20CA-43E1-A510-E2421F65F1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8D1519A-3A58-46C5-96E6-ACA14A8265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603FFC64-18CA-4DB8-A5A7-4C99DACD4F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9984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507970E-8037-45A2-A24E-F431BA618E8E}"/>
              </a:ext>
            </a:extLst>
          </p:cNvPr>
          <p:cNvSpPr txBox="1"/>
          <p:nvPr/>
        </p:nvSpPr>
        <p:spPr>
          <a:xfrm>
            <a:off x="680884" y="761435"/>
            <a:ext cx="10026445" cy="3648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4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Сегодня одним из наиболее ярких, развивающихся, интересных, значимых методов, как для взрослых, так и для детей дошкольного возраста является 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4800" b="1" dirty="0" smtClean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проектная </a:t>
            </a:r>
            <a:r>
              <a:rPr lang="ru-RU" sz="4800" b="1" dirty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деятельность</a:t>
            </a:r>
            <a:r>
              <a:rPr lang="ru-RU" sz="4800" b="1" dirty="0" smtClean="0">
                <a:effectLst/>
                <a:latin typeface="Monotype Corsiva" panose="03010101010201010101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4800" b="1" dirty="0">
              <a:effectLst/>
              <a:latin typeface="Monotype Corsiva" panose="03010101010201010101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9218" name="Picture 2" descr="Picture background">
            <a:extLst>
              <a:ext uri="{FF2B5EF4-FFF2-40B4-BE49-F238E27FC236}">
                <a16:creationId xmlns:a16="http://schemas.microsoft.com/office/drawing/2014/main" id="{FE577CFA-089C-400F-94F4-A8E53E7767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1719" y="3177719"/>
            <a:ext cx="4282081" cy="3295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261258" y="5151809"/>
            <a:ext cx="6204857" cy="14773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b="1" dirty="0"/>
              <a:t>Несмотря на то, что дети принимают активное участие в проектной деятельности, роль воспитателя остается ключевой. Он направляет процесс, помогает формулировать цель и задачи проекта, координирует работу </a:t>
            </a:r>
            <a:r>
              <a:rPr lang="ru-RU" b="1" dirty="0"/>
              <a:t> </a:t>
            </a:r>
            <a:r>
              <a:rPr lang="ru-RU" b="1" dirty="0" smtClean="0"/>
              <a:t>и поддерживает </a:t>
            </a:r>
            <a:r>
              <a:rPr lang="ru-RU" b="1" dirty="0"/>
              <a:t>их </a:t>
            </a:r>
            <a:r>
              <a:rPr lang="ru-RU" b="1" dirty="0" smtClean="0"/>
              <a:t>инициативы</a:t>
            </a:r>
            <a:endParaRPr lang="ru-RU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tx1"/>
              </a:solidFill>
              <a:effectLst>
                <a:outerShdw blurRad="12700" dist="38100" dir="2700000" algn="tl" rotWithShape="0">
                  <a:schemeClr val="bg1">
                    <a:lumMod val="50000"/>
                  </a:scheme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33124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134ACA-FF45-495A-BADD-FEBDDA170B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B881974-319B-40CA-9318-B2FF95A4D5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64E0605D-0004-4782-938E-625723ED33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C073591-A02F-46C4-8CBA-F122B7658B37}"/>
              </a:ext>
            </a:extLst>
          </p:cNvPr>
          <p:cNvSpPr txBox="1"/>
          <p:nvPr/>
        </p:nvSpPr>
        <p:spPr>
          <a:xfrm>
            <a:off x="739877" y="643039"/>
            <a:ext cx="10515600" cy="49859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Проект</a:t>
            </a:r>
            <a:r>
              <a:rPr lang="ru-RU" sz="44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 (с греч.) – это путь исследования, это специально организованный взрослым и выполняемый детьми комплекс действий по решению значимой для детей проблемы, завершающийся созданием творческих работ. </a:t>
            </a:r>
            <a:endParaRPr lang="ru-RU" sz="4400" dirty="0"/>
          </a:p>
        </p:txBody>
      </p:sp>
    </p:spTree>
    <p:extLst>
      <p:ext uri="{BB962C8B-B14F-4D97-AF65-F5344CB8AC3E}">
        <p14:creationId xmlns:p14="http://schemas.microsoft.com/office/powerpoint/2010/main" val="20668159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" name="Объект 1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83976" y="1825625"/>
            <a:ext cx="4024048" cy="4351338"/>
          </a:xfrm>
        </p:spPr>
      </p:pic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DA537713-7216-4CF5-928D-12D10CEC7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2211354" y="365125"/>
            <a:ext cx="78843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3526970" y="1690688"/>
            <a:ext cx="518028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233265" y="617256"/>
            <a:ext cx="113273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36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Задачи </a:t>
            </a:r>
            <a:r>
              <a:rPr lang="ru-RU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проектной деятельности в ДОУ</a:t>
            </a:r>
            <a:endParaRPr lang="ru-RU" sz="3600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363894" y="1351713"/>
            <a:ext cx="8257591" cy="468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</a:t>
            </a:r>
            <a:r>
              <a:rPr lang="ru-RU" sz="2400" i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Развитие познавательной активности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838200" y="1825625"/>
            <a:ext cx="10618237" cy="4875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i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 Формирование самостоятельности и ответственности</a:t>
            </a:r>
            <a:endParaRPr lang="ru-RU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63894" y="2349258"/>
            <a:ext cx="10618237" cy="58019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i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 Развитие коммуникативных и социальных </a:t>
            </a:r>
            <a:r>
              <a:rPr lang="ru-RU" sz="2400" i="1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навыков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4</a:t>
            </a:r>
            <a:r>
              <a:rPr 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Развитие творческого </a:t>
            </a: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потенциала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5. Формирование навыков планирования и организации </a:t>
            </a:r>
            <a:r>
              <a:rPr lang="ru-RU" sz="24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деятельности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ru-RU" sz="24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6</a:t>
            </a:r>
            <a:r>
              <a:rPr lang="ru-RU" sz="2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Развитие критического мышления и способности к решению </a:t>
            </a:r>
            <a:r>
              <a:rPr lang="ru-RU" sz="24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7. Формирование устойчивого интереса к определенным областям знаний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i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8</a:t>
            </a:r>
            <a:r>
              <a:rPr lang="ru-RU" sz="2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Воспитание нравственных и моральных ценностей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i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9. Подготовка к школьному обучению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i="1" u="sng" dirty="0" smtClean="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i="1" u="sng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/>
              <a:t>            </a:t>
            </a:r>
            <a:endParaRPr lang="ru-RU" dirty="0"/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8274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00" y="4488025"/>
            <a:ext cx="2914443" cy="22063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606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58553" y="1825625"/>
            <a:ext cx="5874893" cy="4351338"/>
          </a:xfrm>
        </p:spPr>
      </p:pic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DA537713-7216-4CF5-928D-12D10CEC7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21298" y="830424"/>
            <a:ext cx="1180322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Преимущества </a:t>
            </a: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проектной деятельности для </a:t>
            </a:r>
            <a:r>
              <a:rPr lang="ru-RU" sz="3200" b="1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дошкольников:</a:t>
            </a:r>
            <a:endParaRPr lang="ru-RU" sz="3200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690465" y="3244334"/>
            <a:ext cx="872412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-</a:t>
            </a:r>
            <a:r>
              <a:rPr lang="ru-RU" sz="3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Повышение мотивации к обучению. </a:t>
            </a:r>
            <a:endParaRPr lang="ru-RU" sz="3600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690465" y="1690688"/>
            <a:ext cx="1066333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3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Развитие критического и творческого мышления</a:t>
            </a:r>
            <a:endParaRPr lang="ru-RU" sz="36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606490" y="4737088"/>
            <a:ext cx="1032898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sz="3600" dirty="0" smtClean="0"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r>
              <a:rPr lang="ru-RU" sz="3600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- </a:t>
            </a: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Формирование навыков самоорганизации.</a:t>
            </a:r>
            <a:endParaRPr lang="ru-RU" sz="3600" dirty="0"/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3600" b="9685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87359" y="3046400"/>
            <a:ext cx="4013011" cy="36562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19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80C5AEE-EFF0-4339-98F0-56E2AB6300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9A339A-AF8A-48C8-93D0-009DC86CFC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977A329A-CD10-476B-9D55-9373E94EF23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86BADB3-EB66-40FF-A4C7-F442A3E7D119}"/>
              </a:ext>
            </a:extLst>
          </p:cNvPr>
          <p:cNvSpPr txBox="1"/>
          <p:nvPr/>
        </p:nvSpPr>
        <p:spPr>
          <a:xfrm>
            <a:off x="1066800" y="1077057"/>
            <a:ext cx="10058400" cy="47280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продолжительности: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6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Краткосрочные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(одно или несколько занятий от 1 до 4 недель) -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направлены на решение небольшой проблемы.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6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</a:t>
            </a:r>
            <a:r>
              <a:rPr lang="ru-RU" sz="36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редней продолжительности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рассчитаны на решение проблемы в течение нескольких дней, недель (подготовка к празднику, путешествию; сочинение и постановка сказки).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6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Долгосрочные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(от одного до нескольких месяцев) - решают крупную проблему, для преодоления которой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требуются усилия и достаточное время.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38C3ADB-0AEF-4024-AEE5-31E6D3169A80}"/>
              </a:ext>
            </a:extLst>
          </p:cNvPr>
          <p:cNvSpPr txBox="1"/>
          <p:nvPr/>
        </p:nvSpPr>
        <p:spPr>
          <a:xfrm>
            <a:off x="3097161" y="230188"/>
            <a:ext cx="55945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Типология проектов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466018C-1A97-4341-BAE4-8402B87B9CB7}"/>
              </a:ext>
            </a:extLst>
          </p:cNvPr>
          <p:cNvSpPr txBox="1"/>
          <p:nvPr/>
        </p:nvSpPr>
        <p:spPr>
          <a:xfrm>
            <a:off x="10143283" y="6224045"/>
            <a:ext cx="62601" cy="2688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7170" name="Picture 2" descr="Picture background">
            <a:extLst>
              <a:ext uri="{FF2B5EF4-FFF2-40B4-BE49-F238E27FC236}">
                <a16:creationId xmlns:a16="http://schemas.microsoft.com/office/drawing/2014/main" id="{170CEA0B-5C01-4186-AB98-5BBF6E3404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6705" y="4987724"/>
            <a:ext cx="1916578" cy="15864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11435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C7D176-ADCA-4A0E-B633-31841FA92E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BDE12D6-EEB0-4303-8A32-DC26CDBAAEA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339C70EB-3AEE-4B3B-8C47-8866131AE2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0C0543A-1E47-439D-86AC-72EF8513E48D}"/>
              </a:ext>
            </a:extLst>
          </p:cNvPr>
          <p:cNvSpPr txBox="1"/>
          <p:nvPr/>
        </p:nvSpPr>
        <p:spPr>
          <a:xfrm>
            <a:off x="963561" y="716567"/>
            <a:ext cx="10264877" cy="4114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количеству участников: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6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ru-RU" sz="36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ндивидуальные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выполняется автономно, предназначен для обогащения культурного опыта ребёнка; с его помощью отслеживаются способности преодолевать препятствия в решении проблемы (сочинение и иллюстрирование сказки).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600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</a:t>
            </a:r>
            <a:r>
              <a:rPr lang="ru-RU" sz="36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рупповые 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 осуществляется группой участников (от 3 до 10-12 человек).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3600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Фронтальные</a:t>
            </a:r>
            <a:r>
              <a:rPr lang="ru-RU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выполняется всем коллективом.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68F3A73C-5A0E-45BF-9EDF-E44AEA46AF77}"/>
              </a:ext>
            </a:extLst>
          </p:cNvPr>
          <p:cNvSpPr txBox="1"/>
          <p:nvPr/>
        </p:nvSpPr>
        <p:spPr>
          <a:xfrm>
            <a:off x="8990579" y="5629584"/>
            <a:ext cx="1933059" cy="8403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6146" name="Picture 2" descr="Picture background">
            <a:extLst>
              <a:ext uri="{FF2B5EF4-FFF2-40B4-BE49-F238E27FC236}">
                <a16:creationId xmlns:a16="http://schemas.microsoft.com/office/drawing/2014/main" id="{4E6AB439-42B8-4703-A5DE-8E83524867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48705" y="4188542"/>
            <a:ext cx="3106206" cy="2304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301880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FC5375C-26FF-4B42-8267-79DE9AF269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982877B-5540-4C20-94A1-A5E90C2DD2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DA537713-7216-4CF5-928D-12D10CEC7A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76685B0-F64B-400C-82E0-278007AD1482}"/>
              </a:ext>
            </a:extLst>
          </p:cNvPr>
          <p:cNvSpPr txBox="1"/>
          <p:nvPr/>
        </p:nvSpPr>
        <p:spPr>
          <a:xfrm>
            <a:off x="838200" y="1006951"/>
            <a:ext cx="9625781" cy="4630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видам деятельности: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Творческий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сследовательский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Игровой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нформационный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</a:t>
            </a:r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рактико-ориентированный 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Л</a:t>
            </a:r>
            <a:r>
              <a:rPr lang="ru-RU" sz="36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итературно-творческий</a:t>
            </a:r>
            <a:endParaRPr lang="ru-RU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5570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4FBC6C1-4B56-40D3-9A34-B982674B52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70FFB36-0914-4AE9-8C3A-63E88B29A08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28C38DD3-2771-48AB-A75A-0414EC8B21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CAC11D28-86B6-4A82-9FF5-1349D9D66321}"/>
              </a:ext>
            </a:extLst>
          </p:cNvPr>
          <p:cNvSpPr txBox="1"/>
          <p:nvPr/>
        </p:nvSpPr>
        <p:spPr>
          <a:xfrm>
            <a:off x="294968" y="365125"/>
            <a:ext cx="3274142" cy="28475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Творческие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Отличаются спонтанностью, эмоциональностью, а потому такие проекты часто осуществляются в формате конкурса, театрализованного представления, спортивного или семейного праздника, стенгазеты, видеофильма. 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339E277-4EB3-4721-B69F-72FC7BC3CA00}"/>
              </a:ext>
            </a:extLst>
          </p:cNvPr>
          <p:cNvSpPr txBox="1"/>
          <p:nvPr/>
        </p:nvSpPr>
        <p:spPr>
          <a:xfrm>
            <a:off x="391289" y="3440034"/>
            <a:ext cx="3533618" cy="22694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b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</a:t>
            </a:r>
            <a:r>
              <a:rPr lang="ru-RU" sz="18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гровые</a:t>
            </a:r>
            <a:endParaRPr lang="ru-RU" sz="1400" u="sng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Это проекты, в основе который лежит творческая игра. </a:t>
            </a: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Дети</a:t>
            </a:r>
            <a:r>
              <a:rPr lang="ru-RU" sz="1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входят в образ героев мультфильмов или сказок и ищут пути решения поставленных задач.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B3863D12-E5E7-4B5A-8830-2BA33DD0E279}"/>
              </a:ext>
            </a:extLst>
          </p:cNvPr>
          <p:cNvSpPr txBox="1"/>
          <p:nvPr/>
        </p:nvSpPr>
        <p:spPr>
          <a:xfrm>
            <a:off x="8602071" y="3519884"/>
            <a:ext cx="2817100" cy="25658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18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Исследовательские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Дети</a:t>
            </a:r>
            <a:r>
              <a:rPr lang="ru-RU" sz="18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проводят разнообразные безопасные опыты. Полученные результаты они оформляют в стенгазеты или альбомы, устраивают выставки.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155A90F-C166-4809-B37D-E64B9290E1D4}"/>
              </a:ext>
            </a:extLst>
          </p:cNvPr>
          <p:cNvSpPr txBox="1"/>
          <p:nvPr/>
        </p:nvSpPr>
        <p:spPr>
          <a:xfrm>
            <a:off x="4055648" y="3429000"/>
            <a:ext cx="3931677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1800" b="1" u="sng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Информационные\социальные </a:t>
            </a:r>
          </a:p>
          <a:p>
            <a:pPr algn="ctr"/>
            <a:endParaRPr lang="ru-RU" sz="1800" b="1" u="sng" dirty="0">
              <a:effectLst/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ru-RU" dirty="0">
                <a:latin typeface="Times New Roman" panose="02020603050405020304" pitchFamily="18" charset="0"/>
                <a:ea typeface="Calibri" panose="020F0502020204030204" pitchFamily="34" charset="0"/>
              </a:rPr>
              <a:t>П</a:t>
            </a:r>
            <a:r>
              <a:rPr lang="ru-RU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</a:rPr>
              <a:t>роекты позволяют детям узнать больше о каком-либо предмете или явлении, проанализировать и обобщить полученные сведения. В ходе осуществления проектной деятельности дошкольники выбирают интересующую их тему, тщательно планируют работу, собирают информацию и на основании анализа представляют готовый продукт. </a:t>
            </a:r>
            <a:endParaRPr lang="ru-RU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B5B7DFFE-F3A3-4BFA-8401-1F955F8CAD98}"/>
              </a:ext>
            </a:extLst>
          </p:cNvPr>
          <p:cNvSpPr txBox="1"/>
          <p:nvPr/>
        </p:nvSpPr>
        <p:spPr>
          <a:xfrm>
            <a:off x="8446369" y="398026"/>
            <a:ext cx="303817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i="0" u="sng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Познавательные</a:t>
            </a:r>
          </a:p>
          <a:p>
            <a:pPr algn="ctr"/>
            <a:endParaRPr lang="ru-RU" b="1" i="0" u="sng" dirty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роекты, имеющие </a:t>
            </a:r>
            <a:r>
              <a:rPr lang="ru-RU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выходе конкретный продукт.</a:t>
            </a:r>
          </a:p>
          <a:p>
            <a:pPr algn="just"/>
            <a:r>
              <a:rPr lang="ru-RU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Он направлен на решение какой-либо проблемы, на практическое воплощение в жизнь какой-то идеи.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49383C3-8CFA-46B2-948A-C2D73B916400}"/>
              </a:ext>
            </a:extLst>
          </p:cNvPr>
          <p:cNvSpPr txBox="1"/>
          <p:nvPr/>
        </p:nvSpPr>
        <p:spPr>
          <a:xfrm>
            <a:off x="2939144" y="108347"/>
            <a:ext cx="5784980" cy="685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3600" b="1" u="sng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По видам деятельности: </a:t>
            </a:r>
          </a:p>
        </p:txBody>
      </p:sp>
      <p:pic>
        <p:nvPicPr>
          <p:cNvPr id="4098" name="Picture 2" descr="Picture background">
            <a:extLst>
              <a:ext uri="{FF2B5EF4-FFF2-40B4-BE49-F238E27FC236}">
                <a16:creationId xmlns:a16="http://schemas.microsoft.com/office/drawing/2014/main" id="{008114E1-8270-43E9-90CB-67EEEE5D852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1289" y="5254053"/>
            <a:ext cx="1526458" cy="15264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797560" y="1050249"/>
            <a:ext cx="4518068" cy="22548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b="1" u="sng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Культурные </a:t>
            </a:r>
            <a:r>
              <a:rPr lang="ru-RU" b="1" u="sng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проекты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Культурные проекты связаны с изучением традиций, обычаев и культурных ценностей разных народов. Они помогают детям понять разнообразие мира, познакомиться с историей и культурой своей страны или других народов.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93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5751F2B-2C67-437D-92D9-B393E890F6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68DF6CCC-5D34-4017-AF7B-1F937CA77B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6" descr="Picture background">
            <a:extLst>
              <a:ext uri="{FF2B5EF4-FFF2-40B4-BE49-F238E27FC236}">
                <a16:creationId xmlns:a16="http://schemas.microsoft.com/office/drawing/2014/main" id="{CF982705-AF29-46B8-B23C-50B98E1CDF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" y="15240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1EB2979C-C234-4836-8E88-1B869905884B}"/>
              </a:ext>
            </a:extLst>
          </p:cNvPr>
          <p:cNvSpPr txBox="1"/>
          <p:nvPr/>
        </p:nvSpPr>
        <p:spPr>
          <a:xfrm>
            <a:off x="4308985" y="134292"/>
            <a:ext cx="387882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ТИТУЛЬНЫЙ ЛИСТ</a:t>
            </a:r>
          </a:p>
        </p:txBody>
      </p:sp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3965511" y="748358"/>
            <a:ext cx="4058816" cy="61096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56184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B638ABB-A2F9-489C-841C-76062502D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2106CAE-C32C-460B-B857-2E7CAE135F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81567F5E-EDFE-431E-928C-0E0E1EE7EC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152B024-7A28-43D5-BEDE-9AA385738BF4}"/>
              </a:ext>
            </a:extLst>
          </p:cNvPr>
          <p:cNvSpPr txBox="1"/>
          <p:nvPr/>
        </p:nvSpPr>
        <p:spPr>
          <a:xfrm>
            <a:off x="619431" y="432498"/>
            <a:ext cx="11218607" cy="65485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6830" marR="36830">
              <a:lnSpc>
                <a:spcPct val="107000"/>
              </a:lnSpc>
              <a:spcAft>
                <a:spcPts val="0"/>
              </a:spcAft>
            </a:pPr>
            <a:r>
              <a:rPr lang="ru-RU" sz="4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Тема</a:t>
            </a: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4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sz="40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Детская книга своими руками».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830" marR="36830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>
              <a:lnSpc>
                <a:spcPct val="107000"/>
              </a:lnSpc>
              <a:spcAft>
                <a:spcPts val="0"/>
              </a:spcAft>
            </a:pPr>
            <a:r>
              <a:rPr lang="ru-RU" sz="24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Тип проекта</a:t>
            </a:r>
            <a:r>
              <a:rPr lang="ru-RU" sz="2400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400" u="sng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познавательно-творческий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>
              <a:lnSpc>
                <a:spcPct val="107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>
              <a:lnSpc>
                <a:spcPct val="107000"/>
              </a:lnSpc>
              <a:spcAft>
                <a:spcPts val="0"/>
              </a:spcAft>
            </a:pPr>
            <a:r>
              <a:rPr lang="ru-RU" sz="28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числу участников проекта</a:t>
            </a:r>
            <a:r>
              <a:rPr lang="ru-RU" sz="2800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групповой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>
              <a:lnSpc>
                <a:spcPct val="107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>
              <a:lnSpc>
                <a:spcPct val="107000"/>
              </a:lnSpc>
              <a:spcAft>
                <a:spcPts val="0"/>
              </a:spcAft>
            </a:pPr>
            <a:r>
              <a:rPr lang="ru-RU" sz="28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времени проведения</a:t>
            </a:r>
            <a:r>
              <a:rPr lang="ru-RU" sz="2800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долгосрочный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>
              <a:lnSpc>
                <a:spcPct val="107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>
              <a:lnSpc>
                <a:spcPct val="107000"/>
              </a:lnSpc>
              <a:spcAft>
                <a:spcPts val="0"/>
              </a:spcAft>
            </a:pPr>
            <a:r>
              <a:rPr lang="ru-RU" sz="28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Состав проектной группы</a:t>
            </a:r>
            <a:r>
              <a:rPr lang="ru-RU" sz="2800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Руководители проекта - воспитатель ДО                        участники: дети старшей группы «Рыбки», родители.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8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Проблема:</a:t>
            </a:r>
            <a:r>
              <a:rPr lang="ru-RU" sz="2800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Снижение интереса к произведениям художественной литературы детей и родителей.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74" name="Picture 2" descr="Picture background">
            <a:extLst>
              <a:ext uri="{FF2B5EF4-FFF2-40B4-BE49-F238E27FC236}">
                <a16:creationId xmlns:a16="http://schemas.microsoft.com/office/drawing/2014/main" id="{8E3D53F7-AE1B-4561-835A-A3ADFC3BC9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10123" y="-176981"/>
            <a:ext cx="3045902" cy="3043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818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5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5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5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D6ACF18-2F92-4046-A301-91743C1D2B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2D57653D-AAF4-41CE-8CA8-92C9E73EAD6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4E5F72D3-8205-4B6D-AB57-80EF7E1812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0854FA8C-403F-4904-AD52-0F5EED162E03}"/>
              </a:ext>
            </a:extLst>
          </p:cNvPr>
          <p:cNvSpPr txBox="1"/>
          <p:nvPr/>
        </p:nvSpPr>
        <p:spPr>
          <a:xfrm>
            <a:off x="326571" y="177282"/>
            <a:ext cx="11442641" cy="56247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ru-RU" sz="2400" b="1" u="sng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endParaRPr lang="ru-RU" sz="2400" b="1" u="sng" dirty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b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Актуальность </a:t>
            </a:r>
            <a:r>
              <a:rPr lang="ru-RU" sz="24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проекта:</a:t>
            </a:r>
            <a:r>
              <a:rPr lang="ru-RU" sz="2400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u="sng" dirty="0" smtClean="0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Большинство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родителей не читают детям сказок по ряду причин: недостаточно времени, считают, что дети еще слишком малы или уже выросли, но основная причина – зачем читать, когда можно посмотреть. Отсюда следует, что у детей отсутствует интерес к художественной литературе. Дети небрежно, неаккуратно обращаются с книгами. На сегодняшний день у детей низкий уровень развития речи, воображения, восприятия, коммуникативных навыков, вообще нравственных устоев.          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 данной проблеме мы можем помочь ребенку полюбить книгу. Один из 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способов сделать книгу ближе ребенку – предоставить ему максимум свободы для творчества и разнообразной деятельности. Этому будет способствовать наш проект «Детская книга своими руками».</a:t>
            </a:r>
            <a:endParaRPr lang="ru-RU" sz="1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54588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C04373B-5CAC-4A22-8C3F-25A9E7CA5C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0B5E9A9-2A2C-493F-A044-171A53F3D00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9661033A-2314-4B1D-A912-D95BC356E9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87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C98D637-7E6B-41AA-A2DC-A6A587F90AB0}"/>
              </a:ext>
            </a:extLst>
          </p:cNvPr>
          <p:cNvSpPr txBox="1"/>
          <p:nvPr/>
        </p:nvSpPr>
        <p:spPr>
          <a:xfrm>
            <a:off x="531845" y="365125"/>
            <a:ext cx="11134129" cy="56907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540385">
              <a:lnSpc>
                <a:spcPct val="107000"/>
              </a:lnSpc>
              <a:spcAft>
                <a:spcPts val="0"/>
              </a:spcAft>
            </a:pPr>
            <a:r>
              <a:rPr lang="ru-RU" sz="2000" b="1" u="sng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Цель проекта</a:t>
            </a:r>
            <a:r>
              <a:rPr lang="ru-RU" sz="2000" u="sng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Формирование у детей интереса к детской книге через познавательную и творческую и деятельность. Способствование сотворчеству детей и взрослых.</a:t>
            </a:r>
            <a:endParaRPr lang="ru-RU" sz="14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540385">
              <a:lnSpc>
                <a:spcPct val="107000"/>
              </a:lnSpc>
              <a:spcAft>
                <a:spcPts val="0"/>
              </a:spcAft>
            </a:pPr>
            <a:r>
              <a:rPr lang="ru-RU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450215">
              <a:lnSpc>
                <a:spcPct val="107000"/>
              </a:lnSpc>
              <a:spcAft>
                <a:spcPts val="0"/>
              </a:spcAft>
            </a:pPr>
            <a:r>
              <a:rPr lang="ru-RU" sz="2000" b="1" u="sng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Задачи проекта</a:t>
            </a:r>
            <a:r>
              <a:rPr lang="ru-RU" sz="2000" u="sng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4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1.Формировать представления о литературном жанре – сказке и её категориях (авторская, народная); научить детей определять вид сказки (волшебная, бытовая или о животных).</a:t>
            </a:r>
            <a:endParaRPr lang="ru-RU" sz="14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 Формировать элементарные знания о структуре повествовательного текста (начало – зачин, середина, конец сказки).</a:t>
            </a:r>
            <a:endParaRPr lang="ru-RU" sz="14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 Развивать связную речь, активизировать словарь дошкольников.</a:t>
            </a:r>
            <a:endParaRPr lang="ru-RU" sz="14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 Мотивировать интерес родителей к семейному чтению литературных произведений; совместному книгоиздательству с детьми.</a:t>
            </a:r>
            <a:endParaRPr lang="ru-RU" sz="14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450215">
              <a:lnSpc>
                <a:spcPct val="107000"/>
              </a:lnSpc>
              <a:spcAft>
                <a:spcPts val="0"/>
              </a:spcAft>
            </a:pPr>
            <a:r>
              <a:rPr lang="ru-RU" sz="2000" b="1" u="sng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Продукт проекта</a:t>
            </a:r>
            <a:r>
              <a:rPr lang="ru-RU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книжки, сделанные своими руками в совместной деятельности дети-родители; дети-педагоги.</a:t>
            </a:r>
            <a:endParaRPr lang="ru-RU" sz="14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450215">
              <a:lnSpc>
                <a:spcPct val="107000"/>
              </a:lnSpc>
              <a:spcAft>
                <a:spcPts val="0"/>
              </a:spcAft>
            </a:pPr>
            <a:r>
              <a:rPr lang="ru-RU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450215">
              <a:lnSpc>
                <a:spcPct val="107000"/>
              </a:lnSpc>
              <a:spcAft>
                <a:spcPts val="0"/>
              </a:spcAft>
            </a:pPr>
            <a:r>
              <a:rPr lang="ru-RU" sz="2000" b="1" u="sng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Форма презентации</a:t>
            </a:r>
            <a:r>
              <a:rPr lang="ru-RU" sz="2000" u="sng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  <a:r>
              <a:rPr lang="ru-RU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выставка книг</a:t>
            </a:r>
            <a:endParaRPr lang="ru-RU" sz="14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40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347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02D2883-7DEE-4CF7-9667-77994A2E490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3E0ED00-3B6B-4992-BF58-2FED65C9BC4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1EE4BC53-2E0B-44DF-A671-A2D4AF94F4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17241" y="438539"/>
            <a:ext cx="10926148" cy="127214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lvl="0" algn="ctr"/>
            <a:r>
              <a:rPr lang="ru-RU" sz="24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</a:t>
            </a:r>
          </a:p>
          <a:p>
            <a:pPr marR="72390" lvl="0" algn="ctr">
              <a:lnSpc>
                <a:spcPct val="115000"/>
              </a:lnSpc>
              <a:spcBef>
                <a:spcPts val="805"/>
              </a:spcBef>
              <a:spcAft>
                <a:spcPts val="1000"/>
              </a:spcAft>
              <a:tabLst>
                <a:tab pos="742315" algn="l"/>
              </a:tabLst>
            </a:pPr>
            <a:r>
              <a:rPr lang="ru-RU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</a:t>
            </a:r>
            <a:r>
              <a:rPr 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объясняет, почему возникла необходимость в выполнении проекта, для чего нужен этот проект детям, воспитателям, родителям)</a:t>
            </a:r>
            <a:endParaRPr lang="ru-RU" sz="20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838200" y="1802145"/>
            <a:ext cx="9836020" cy="2068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>
              <a:lnSpc>
                <a:spcPct val="107000"/>
              </a:lnSpc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Проблема сохранения интереса к книге, к чтению как процессу и ведущей деятельности человека сегодня актуальна как никогда. Техника: аудио-. Видео, компьютерная, дающая готовые слуховые и зрительные образы, особым    способом воздействующая на людей, ослабила интерес к книге и желание работы с ней. </a:t>
            </a:r>
            <a:endParaRPr lang="ru-RU" sz="1600" dirty="0">
              <a:solidFill>
                <a:prstClr val="black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0" name="Picture 2" descr="Picture background">
            <a:extLst>
              <a:ext uri="{FF2B5EF4-FFF2-40B4-BE49-F238E27FC236}">
                <a16:creationId xmlns:a16="http://schemas.microsoft.com/office/drawing/2014/main" id="{AF63CDDE-D50D-4E64-A9D1-89130FFE7F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8240" y="3387012"/>
            <a:ext cx="3634659" cy="3130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2602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AAB0539-19B6-4720-8834-53C405A86A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4B115792-1A8D-4531-B571-8B8697D9255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D5FB842D-1588-4C28-9ACF-276CBD194CD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965115F-014E-4ACA-AF06-F9A07E18EACE}"/>
              </a:ext>
            </a:extLst>
          </p:cNvPr>
          <p:cNvSpPr txBox="1"/>
          <p:nvPr/>
        </p:nvSpPr>
        <p:spPr>
          <a:xfrm>
            <a:off x="838200" y="2276416"/>
            <a:ext cx="10680700" cy="28584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80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 </a:t>
            </a:r>
            <a:r>
              <a:rPr lang="ru-RU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состоит в предположении того, что положительная эффективность у детей </a:t>
            </a:r>
            <a:r>
              <a:rPr lang="ru-RU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среднего </a:t>
            </a:r>
            <a:r>
              <a:rPr lang="ru-RU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дошкольного возраста по формированию навыков </a:t>
            </a:r>
            <a:r>
              <a:rPr lang="ru-RU" sz="2800" b="0" i="0" dirty="0" smtClean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любви и уважения к книге может </a:t>
            </a:r>
            <a:r>
              <a:rPr lang="ru-RU" sz="2800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быть достигнута, если в разные виды воспитательно- образовательной деятельности будет включена информация </a:t>
            </a:r>
            <a:r>
              <a:rPr lang="ru-RU" sz="2800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 значении и пользе книги в жизни ребёнка.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7D9C6485-4997-4CC5-8E52-4F4D63698D58}"/>
              </a:ext>
            </a:extLst>
          </p:cNvPr>
          <p:cNvSpPr txBox="1"/>
          <p:nvPr/>
        </p:nvSpPr>
        <p:spPr>
          <a:xfrm>
            <a:off x="2341879" y="490797"/>
            <a:ext cx="750824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Гипотеза</a:t>
            </a:r>
          </a:p>
          <a:p>
            <a:pPr algn="ctr"/>
            <a:r>
              <a:rPr lang="ru-RU" sz="180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(п</a:t>
            </a:r>
            <a:r>
              <a:rPr lang="ru-RU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редложение, выдвинутое перед началом работы над </a:t>
            </a:r>
            <a:r>
              <a:rPr lang="ru-RU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проектом, </a:t>
            </a:r>
            <a:r>
              <a:rPr lang="ru-RU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которое должно быть доказано или опровергнуто в ходе реализации </a:t>
            </a:r>
            <a:r>
              <a:rPr lang="ru-RU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проекта</a:t>
            </a:r>
            <a:r>
              <a:rPr lang="ru-RU" b="0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 )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9476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F8B0DBD-1523-4472-AF7B-F1211CF914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8F244B01-1E8F-4B2A-9099-BC50CFBCE65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F11812AD-BE4A-439E-8F9A-DC8445D05C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05BF022E-EB12-4336-BFE9-C31B59EEE2D7}"/>
              </a:ext>
            </a:extLst>
          </p:cNvPr>
          <p:cNvSpPr txBox="1"/>
          <p:nvPr/>
        </p:nvSpPr>
        <p:spPr>
          <a:xfrm>
            <a:off x="205273" y="1027906"/>
            <a:ext cx="11295847" cy="59208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indent="-450215">
              <a:lnSpc>
                <a:spcPct val="107000"/>
              </a:lnSpc>
              <a:spcAft>
                <a:spcPts val="0"/>
              </a:spcAft>
            </a:pPr>
            <a:r>
              <a:rPr lang="ru-RU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</a:t>
            </a:r>
            <a:r>
              <a:rPr lang="ru-RU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в процессе в реализации проекта и взаимодействия педагог – дети – родители: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-450215"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Дети: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Познакомятся с различными видами книг;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У них повысится интерес к изготовлению книжек;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У детей будет сформировано бережное отношение к книгам;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Научатся совместно с родителями, а затем и самостоятельно изготовлять книжки.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Развитие речи, памяти, внимания воспитанников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Родители</a:t>
            </a:r>
            <a:r>
              <a:rPr lang="ru-RU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Участие семьи в воспитательном процессе будет в рамках педагогического сотрудничества.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Повысится интерес к чтению научно-популярной и художественной литературы.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Создадут «книжки» совместно с детьми.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Повысится активность родителей в совместной деятельности с детьми в детском саду.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dirty="0" smtClean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b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Педагоги</a:t>
            </a:r>
            <a:r>
              <a:rPr lang="ru-RU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Содействуют сотрудничеству с родителями.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Поддержат детскую инициативу к стремлению проявлять творчество и оригинальность.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• Повысят свой профессиональный уровень в рамках проектной деятельности.</a:t>
            </a:r>
            <a:endParaRPr lang="ru-RU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77DF01A-4F26-4CE2-A2FC-681D451C2F56}"/>
              </a:ext>
            </a:extLst>
          </p:cNvPr>
          <p:cNvSpPr txBox="1"/>
          <p:nvPr/>
        </p:nvSpPr>
        <p:spPr>
          <a:xfrm>
            <a:off x="3592286" y="429229"/>
            <a:ext cx="68217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Ожидаемые результаты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A2C4EE0-7127-4651-B57A-37B1F2EAA3D7}"/>
              </a:ext>
            </a:extLst>
          </p:cNvPr>
          <p:cNvSpPr txBox="1"/>
          <p:nvPr/>
        </p:nvSpPr>
        <p:spPr>
          <a:xfrm>
            <a:off x="11497310" y="469552"/>
            <a:ext cx="45719" cy="1990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8434" name="Picture 2" descr="Picture background">
            <a:extLst>
              <a:ext uri="{FF2B5EF4-FFF2-40B4-BE49-F238E27FC236}">
                <a16:creationId xmlns:a16="http://schemas.microsoft.com/office/drawing/2014/main" id="{3BCAED6F-EAC8-44BE-9F85-A5129B2EA3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64896" y="4751928"/>
            <a:ext cx="3827103" cy="208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35353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ED3B102-5479-4971-AD94-4D654117E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9D7703D-2FBA-4813-A341-D713CFAC6BC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502227F6-B41A-4DDC-954C-356FCD721DD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F249C6B-2835-4D42-B2FB-965E6CEC6836}"/>
              </a:ext>
            </a:extLst>
          </p:cNvPr>
          <p:cNvSpPr txBox="1"/>
          <p:nvPr/>
        </p:nvSpPr>
        <p:spPr>
          <a:xfrm>
            <a:off x="589936" y="365125"/>
            <a:ext cx="11307097" cy="12249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07315" algn="ctr">
              <a:lnSpc>
                <a:spcPct val="115000"/>
              </a:lnSpc>
            </a:pPr>
            <a:r>
              <a:rPr lang="ru-RU" sz="2400" b="1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Этапы реализации проекта </a:t>
            </a:r>
          </a:p>
          <a:p>
            <a:pPr marL="107315" algn="ctr">
              <a:lnSpc>
                <a:spcPct val="115000"/>
              </a:lnSpc>
            </a:pPr>
            <a:r>
              <a:rPr lang="ru-RU" sz="200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(деятельность в рамках проекта)</a:t>
            </a:r>
          </a:p>
          <a:p>
            <a:pPr marL="107315" algn="ctr">
              <a:lnSpc>
                <a:spcPct val="115000"/>
              </a:lnSpc>
            </a:pP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22914" y="1825625"/>
            <a:ext cx="5421086" cy="42583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 этап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Организационный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(15.01.2023-16.02.2023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>
              <a:lnSpc>
                <a:spcPct val="107000"/>
              </a:lnSpc>
              <a:spcAft>
                <a:spcPts val="0"/>
              </a:spcAft>
            </a:pP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этап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Практически-действенный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(19.02 2023-27.04.2023)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этап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Заключительный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(30.04.2023 -4.05.2023)   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8300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F4FA0983-C005-44BB-ADA6-57D3EF318D4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DBF3B1F-F09C-4FAF-922A-5C80AD1C21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B8C7661F-5616-4FC0-BE9A-A36165B100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01EE8D1-1B53-41AB-AFE8-F0D8E6A6D41B}"/>
              </a:ext>
            </a:extLst>
          </p:cNvPr>
          <p:cNvSpPr txBox="1"/>
          <p:nvPr/>
        </p:nvSpPr>
        <p:spPr>
          <a:xfrm>
            <a:off x="655073" y="365125"/>
            <a:ext cx="10881852" cy="6426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Организационный</a:t>
            </a:r>
            <a:r>
              <a:rPr lang="ru-RU" sz="2400" b="1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этап: 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b="0" i="0" dirty="0" smtClean="0">
                <a:solidFill>
                  <a:srgbClr val="211E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ru-RU" sz="2400" b="0" i="0" dirty="0">
                <a:solidFill>
                  <a:srgbClr val="211E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Постановка проблемы перед детьми: «Зачем </a:t>
            </a:r>
            <a:r>
              <a:rPr lang="ru-RU" sz="2400" b="0" i="0" dirty="0" smtClean="0">
                <a:solidFill>
                  <a:srgbClr val="211E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нужна книга?»</a:t>
            </a:r>
            <a:endParaRPr lang="ru-RU" sz="2400" b="0" i="0" dirty="0">
              <a:solidFill>
                <a:srgbClr val="211E1E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b="0" i="0" dirty="0">
                <a:solidFill>
                  <a:srgbClr val="211E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-Обсуждение проблемы, довести до детей важность проблемы: « </a:t>
            </a:r>
            <a:r>
              <a:rPr lang="ru-RU" sz="2400" dirty="0" smtClean="0">
                <a:solidFill>
                  <a:srgbClr val="211E1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</a:t>
            </a:r>
            <a:r>
              <a:rPr lang="ru-RU" sz="2400" b="0" i="0" dirty="0" smtClean="0">
                <a:solidFill>
                  <a:srgbClr val="211E1E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нига-лучший друг»</a:t>
            </a:r>
            <a:endParaRPr lang="ru-RU" sz="2400" b="0" i="0" dirty="0">
              <a:solidFill>
                <a:srgbClr val="211E1E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-Подбор методической литературы, интернет - ресурсов.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-Разработка перспективного плана работы с детьми.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-Разработка конспектов занятий с детьми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 знакомству по изготовлению книги.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-Организация развивающей среды в группе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оформление литературного уголка.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-Анкетирование родителей. 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-Разработка перспективного плана работы с родителями.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-Оформление консультативного материала для родителей.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6386" name="Picture 2" descr="Picture background">
            <a:extLst>
              <a:ext uri="{FF2B5EF4-FFF2-40B4-BE49-F238E27FC236}">
                <a16:creationId xmlns:a16="http://schemas.microsoft.com/office/drawing/2014/main" id="{0A53675D-A4CF-405E-8812-2EC3822BF4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9758" y="3926580"/>
            <a:ext cx="3269226" cy="3269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3471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3188A69-BB85-4A54-8D87-674B481A55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967698-D208-49F5-93E1-43A858A190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1555B695-3DB5-4AEE-9DF8-9B86998EF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87964D1-2D4B-4053-9588-88C493758B17}"/>
              </a:ext>
            </a:extLst>
          </p:cNvPr>
          <p:cNvSpPr txBox="1"/>
          <p:nvPr/>
        </p:nvSpPr>
        <p:spPr>
          <a:xfrm>
            <a:off x="3573624" y="66824"/>
            <a:ext cx="574765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Практически-действенный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02907" y="752434"/>
            <a:ext cx="11035003" cy="57006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ru-RU" sz="2000" b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Цикл мероприятий по реализации проекта:</a:t>
            </a:r>
            <a:endParaRPr lang="ru-RU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000" b="1" i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Дети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беседы по теме: «Берегите книгу», «Зачем нужны книги», чтение русских народных сказок, авторских сказок;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рассматривание иллюстраций к литературным произведениям;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Продуктивная деятельность: изготовление переплета, иллюстрирование любимых сказок;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Дидактические игры: «Раскрась слово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 «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Салат из сказок», «Волшебный экран</a:t>
            </a: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»,</a:t>
            </a:r>
            <a:endParaRPr lang="ru-RU" sz="2000" dirty="0" smtClean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Сказка-калька», «Сказка-наизнанку».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ru-RU" sz="11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r>
              <a:rPr lang="ru-RU" sz="2000" dirty="0" smtClean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                      </a:t>
            </a:r>
            <a:r>
              <a:rPr lang="ru-RU" sz="2000" b="1" i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Родители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Консультация «Сочиняем сказки»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Буклет «Подсказка для сказки»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Написание сказки со слов ребенка.</a:t>
            </a:r>
            <a:endParaRPr lang="ru-RU" sz="20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1100" dirty="0">
                <a:solidFill>
                  <a:srgbClr val="000000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 </a:t>
            </a:r>
            <a:endParaRPr lang="ru-RU" sz="1100" dirty="0">
              <a:solidFill>
                <a:srgbClr val="0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ru-RU" sz="2000" b="1" i="1" u="sng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Совместная с родителями деятельность</a:t>
            </a:r>
            <a:endParaRPr lang="ru-RU" sz="2000" i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07000"/>
              </a:lnSpc>
              <a:spcBef>
                <a:spcPts val="150"/>
              </a:spcBef>
              <a:spcAft>
                <a:spcPts val="150"/>
              </a:spcAft>
              <a:buSzPts val="1000"/>
              <a:buFont typeface="Symbol" panose="05050102010706020507" pitchFamily="18" charset="2"/>
              <a:buChar char=""/>
              <a:tabLst>
                <a:tab pos="457200" algn="l"/>
              </a:tabLst>
            </a:pPr>
            <a:r>
              <a:rPr lang="ru-RU" sz="200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оформление книжки.</a:t>
            </a:r>
            <a:endParaRPr lang="ru-RU" sz="2000" dirty="0">
              <a:solidFill>
                <a:srgbClr val="0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81210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004D679-5FC5-485B-8A47-EC634B46AE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13E516E-2010-439E-A3CA-51E1E5044DF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E0CFFA93-6BC2-4BED-B6BE-49EDA49526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A2CBA83-128B-4D1C-BB8F-3D4BE7F1351B}"/>
              </a:ext>
            </a:extLst>
          </p:cNvPr>
          <p:cNvSpPr txBox="1"/>
          <p:nvPr/>
        </p:nvSpPr>
        <p:spPr>
          <a:xfrm>
            <a:off x="261257" y="418671"/>
            <a:ext cx="10682045" cy="50953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Заключительный этап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000" b="1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Выставка </a:t>
            </a:r>
            <a:r>
              <a:rPr lang="ru-RU" sz="2000" b="1" u="sng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«Детская книжка своими руками»</a:t>
            </a:r>
            <a:r>
              <a:rPr lang="ru-RU" sz="2000" b="1" u="sng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u="sng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18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b="1" i="1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Результативность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0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20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Осознанное бережное отношение </a:t>
            </a:r>
            <a:r>
              <a:rPr lang="ru-RU" sz="24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 </a:t>
            </a:r>
            <a:r>
              <a:rPr lang="ru-RU" sz="2400" dirty="0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книге у детей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-поднятый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интерес к художественной литературе;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-понимание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важности книги в жизни человека;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-формирование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устойчивого интереса к самостоятельной читательской деятельности;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-повышение </a:t>
            </a:r>
            <a:r>
              <a:rPr lang="ru-RU" sz="2400" dirty="0" smtClean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самооценки детей за свой труд</a:t>
            </a:r>
            <a:r>
              <a:rPr lang="ru-RU" sz="24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ru-RU" sz="2400" dirty="0" smtClean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и уважение к труду другого человека.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2530" name="Picture 2" descr="Picture background">
            <a:extLst>
              <a:ext uri="{FF2B5EF4-FFF2-40B4-BE49-F238E27FC236}">
                <a16:creationId xmlns:a16="http://schemas.microsoft.com/office/drawing/2014/main" id="{FDB84840-8A70-4770-8EBD-323EC99DDF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68796" y="3688563"/>
            <a:ext cx="3387213" cy="3304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56167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EA9D16C-58AD-4B77-B175-7CA462E0F6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3" name="Объект 12">
            <a:extLst>
              <a:ext uri="{FF2B5EF4-FFF2-40B4-BE49-F238E27FC236}">
                <a16:creationId xmlns:a16="http://schemas.microsoft.com/office/drawing/2014/main" id="{0694CBB9-A679-479B-BAE7-BE84FD30A0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0493" y="1825625"/>
            <a:ext cx="7911013" cy="4351338"/>
          </a:xfrm>
        </p:spPr>
      </p:pic>
      <p:pic>
        <p:nvPicPr>
          <p:cNvPr id="4" name="Picture 6" descr="Picture background">
            <a:extLst>
              <a:ext uri="{FF2B5EF4-FFF2-40B4-BE49-F238E27FC236}">
                <a16:creationId xmlns:a16="http://schemas.microsoft.com/office/drawing/2014/main" id="{CF74D270-F676-47E7-A565-5039431958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12191999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AF4C255-F23E-456C-BF53-0844BCC47C36}"/>
              </a:ext>
            </a:extLst>
          </p:cNvPr>
          <p:cNvSpPr txBox="1"/>
          <p:nvPr/>
        </p:nvSpPr>
        <p:spPr>
          <a:xfrm>
            <a:off x="4623343" y="1315462"/>
            <a:ext cx="4618979" cy="3738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21506" name="Picture 2" descr="Picture background">
            <a:extLst>
              <a:ext uri="{FF2B5EF4-FFF2-40B4-BE49-F238E27FC236}">
                <a16:creationId xmlns:a16="http://schemas.microsoft.com/office/drawing/2014/main" id="{7E355EE1-8A46-44C9-9747-55DA29C4695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-875071" y="661896"/>
            <a:ext cx="6390968" cy="55150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AutoShape 10" descr="Picture background">
            <a:extLst>
              <a:ext uri="{FF2B5EF4-FFF2-40B4-BE49-F238E27FC236}">
                <a16:creationId xmlns:a16="http://schemas.microsoft.com/office/drawing/2014/main" id="{AA3F8EA3-78D8-47A2-9331-D294C7B40EE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16" name="Рисунок 15">
            <a:extLst>
              <a:ext uri="{FF2B5EF4-FFF2-40B4-BE49-F238E27FC236}">
                <a16:creationId xmlns:a16="http://schemas.microsoft.com/office/drawing/2014/main" id="{0524A17F-4F90-49F0-B44C-9E580C8B17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7857" y="1187029"/>
            <a:ext cx="7597949" cy="4179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52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478</TotalTime>
  <Words>736</Words>
  <Application>Microsoft Office PowerPoint</Application>
  <PresentationFormat>Широкоэкранный</PresentationFormat>
  <Paragraphs>181</Paragraphs>
  <Slides>22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22</vt:i4>
      </vt:variant>
    </vt:vector>
  </HeadingPairs>
  <TitlesOfParts>
    <vt:vector size="30" baseType="lpstr">
      <vt:lpstr>Arial</vt:lpstr>
      <vt:lpstr>Calibri</vt:lpstr>
      <vt:lpstr>Calibri Light</vt:lpstr>
      <vt:lpstr>Georgia</vt:lpstr>
      <vt:lpstr>Monotype Corsiva</vt:lpstr>
      <vt:lpstr>Symbol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Марина</dc:creator>
  <cp:lastModifiedBy>Ольга</cp:lastModifiedBy>
  <cp:revision>61</cp:revision>
  <dcterms:created xsi:type="dcterms:W3CDTF">2024-09-30T15:57:59Z</dcterms:created>
  <dcterms:modified xsi:type="dcterms:W3CDTF">2024-12-07T08:32:47Z</dcterms:modified>
</cp:coreProperties>
</file>