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1" r:id="rId2"/>
    <p:sldId id="283" r:id="rId3"/>
    <p:sldId id="261" r:id="rId4"/>
    <p:sldId id="285" r:id="rId5"/>
    <p:sldId id="286" r:id="rId6"/>
    <p:sldId id="287" r:id="rId7"/>
    <p:sldId id="288" r:id="rId8"/>
    <p:sldId id="289" r:id="rId9"/>
    <p:sldId id="284" r:id="rId10"/>
    <p:sldId id="256" r:id="rId11"/>
    <p:sldId id="292" r:id="rId12"/>
    <p:sldId id="291" r:id="rId13"/>
    <p:sldId id="293" r:id="rId14"/>
    <p:sldId id="294" r:id="rId15"/>
    <p:sldId id="296" r:id="rId16"/>
    <p:sldId id="297" r:id="rId17"/>
    <p:sldId id="295" r:id="rId18"/>
    <p:sldId id="298" r:id="rId19"/>
    <p:sldId id="299" r:id="rId20"/>
    <p:sldId id="300" r:id="rId21"/>
    <p:sldId id="301" r:id="rId22"/>
    <p:sldId id="306" r:id="rId23"/>
    <p:sldId id="307" r:id="rId24"/>
    <p:sldId id="309" r:id="rId25"/>
    <p:sldId id="310" r:id="rId26"/>
    <p:sldId id="312" r:id="rId27"/>
    <p:sldId id="313" r:id="rId28"/>
    <p:sldId id="314" r:id="rId29"/>
    <p:sldId id="315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3" r:id="rId38"/>
    <p:sldId id="324" r:id="rId39"/>
    <p:sldId id="325" r:id="rId40"/>
    <p:sldId id="308" r:id="rId41"/>
    <p:sldId id="326" r:id="rId4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660033"/>
    <a:srgbClr val="009900"/>
    <a:srgbClr val="FF0000"/>
    <a:srgbClr val="660066"/>
    <a:srgbClr val="99FF99"/>
    <a:srgbClr val="E8B7B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965" autoAdjust="0"/>
    <p:restoredTop sz="99260" autoAdjust="0"/>
  </p:normalViewPr>
  <p:slideViewPr>
    <p:cSldViewPr>
      <p:cViewPr varScale="1">
        <p:scale>
          <a:sx n="71" d="100"/>
          <a:sy n="71" d="100"/>
        </p:scale>
        <p:origin x="166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9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A08DE7-340E-456D-8E78-0BFBEB3798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AC900-786D-4682-9EFA-479E9406AC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897F1-EFF3-48A8-B3CA-211911E814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D5EFD-1C47-4897-B5CA-FADD95BB9A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D614C-B1A2-4214-BB7A-FC48304AEA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9163E-84C9-4E5E-A130-C52D938309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E81E8-8D08-4673-92F3-F6F2009F3F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FF07B-C5E6-45D9-A527-D174544CFC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8A6C71-95EA-473C-9102-DEA8B9CA7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F40013-AE1C-4FAE-B7D1-51840F2F06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94532F-4323-4353-A47F-0238686A35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E45DF72-D41C-4DD9-98D0-487613692C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3.xml"/><Relationship Id="rId7" Type="http://schemas.openxmlformats.org/officeDocument/2006/relationships/slide" Target="slide1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9.xml"/><Relationship Id="rId9" Type="http://schemas.openxmlformats.org/officeDocument/2006/relationships/slide" Target="slide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7.png"/><Relationship Id="rId7" Type="http://schemas.openxmlformats.org/officeDocument/2006/relationships/image" Target="../media/image2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18.png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0.png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0.png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0.png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3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1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0.png"/><Relationship Id="rId5" Type="http://schemas.openxmlformats.org/officeDocument/2006/relationships/image" Target="../media/image130.png"/><Relationship Id="rId4" Type="http://schemas.openxmlformats.org/officeDocument/2006/relationships/image" Target="../media/image3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30.png"/><Relationship Id="rId7" Type="http://schemas.openxmlformats.org/officeDocument/2006/relationships/image" Target="../media/image2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0.png"/><Relationship Id="rId4" Type="http://schemas.openxmlformats.org/officeDocument/2006/relationships/image" Target="../media/image13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://znanium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14"/>
          <p:cNvSpPr>
            <a:spLocks noChangeArrowheads="1"/>
          </p:cNvSpPr>
          <p:nvPr/>
        </p:nvSpPr>
        <p:spPr bwMode="auto">
          <a:xfrm>
            <a:off x="866543" y="1268760"/>
            <a:ext cx="737259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ГРАФИЧЕСКИЙ МЕТОД </a:t>
            </a:r>
          </a:p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РЕШЕНИЯ ЗАДАЧ</a:t>
            </a:r>
          </a:p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ЛИНЕЙНОГО </a:t>
            </a:r>
            <a:endParaRPr lang="ru-RU" sz="48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ПРОГРАММИРОВАНИЯ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275856" y="4509120"/>
            <a:ext cx="554461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20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Разработчик: преподаватель математики ГПОУ ЯО ЯГК Шереметьева Н.В.</a:t>
            </a:r>
            <a:endParaRPr lang="ru-RU" sz="20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780532" y="5791281"/>
            <a:ext cx="554461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2021</a:t>
            </a:r>
            <a:endParaRPr lang="ru-RU" sz="20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01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189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14"/>
          <p:cNvSpPr>
            <a:spLocks noChangeArrowheads="1"/>
          </p:cNvSpPr>
          <p:nvPr/>
        </p:nvSpPr>
        <p:spPr bwMode="auto">
          <a:xfrm>
            <a:off x="2311669" y="1052736"/>
            <a:ext cx="452066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План занятия: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95536" y="1905617"/>
            <a:ext cx="8136904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7200" indent="-457200">
              <a:buAutoNum type="arabicPeriod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3" action="ppaction://hlinksldjump"/>
              </a:rPr>
              <a:t>Пример задачи линейного программирования</a:t>
            </a:r>
            <a:endParaRPr lang="ru-RU" sz="2400" b="1" dirty="0" smtClean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457200" indent="-457200">
              <a:buAutoNum type="arabicPeriod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4" action="ppaction://hlinksldjump"/>
              </a:rPr>
              <a:t>Понятие линейного программирования</a:t>
            </a:r>
            <a:endParaRPr lang="ru-RU" sz="2400" b="1" dirty="0" smtClean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457200" indent="-457200">
              <a:buAutoNum type="arabicPeriod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5" action="ppaction://hlinksldjump"/>
              </a:rPr>
              <a:t>Возможные тематики задач </a:t>
            </a:r>
            <a:r>
              <a:rPr lang="ru-RU" sz="24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5" action="ppaction://hlinksldjump"/>
              </a:rPr>
              <a:t>линейного </a:t>
            </a: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5" action="ppaction://hlinksldjump"/>
              </a:rPr>
              <a:t>программирования</a:t>
            </a:r>
            <a:endParaRPr lang="ru-RU" sz="2400" b="1" dirty="0" smtClean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457200" indent="-457200">
              <a:buAutoNum type="arabicPeriod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решения задачи линейного программирования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6" action="ppaction://hlinksldjump"/>
              </a:rPr>
              <a:t>Пример 1</a:t>
            </a:r>
            <a:endParaRPr lang="ru-RU" sz="2400" b="1" dirty="0" smtClean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7" action="ppaction://hlinksldjump"/>
              </a:rPr>
              <a:t>Пример 2</a:t>
            </a:r>
            <a:endParaRPr lang="ru-RU" sz="2400" b="1" dirty="0" smtClean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457200" indent="-457200">
              <a:buAutoNum type="arabicPeriod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8" action="ppaction://hlinksldjump"/>
              </a:rPr>
              <a:t>Пример решения задачи линейного программирования</a:t>
            </a:r>
            <a:endParaRPr lang="ru-RU" sz="2400" b="1" dirty="0" smtClean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457200" indent="-457200">
              <a:buAutoNum type="arabicPeriod"/>
              <a:defRPr/>
            </a:pPr>
            <a:r>
              <a:rPr lang="ru-RU" sz="24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hlinkClick r:id="rId9" action="ppaction://hlinksldjump"/>
              </a:rPr>
              <a:t>Задачи для самостоятельного решения</a:t>
            </a:r>
            <a:endParaRPr lang="ru-RU" sz="2400" b="1" dirty="0" smtClean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457200" indent="-457200">
              <a:buAutoNum type="arabicPeriod"/>
              <a:defRPr/>
            </a:pPr>
            <a:endParaRPr lang="ru-RU" sz="24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39750" y="385763"/>
            <a:ext cx="4587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задачи ЛП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67544" y="1196752"/>
            <a:ext cx="820749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266700"/>
            <a:r>
              <a:rPr lang="ru-RU" sz="2000" dirty="0"/>
              <a:t>Фирма «Царица полей» рекламирует свою продукцию с использованием четырёх источников массовой информации: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</a:rPr>
              <a:t>телевидения, радио, газет и расклейки объявлений</a:t>
            </a:r>
            <a:r>
              <a:rPr lang="ru-RU" sz="2000" dirty="0"/>
              <a:t>. </a:t>
            </a:r>
            <a:endParaRPr lang="ru-RU" sz="2000" dirty="0" smtClean="0"/>
          </a:p>
          <a:p>
            <a:pPr indent="266700"/>
            <a:r>
              <a:rPr lang="ru-RU" sz="2000" dirty="0" smtClean="0"/>
              <a:t>Анализ </a:t>
            </a:r>
            <a:r>
              <a:rPr lang="ru-RU" sz="2000" dirty="0"/>
              <a:t>рекламной деятельности показал, что эти средства приводят к увеличению прибыли соответственно на 10, 5, 7 и 4 рубля в расчёте на 1 рубль, потраченный на рекламу. </a:t>
            </a:r>
            <a:endParaRPr lang="ru-RU" sz="2000" dirty="0" smtClean="0"/>
          </a:p>
          <a:p>
            <a:pPr indent="266700"/>
            <a:r>
              <a:rPr lang="ru-RU" sz="2000" dirty="0" smtClean="0"/>
              <a:t>На </a:t>
            </a:r>
            <a:r>
              <a:rPr lang="ru-RU" sz="2000" dirty="0"/>
              <a:t>рекламу фирма «Царица полей» выделила </a:t>
            </a:r>
            <a:r>
              <a:rPr lang="ru-RU" sz="2000" dirty="0" smtClean="0"/>
              <a:t>50 000 </a:t>
            </a:r>
            <a:r>
              <a:rPr lang="ru-RU" sz="2000" dirty="0"/>
              <a:t>рублей. Фирма не намерена тратить на телевидение более 40%, а на  радио и газеты – более 50% от общей суммы выделенных средств. </a:t>
            </a:r>
            <a:endParaRPr lang="ru-RU" sz="2000" dirty="0" smtClean="0"/>
          </a:p>
          <a:p>
            <a:pPr indent="266700"/>
            <a:r>
              <a:rPr lang="ru-RU" sz="2000" dirty="0" smtClean="0"/>
              <a:t>Как </a:t>
            </a:r>
            <a:r>
              <a:rPr lang="ru-RU" sz="2000" dirty="0"/>
              <a:t>«Царица полей» должна организовать рекламу, чтобы </a:t>
            </a:r>
            <a:r>
              <a:rPr lang="ru-RU" sz="2000" dirty="0">
                <a:solidFill>
                  <a:srgbClr val="993300"/>
                </a:solidFill>
              </a:rPr>
              <a:t>получить максимальную прибыль</a:t>
            </a:r>
            <a:r>
              <a:rPr lang="ru-RU" sz="2000" dirty="0"/>
              <a:t>? </a:t>
            </a:r>
            <a:r>
              <a:rPr lang="ru-RU" sz="2000" i="1" dirty="0"/>
              <a:t>Составьте математическую модель задачи.</a:t>
            </a:r>
            <a:endParaRPr lang="ru-RU" sz="2000" dirty="0"/>
          </a:p>
        </p:txBody>
      </p:sp>
      <p:pic>
        <p:nvPicPr>
          <p:cNvPr id="3083" name="Picture 11" descr="Картинки по запросу реклама на телевидени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013176"/>
            <a:ext cx="1871437" cy="1296144"/>
          </a:xfrm>
          <a:prstGeom prst="rect">
            <a:avLst/>
          </a:prstGeom>
          <a:noFill/>
        </p:spPr>
      </p:pic>
      <p:pic>
        <p:nvPicPr>
          <p:cNvPr id="3085" name="Picture 13" descr="Картинки по запросу реклама на ради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941168"/>
            <a:ext cx="1584176" cy="1318827"/>
          </a:xfrm>
          <a:prstGeom prst="rect">
            <a:avLst/>
          </a:prstGeom>
          <a:noFill/>
        </p:spPr>
      </p:pic>
      <p:pic>
        <p:nvPicPr>
          <p:cNvPr id="3087" name="Picture 15" descr="Картинки по запросу реклама в газете"/>
          <p:cNvPicPr>
            <a:picLocks noChangeAspect="1" noChangeArrowheads="1"/>
          </p:cNvPicPr>
          <p:nvPr/>
        </p:nvPicPr>
        <p:blipFill>
          <a:blip r:embed="rId5" cstate="print"/>
          <a:srcRect b="53077"/>
          <a:stretch>
            <a:fillRect/>
          </a:stretch>
        </p:blipFill>
        <p:spPr bwMode="auto">
          <a:xfrm>
            <a:off x="4283968" y="4941168"/>
            <a:ext cx="1981200" cy="1296144"/>
          </a:xfrm>
          <a:prstGeom prst="rect">
            <a:avLst/>
          </a:prstGeom>
          <a:noFill/>
        </p:spPr>
      </p:pic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5" name="Picture 23" descr="Картинки по запросу расклейка объявлений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5" y="4941168"/>
            <a:ext cx="1944217" cy="1296144"/>
          </a:xfrm>
          <a:prstGeom prst="rect">
            <a:avLst/>
          </a:prstGeom>
          <a:noFill/>
        </p:spPr>
      </p:pic>
      <p:pic>
        <p:nvPicPr>
          <p:cNvPr id="3097" name="Picture 25" descr="Картинки по запросу царица полей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68344" y="260648"/>
            <a:ext cx="1299466" cy="12961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39750" y="385763"/>
            <a:ext cx="4587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задачи ЛП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67544" y="1196752"/>
            <a:ext cx="8207499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266700"/>
            <a:r>
              <a:rPr lang="ru-RU" dirty="0"/>
              <a:t>Фирма «Царица полей» рекламирует свою продукцию с использованием четырёх источников массовой информации: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телевидения, радио, газет и расклейки объявлений</a:t>
            </a:r>
            <a:r>
              <a:rPr lang="ru-RU" dirty="0"/>
              <a:t>. </a:t>
            </a:r>
            <a:endParaRPr lang="ru-RU" dirty="0" smtClean="0"/>
          </a:p>
          <a:p>
            <a:pPr indent="266700"/>
            <a:r>
              <a:rPr lang="ru-RU" dirty="0" smtClean="0"/>
              <a:t>Анализ </a:t>
            </a:r>
            <a:r>
              <a:rPr lang="ru-RU" dirty="0"/>
              <a:t>рекламной деятельности показал, что эти средства приводят к увеличению прибыли соответственно на 10, 5, 7 и 4 рубля в расчёте на 1 рубль, потраченный на рекламу. </a:t>
            </a:r>
            <a:endParaRPr lang="ru-RU" dirty="0" smtClean="0"/>
          </a:p>
          <a:p>
            <a:pPr indent="266700"/>
            <a:r>
              <a:rPr lang="ru-RU" dirty="0" smtClean="0"/>
              <a:t>На </a:t>
            </a:r>
            <a:r>
              <a:rPr lang="ru-RU" dirty="0"/>
              <a:t>рекламу фирма «Царица полей» выделила </a:t>
            </a:r>
            <a:r>
              <a:rPr lang="ru-RU" dirty="0" smtClean="0"/>
              <a:t>50 000 </a:t>
            </a:r>
            <a:r>
              <a:rPr lang="ru-RU" dirty="0"/>
              <a:t>рублей. Фирма не намерена тратить на телевидение более 40%, а на  радио и газеты – более 50% от общей суммы выделенных средств. </a:t>
            </a:r>
            <a:endParaRPr lang="ru-RU" dirty="0" smtClean="0"/>
          </a:p>
          <a:p>
            <a:pPr indent="266700"/>
            <a:r>
              <a:rPr lang="ru-RU" dirty="0" smtClean="0"/>
              <a:t>Как </a:t>
            </a:r>
            <a:r>
              <a:rPr lang="ru-RU" dirty="0"/>
              <a:t>«Царица полей» должна организовать рекламу, чтобы </a:t>
            </a:r>
            <a:r>
              <a:rPr lang="ru-RU" dirty="0">
                <a:solidFill>
                  <a:srgbClr val="993300"/>
                </a:solidFill>
              </a:rPr>
              <a:t>получить максимальную прибыль</a:t>
            </a:r>
            <a:r>
              <a:rPr lang="ru-RU" dirty="0"/>
              <a:t>? </a:t>
            </a:r>
            <a:r>
              <a:rPr lang="ru-RU" i="1" dirty="0"/>
              <a:t>Составьте математическую модель задачи.</a:t>
            </a:r>
            <a:endParaRPr lang="ru-RU" dirty="0"/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7" name="Picture 25" descr="Картинки по запросу царица пол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60648"/>
            <a:ext cx="1299466" cy="1296143"/>
          </a:xfrm>
          <a:prstGeom prst="rect">
            <a:avLst/>
          </a:prstGeom>
          <a:noFill/>
        </p:spPr>
      </p:pic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467544" y="4365104"/>
            <a:ext cx="7992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</a:rPr>
              <a:t>Шаг 1. </a:t>
            </a:r>
            <a:r>
              <a:rPr lang="ru-RU" sz="3200" dirty="0"/>
              <a:t>Определите </a:t>
            </a:r>
            <a:r>
              <a:rPr lang="ru-RU" sz="3200" b="1" i="1" dirty="0">
                <a:solidFill>
                  <a:srgbClr val="993300"/>
                </a:solidFill>
              </a:rPr>
              <a:t>цель</a:t>
            </a:r>
            <a:r>
              <a:rPr lang="ru-RU" sz="3200" dirty="0"/>
              <a:t> задачи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467544" y="5013176"/>
            <a:ext cx="7992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993300"/>
                </a:solidFill>
              </a:rPr>
              <a:t>Цель</a:t>
            </a:r>
            <a:r>
              <a:rPr lang="ru-RU" sz="3200" dirty="0">
                <a:solidFill>
                  <a:srgbClr val="993300"/>
                </a:solidFill>
              </a:rPr>
              <a:t> </a:t>
            </a:r>
            <a:r>
              <a:rPr lang="ru-RU" sz="3200" dirty="0"/>
              <a:t>– получение максимума прибыли</a:t>
            </a:r>
            <a:endParaRPr lang="ru-RU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39750" y="385763"/>
            <a:ext cx="4587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задачи ЛП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67544" y="1196752"/>
            <a:ext cx="8207499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266700"/>
            <a:r>
              <a:rPr lang="ru-RU" dirty="0"/>
              <a:t>Фирма «Царица полей» рекламирует свою продукцию с использованием четырёх источников массовой информации: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телевидения, радио, газет и расклейки объявлений</a:t>
            </a:r>
            <a:r>
              <a:rPr lang="ru-RU" dirty="0"/>
              <a:t>. </a:t>
            </a:r>
            <a:endParaRPr lang="ru-RU" dirty="0" smtClean="0"/>
          </a:p>
          <a:p>
            <a:pPr indent="266700"/>
            <a:r>
              <a:rPr lang="ru-RU" dirty="0" smtClean="0"/>
              <a:t>Анализ </a:t>
            </a:r>
            <a:r>
              <a:rPr lang="ru-RU" dirty="0"/>
              <a:t>рекламной деятельности показал, что эти средства приводят к увеличению прибыли соответственно на 10, 5, 7 и 4 рубля в расчёте на 1 рубль, потраченный на рекламу. </a:t>
            </a:r>
            <a:endParaRPr lang="ru-RU" dirty="0" smtClean="0"/>
          </a:p>
          <a:p>
            <a:pPr indent="266700"/>
            <a:r>
              <a:rPr lang="ru-RU" dirty="0" smtClean="0"/>
              <a:t>На </a:t>
            </a:r>
            <a:r>
              <a:rPr lang="ru-RU" dirty="0"/>
              <a:t>рекламу фирма «Царица полей» выделила </a:t>
            </a:r>
            <a:r>
              <a:rPr lang="ru-RU" dirty="0" smtClean="0"/>
              <a:t>50 000 </a:t>
            </a:r>
            <a:r>
              <a:rPr lang="ru-RU" dirty="0"/>
              <a:t>рублей. Фирма не намерена тратить на телевидение более 40%, а на  радио и газеты – более 50% от общей суммы выделенных средств. </a:t>
            </a:r>
            <a:endParaRPr lang="ru-RU" dirty="0" smtClean="0"/>
          </a:p>
          <a:p>
            <a:pPr indent="266700"/>
            <a:r>
              <a:rPr lang="ru-RU" dirty="0" smtClean="0"/>
              <a:t>Как </a:t>
            </a:r>
            <a:r>
              <a:rPr lang="ru-RU" dirty="0"/>
              <a:t>«Царица полей» должна организовать рекламу, чтобы </a:t>
            </a:r>
            <a:r>
              <a:rPr lang="ru-RU" dirty="0">
                <a:solidFill>
                  <a:srgbClr val="993300"/>
                </a:solidFill>
              </a:rPr>
              <a:t>получить максимальную прибыль</a:t>
            </a:r>
            <a:r>
              <a:rPr lang="ru-RU" dirty="0"/>
              <a:t>? </a:t>
            </a:r>
            <a:r>
              <a:rPr lang="ru-RU" i="1" dirty="0"/>
              <a:t>Составьте математическую модель задачи.</a:t>
            </a:r>
            <a:endParaRPr lang="ru-RU" dirty="0"/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7" name="Picture 25" descr="Картинки по запросу царица пол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60648"/>
            <a:ext cx="1299466" cy="1296143"/>
          </a:xfrm>
          <a:prstGeom prst="rect">
            <a:avLst/>
          </a:prstGeom>
          <a:noFill/>
        </p:spPr>
      </p:pic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467544" y="4365104"/>
            <a:ext cx="84249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</a:rPr>
              <a:t>Шаг 2. </a:t>
            </a:r>
            <a:r>
              <a:rPr lang="ru-RU" sz="2800" dirty="0"/>
              <a:t>Введите </a:t>
            </a:r>
            <a:r>
              <a:rPr lang="ru-RU" sz="2800" dirty="0">
                <a:solidFill>
                  <a:srgbClr val="993300"/>
                </a:solidFill>
              </a:rPr>
              <a:t>управляющие </a:t>
            </a:r>
            <a:r>
              <a:rPr lang="ru-RU" sz="2800" b="1" i="1" dirty="0">
                <a:solidFill>
                  <a:srgbClr val="993300"/>
                </a:solidFill>
              </a:rPr>
              <a:t>переменные</a:t>
            </a:r>
            <a:endParaRPr lang="ru-RU" sz="3200" b="1" dirty="0">
              <a:solidFill>
                <a:srgbClr val="993300"/>
              </a:solidFill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971600" y="4941168"/>
            <a:ext cx="79928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000" b="1" i="1" dirty="0">
                <a:solidFill>
                  <a:srgbClr val="993300"/>
                </a:solidFill>
              </a:rPr>
              <a:t>х</a:t>
            </a:r>
            <a:r>
              <a:rPr lang="ru-RU" sz="2000" b="1" baseline="-25000" dirty="0">
                <a:solidFill>
                  <a:srgbClr val="993300"/>
                </a:solidFill>
              </a:rPr>
              <a:t>1</a:t>
            </a:r>
            <a:r>
              <a:rPr lang="ru-RU" sz="2000" b="1" i="1" dirty="0"/>
              <a:t> – </a:t>
            </a:r>
            <a:r>
              <a:rPr lang="ru-RU" sz="2000" dirty="0"/>
              <a:t>сумма средств, вложенных в рекламу на ТВ</a:t>
            </a:r>
          </a:p>
          <a:p>
            <a:r>
              <a:rPr lang="ru-RU" sz="2000" b="1" i="1" dirty="0">
                <a:solidFill>
                  <a:srgbClr val="993300"/>
                </a:solidFill>
              </a:rPr>
              <a:t>х</a:t>
            </a:r>
            <a:r>
              <a:rPr lang="ru-RU" sz="2000" b="1" baseline="-25000" dirty="0">
                <a:solidFill>
                  <a:srgbClr val="993300"/>
                </a:solidFill>
              </a:rPr>
              <a:t>2</a:t>
            </a:r>
            <a:r>
              <a:rPr lang="ru-RU" sz="2000" b="1" i="1" dirty="0"/>
              <a:t> – </a:t>
            </a:r>
            <a:r>
              <a:rPr lang="ru-RU" sz="2000" dirty="0"/>
              <a:t>сумма средств, вложенных в рекламу на радио</a:t>
            </a:r>
          </a:p>
          <a:p>
            <a:r>
              <a:rPr lang="ru-RU" sz="2000" b="1" i="1" dirty="0">
                <a:solidFill>
                  <a:srgbClr val="993300"/>
                </a:solidFill>
              </a:rPr>
              <a:t>х</a:t>
            </a:r>
            <a:r>
              <a:rPr lang="ru-RU" sz="2000" b="1" baseline="-25000" dirty="0">
                <a:solidFill>
                  <a:srgbClr val="993300"/>
                </a:solidFill>
              </a:rPr>
              <a:t>3</a:t>
            </a:r>
            <a:r>
              <a:rPr lang="ru-RU" sz="2000" b="1" i="1" dirty="0"/>
              <a:t> – </a:t>
            </a:r>
            <a:r>
              <a:rPr lang="ru-RU" sz="2000" dirty="0"/>
              <a:t>сумма средств, вложенных в рекламу в газетах</a:t>
            </a:r>
          </a:p>
          <a:p>
            <a:r>
              <a:rPr lang="ru-RU" sz="2000" b="1" i="1" dirty="0">
                <a:solidFill>
                  <a:srgbClr val="993300"/>
                </a:solidFill>
              </a:rPr>
              <a:t>х</a:t>
            </a:r>
            <a:r>
              <a:rPr lang="ru-RU" sz="2000" b="1" baseline="-25000" dirty="0">
                <a:solidFill>
                  <a:srgbClr val="993300"/>
                </a:solidFill>
              </a:rPr>
              <a:t>4</a:t>
            </a:r>
            <a:r>
              <a:rPr lang="ru-RU" sz="2000" b="1" i="1" dirty="0"/>
              <a:t> – </a:t>
            </a:r>
            <a:r>
              <a:rPr lang="ru-RU" sz="2000" dirty="0"/>
              <a:t>сумма средств, вложенных в рекламу в объявлениях</a:t>
            </a:r>
            <a:endParaRPr lang="ru-RU" sz="20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39750" y="385763"/>
            <a:ext cx="4587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задачи ЛП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67544" y="1196752"/>
            <a:ext cx="8207499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266700"/>
            <a:r>
              <a:rPr lang="ru-RU" dirty="0"/>
              <a:t>Фирма «Царица полей» рекламирует свою продукцию с использованием четырёх источников массовой информации: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телевидения, радио, газет и расклейки объявлений</a:t>
            </a:r>
            <a:r>
              <a:rPr lang="ru-RU" dirty="0"/>
              <a:t>. </a:t>
            </a:r>
            <a:endParaRPr lang="ru-RU" dirty="0" smtClean="0"/>
          </a:p>
          <a:p>
            <a:pPr indent="266700"/>
            <a:r>
              <a:rPr lang="ru-RU" dirty="0" smtClean="0"/>
              <a:t>Анализ </a:t>
            </a:r>
            <a:r>
              <a:rPr lang="ru-RU" dirty="0"/>
              <a:t>рекламной деятельности показал, что эти средства приводят к увеличению прибыли соответственно на 10, 5, 7 и 4 рубля в расчёте на 1 рубль, потраченный на рекламу. </a:t>
            </a:r>
            <a:endParaRPr lang="ru-RU" dirty="0" smtClean="0"/>
          </a:p>
          <a:p>
            <a:pPr indent="266700"/>
            <a:r>
              <a:rPr lang="ru-RU" dirty="0" smtClean="0"/>
              <a:t>На </a:t>
            </a:r>
            <a:r>
              <a:rPr lang="ru-RU" dirty="0"/>
              <a:t>рекламу фирма «Царица полей» выделила </a:t>
            </a:r>
            <a:r>
              <a:rPr lang="ru-RU" dirty="0" smtClean="0"/>
              <a:t>50 000 </a:t>
            </a:r>
            <a:r>
              <a:rPr lang="ru-RU" dirty="0"/>
              <a:t>рублей. </a:t>
            </a:r>
            <a:endParaRPr lang="ru-RU" dirty="0" smtClean="0"/>
          </a:p>
          <a:p>
            <a:pPr indent="266700"/>
            <a:r>
              <a:rPr lang="ru-RU" dirty="0" smtClean="0"/>
              <a:t>Фирма </a:t>
            </a:r>
            <a:r>
              <a:rPr lang="ru-RU" dirty="0"/>
              <a:t>не намерена тратить на телевидение более 40%, </a:t>
            </a:r>
            <a:r>
              <a:rPr lang="ru-RU" dirty="0" smtClean="0"/>
              <a:t>а </a:t>
            </a:r>
            <a:r>
              <a:rPr lang="ru-RU" dirty="0"/>
              <a:t>на  радио и газеты – более 50% от общей суммы выделенных средств. </a:t>
            </a:r>
            <a:endParaRPr lang="ru-RU" dirty="0" smtClean="0"/>
          </a:p>
          <a:p>
            <a:pPr indent="266700"/>
            <a:r>
              <a:rPr lang="ru-RU" dirty="0" smtClean="0"/>
              <a:t>Как </a:t>
            </a:r>
            <a:r>
              <a:rPr lang="ru-RU" dirty="0"/>
              <a:t>«Царица полей» должна организовать рекламу, чтобы </a:t>
            </a:r>
            <a:r>
              <a:rPr lang="ru-RU" dirty="0">
                <a:solidFill>
                  <a:srgbClr val="993300"/>
                </a:solidFill>
              </a:rPr>
              <a:t>получить максимальную прибыль</a:t>
            </a:r>
            <a:r>
              <a:rPr lang="ru-RU" dirty="0"/>
              <a:t>? </a:t>
            </a:r>
            <a:r>
              <a:rPr lang="ru-RU" i="1" dirty="0"/>
              <a:t>Составьте математическую модель задачи.</a:t>
            </a:r>
            <a:endParaRPr lang="ru-RU" dirty="0"/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7" name="Picture 25" descr="Картинки по запросу царица пол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60648"/>
            <a:ext cx="1299466" cy="1296143"/>
          </a:xfrm>
          <a:prstGeom prst="rect">
            <a:avLst/>
          </a:prstGeom>
          <a:noFill/>
        </p:spPr>
      </p:pic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467544" y="4221088"/>
            <a:ext cx="842493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</a:rPr>
              <a:t>Шаг 3. </a:t>
            </a:r>
            <a:r>
              <a:rPr lang="ru-RU" sz="2000" dirty="0"/>
              <a:t>Проанализируйте условие и составьте </a:t>
            </a:r>
            <a:r>
              <a:rPr lang="ru-RU" sz="2000" dirty="0">
                <a:solidFill>
                  <a:srgbClr val="993300"/>
                </a:solidFill>
              </a:rPr>
              <a:t>неравенства по </a:t>
            </a:r>
            <a:r>
              <a:rPr lang="ru-RU" sz="2000" b="1" i="1" dirty="0">
                <a:solidFill>
                  <a:srgbClr val="993300"/>
                </a:solidFill>
              </a:rPr>
              <a:t>ограничениям </a:t>
            </a:r>
            <a:r>
              <a:rPr lang="ru-RU" sz="2000" dirty="0"/>
              <a:t>в задаче</a:t>
            </a:r>
            <a:endParaRPr lang="ru-RU" sz="3200" b="1" dirty="0">
              <a:solidFill>
                <a:srgbClr val="993300"/>
              </a:solidFill>
            </a:endParaRP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5157192"/>
            <a:ext cx="2592288" cy="255199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755576" y="2852936"/>
            <a:ext cx="6624736" cy="28803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55576" y="3140968"/>
            <a:ext cx="6048672" cy="288032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5445224"/>
            <a:ext cx="1080120" cy="241439"/>
          </a:xfrm>
          <a:prstGeom prst="rect">
            <a:avLst/>
          </a:prstGeom>
          <a:noFill/>
        </p:spPr>
      </p:pic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5148064" y="260648"/>
            <a:ext cx="43924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1200" b="1" i="1" dirty="0">
                <a:solidFill>
                  <a:srgbClr val="993300"/>
                </a:solidFill>
              </a:rPr>
              <a:t>х</a:t>
            </a:r>
            <a:r>
              <a:rPr lang="ru-RU" sz="1200" b="1" baseline="-25000" dirty="0">
                <a:solidFill>
                  <a:srgbClr val="993300"/>
                </a:solidFill>
              </a:rPr>
              <a:t>1</a:t>
            </a:r>
            <a:r>
              <a:rPr lang="ru-RU" sz="1200" b="1" i="1" dirty="0"/>
              <a:t> – </a:t>
            </a:r>
            <a:r>
              <a:rPr lang="ru-RU" sz="1200" dirty="0"/>
              <a:t>сумма средств, вложенных в рекламу на ТВ</a:t>
            </a:r>
          </a:p>
          <a:p>
            <a:r>
              <a:rPr lang="ru-RU" sz="1200" b="1" i="1" dirty="0">
                <a:solidFill>
                  <a:srgbClr val="993300"/>
                </a:solidFill>
              </a:rPr>
              <a:t>х</a:t>
            </a:r>
            <a:r>
              <a:rPr lang="ru-RU" sz="1200" b="1" baseline="-25000" dirty="0">
                <a:solidFill>
                  <a:srgbClr val="993300"/>
                </a:solidFill>
              </a:rPr>
              <a:t>2</a:t>
            </a:r>
            <a:r>
              <a:rPr lang="ru-RU" sz="1200" b="1" i="1" dirty="0"/>
              <a:t> – </a:t>
            </a:r>
            <a:r>
              <a:rPr lang="ru-RU" sz="1200" dirty="0"/>
              <a:t>сумма средств, вложенных в рекламу на радио</a:t>
            </a:r>
          </a:p>
          <a:p>
            <a:r>
              <a:rPr lang="ru-RU" sz="1200" b="1" i="1" dirty="0">
                <a:solidFill>
                  <a:srgbClr val="993300"/>
                </a:solidFill>
              </a:rPr>
              <a:t>х</a:t>
            </a:r>
            <a:r>
              <a:rPr lang="ru-RU" sz="1200" b="1" baseline="-25000" dirty="0">
                <a:solidFill>
                  <a:srgbClr val="993300"/>
                </a:solidFill>
              </a:rPr>
              <a:t>3</a:t>
            </a:r>
            <a:r>
              <a:rPr lang="ru-RU" sz="1200" b="1" i="1" dirty="0"/>
              <a:t> – </a:t>
            </a:r>
            <a:r>
              <a:rPr lang="ru-RU" sz="1200" dirty="0"/>
              <a:t>сумма средств, вложенных в рекламу в газетах</a:t>
            </a:r>
          </a:p>
          <a:p>
            <a:r>
              <a:rPr lang="ru-RU" sz="1200" b="1" i="1" dirty="0">
                <a:solidFill>
                  <a:srgbClr val="993300"/>
                </a:solidFill>
              </a:rPr>
              <a:t>х</a:t>
            </a:r>
            <a:r>
              <a:rPr lang="ru-RU" sz="1200" b="1" baseline="-25000" dirty="0">
                <a:solidFill>
                  <a:srgbClr val="993300"/>
                </a:solidFill>
              </a:rPr>
              <a:t>4</a:t>
            </a:r>
            <a:r>
              <a:rPr lang="ru-RU" sz="1200" b="1" i="1" dirty="0"/>
              <a:t> – </a:t>
            </a:r>
            <a:r>
              <a:rPr lang="ru-RU" sz="1200" dirty="0"/>
              <a:t>сумма средств, вложенных в рекламу в объявлениях</a:t>
            </a:r>
            <a:endParaRPr lang="ru-RU" sz="1200" b="1" dirty="0">
              <a:solidFill>
                <a:schemeClr val="accent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92280" y="3140968"/>
            <a:ext cx="1296144" cy="360040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539552" y="3429000"/>
            <a:ext cx="6264696" cy="360040"/>
          </a:xfrm>
          <a:prstGeom prst="rect">
            <a:avLst/>
          </a:prstGeom>
          <a:noFill/>
          <a:ln w="571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5733256"/>
            <a:ext cx="1656184" cy="260062"/>
          </a:xfrm>
          <a:prstGeom prst="rect">
            <a:avLst/>
          </a:prstGeom>
          <a:noFill/>
        </p:spPr>
      </p:pic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8919" name="Picture 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6021288"/>
            <a:ext cx="2808311" cy="259019"/>
          </a:xfrm>
          <a:prstGeom prst="rect">
            <a:avLst/>
          </a:prstGeom>
          <a:noFill/>
        </p:spPr>
      </p:pic>
      <p:sp>
        <p:nvSpPr>
          <p:cNvPr id="24" name="Левая фигурная скобка 23"/>
          <p:cNvSpPr/>
          <p:nvPr/>
        </p:nvSpPr>
        <p:spPr>
          <a:xfrm>
            <a:off x="3059832" y="5085184"/>
            <a:ext cx="144016" cy="1224136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19" grpId="0" animBg="1"/>
      <p:bldP spid="19" grpId="1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39750" y="385763"/>
            <a:ext cx="4587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задачи ЛП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67544" y="1196752"/>
            <a:ext cx="8207499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266700"/>
            <a:r>
              <a:rPr lang="ru-RU" dirty="0"/>
              <a:t>Фирма «Царица полей» рекламирует свою продукцию с использованием четырёх источников массовой информации: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телевидения, радио, газет и расклейки объявлений</a:t>
            </a:r>
            <a:r>
              <a:rPr lang="ru-RU" dirty="0"/>
              <a:t>. </a:t>
            </a:r>
            <a:endParaRPr lang="ru-RU" dirty="0" smtClean="0"/>
          </a:p>
          <a:p>
            <a:pPr indent="266700"/>
            <a:r>
              <a:rPr lang="ru-RU" dirty="0" smtClean="0"/>
              <a:t>Анализ </a:t>
            </a:r>
            <a:r>
              <a:rPr lang="ru-RU" dirty="0"/>
              <a:t>рекламной деятельности показал, что эти средства приводят к увеличению прибыли соответственно на 10, 5, 7 и 4 рубля в расчёте на 1 рубль, потраченный на рекламу. </a:t>
            </a:r>
            <a:endParaRPr lang="ru-RU" dirty="0" smtClean="0"/>
          </a:p>
          <a:p>
            <a:pPr indent="266700"/>
            <a:r>
              <a:rPr lang="ru-RU" dirty="0" smtClean="0"/>
              <a:t>На </a:t>
            </a:r>
            <a:r>
              <a:rPr lang="ru-RU" dirty="0"/>
              <a:t>рекламу фирма «Царица полей» выделила </a:t>
            </a:r>
            <a:r>
              <a:rPr lang="ru-RU" dirty="0" smtClean="0"/>
              <a:t>50 000 </a:t>
            </a:r>
            <a:r>
              <a:rPr lang="ru-RU" dirty="0"/>
              <a:t>рублей. Фирма не намерена тратить на телевидение более 40%, а на  радио и газеты – более 50% от общей суммы выделенных средств. </a:t>
            </a:r>
            <a:endParaRPr lang="ru-RU" dirty="0" smtClean="0"/>
          </a:p>
          <a:p>
            <a:pPr indent="266700"/>
            <a:r>
              <a:rPr lang="ru-RU" dirty="0" smtClean="0"/>
              <a:t>Как </a:t>
            </a:r>
            <a:r>
              <a:rPr lang="ru-RU" dirty="0"/>
              <a:t>«Царица полей» должна организовать рекламу, чтобы </a:t>
            </a:r>
            <a:r>
              <a:rPr lang="ru-RU" dirty="0">
                <a:solidFill>
                  <a:srgbClr val="993300"/>
                </a:solidFill>
              </a:rPr>
              <a:t>получить максимальную прибыль</a:t>
            </a:r>
            <a:r>
              <a:rPr lang="ru-RU" dirty="0"/>
              <a:t>? </a:t>
            </a:r>
            <a:r>
              <a:rPr lang="ru-RU" i="1" dirty="0"/>
              <a:t>Составьте математическую модель задачи.</a:t>
            </a:r>
            <a:endParaRPr lang="ru-RU" dirty="0"/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7" name="Picture 25" descr="Картинки по запросу царица пол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60648"/>
            <a:ext cx="1299466" cy="1296143"/>
          </a:xfrm>
          <a:prstGeom prst="rect">
            <a:avLst/>
          </a:prstGeom>
          <a:noFill/>
        </p:spPr>
      </p:pic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323528" y="4149080"/>
            <a:ext cx="86409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Шаг 4.</a:t>
            </a:r>
            <a:r>
              <a:rPr lang="ru-RU" sz="3200" b="1" dirty="0" smtClean="0">
                <a:solidFill>
                  <a:schemeClr val="accent2"/>
                </a:solidFill>
              </a:rPr>
              <a:t> </a:t>
            </a:r>
            <a:r>
              <a:rPr lang="ru-RU" sz="2000" dirty="0" smtClean="0"/>
              <a:t>Составьте </a:t>
            </a:r>
            <a:r>
              <a:rPr lang="ru-RU" sz="2000" b="1" i="1" dirty="0" smtClean="0"/>
              <a:t>целевую функцию</a:t>
            </a:r>
            <a:r>
              <a:rPr lang="ru-RU" sz="2000" dirty="0" smtClean="0"/>
              <a:t>, опираясь на цель задачи (п.1)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539552" y="4581128"/>
            <a:ext cx="799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993300"/>
                </a:solidFill>
              </a:rPr>
              <a:t>Цель</a:t>
            </a:r>
            <a:r>
              <a:rPr lang="ru-RU" sz="2000" dirty="0">
                <a:solidFill>
                  <a:srgbClr val="993300"/>
                </a:solidFill>
              </a:rPr>
              <a:t> </a:t>
            </a:r>
            <a:r>
              <a:rPr lang="ru-RU" sz="2000" dirty="0"/>
              <a:t>– получение максимума прибыли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7" y="4941168"/>
            <a:ext cx="6702379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4499992" y="5229200"/>
            <a:ext cx="720080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499992" y="5517232"/>
            <a:ext cx="720080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499992" y="5805264"/>
            <a:ext cx="720080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499992" y="6021288"/>
            <a:ext cx="720080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4499992" y="6309320"/>
            <a:ext cx="2736304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6381328"/>
            <a:ext cx="792088" cy="264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2" grpId="0" animBg="1"/>
      <p:bldP spid="12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39750" y="385763"/>
            <a:ext cx="45878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задачи ЛП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467544" y="1196752"/>
            <a:ext cx="8207499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266700"/>
            <a:r>
              <a:rPr lang="ru-RU" dirty="0"/>
              <a:t>Фирма «Царица полей» рекламирует свою продукцию с использованием четырёх источников массовой информации: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телевидения, радио, газет и расклейки объявлений</a:t>
            </a:r>
            <a:r>
              <a:rPr lang="ru-RU" dirty="0"/>
              <a:t>. </a:t>
            </a:r>
            <a:endParaRPr lang="ru-RU" dirty="0" smtClean="0"/>
          </a:p>
          <a:p>
            <a:pPr indent="266700"/>
            <a:r>
              <a:rPr lang="ru-RU" dirty="0" smtClean="0"/>
              <a:t>Анализ </a:t>
            </a:r>
            <a:r>
              <a:rPr lang="ru-RU" dirty="0"/>
              <a:t>рекламной деятельности показал, что эти средства приводят к увеличению прибыли соответственно на 10, 5, 7 и 4 рубля в расчёте на 1 рубль, потраченный на рекламу. </a:t>
            </a:r>
            <a:endParaRPr lang="ru-RU" dirty="0" smtClean="0"/>
          </a:p>
          <a:p>
            <a:pPr indent="266700"/>
            <a:r>
              <a:rPr lang="ru-RU" dirty="0" smtClean="0"/>
              <a:t>На </a:t>
            </a:r>
            <a:r>
              <a:rPr lang="ru-RU" dirty="0"/>
              <a:t>рекламу фирма «Царица полей» выделила </a:t>
            </a:r>
            <a:r>
              <a:rPr lang="ru-RU" dirty="0" smtClean="0"/>
              <a:t>50 000 </a:t>
            </a:r>
            <a:r>
              <a:rPr lang="ru-RU" dirty="0"/>
              <a:t>рублей. Фирма не намерена тратить на телевидение более 40%, а на  радио и газеты – более 50% от общей суммы выделенных средств. </a:t>
            </a:r>
            <a:endParaRPr lang="ru-RU" dirty="0" smtClean="0"/>
          </a:p>
          <a:p>
            <a:pPr indent="266700"/>
            <a:r>
              <a:rPr lang="ru-RU" dirty="0" smtClean="0"/>
              <a:t>Как </a:t>
            </a:r>
            <a:r>
              <a:rPr lang="ru-RU" dirty="0"/>
              <a:t>«Царица полей» должна организовать рекламу, чтобы </a:t>
            </a:r>
            <a:r>
              <a:rPr lang="ru-RU" dirty="0">
                <a:solidFill>
                  <a:srgbClr val="993300"/>
                </a:solidFill>
              </a:rPr>
              <a:t>получить максимальную прибыль</a:t>
            </a:r>
            <a:r>
              <a:rPr lang="ru-RU" dirty="0"/>
              <a:t>? </a:t>
            </a:r>
            <a:r>
              <a:rPr lang="ru-RU" i="1" dirty="0"/>
              <a:t>Составьте математическую модель задачи.</a:t>
            </a:r>
            <a:endParaRPr lang="ru-RU" dirty="0"/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97" name="Picture 25" descr="Картинки по запросу царица поле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260648"/>
            <a:ext cx="1299466" cy="1296143"/>
          </a:xfrm>
          <a:prstGeom prst="rect">
            <a:avLst/>
          </a:prstGeom>
          <a:noFill/>
        </p:spPr>
      </p:pic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323528" y="4149080"/>
            <a:ext cx="86409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Шаг 5.</a:t>
            </a:r>
            <a:r>
              <a:rPr lang="ru-RU" sz="3200" b="1" dirty="0" smtClean="0">
                <a:solidFill>
                  <a:schemeClr val="accent2"/>
                </a:solidFill>
              </a:rPr>
              <a:t> </a:t>
            </a:r>
            <a:r>
              <a:rPr lang="ru-RU" sz="2000" dirty="0"/>
              <a:t>Выпишите </a:t>
            </a:r>
            <a:r>
              <a:rPr lang="ru-RU" sz="2000" b="1" i="1" dirty="0"/>
              <a:t>математическую модель задачи</a:t>
            </a:r>
            <a:r>
              <a:rPr lang="ru-RU" sz="2000" dirty="0"/>
              <a:t> – итог п.3 и 4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7" y="4653136"/>
            <a:ext cx="3960441" cy="1350150"/>
          </a:xfrm>
          <a:prstGeom prst="rect">
            <a:avLst/>
          </a:prstGeom>
          <a:noFill/>
        </p:spPr>
      </p:pic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6093296"/>
            <a:ext cx="4945813" cy="360040"/>
          </a:xfrm>
          <a:prstGeom prst="rect">
            <a:avLst/>
          </a:prstGeom>
          <a:noFill/>
        </p:spPr>
      </p:pic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8244408" y="6003286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14"/>
          <p:cNvSpPr>
            <a:spLocks noChangeArrowheads="1"/>
          </p:cNvSpPr>
          <p:nvPr/>
        </p:nvSpPr>
        <p:spPr bwMode="auto">
          <a:xfrm>
            <a:off x="1987841" y="1196752"/>
            <a:ext cx="541802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ЛИНЕЙНОЕ </a:t>
            </a:r>
          </a:p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ПРОГРАММИРОВАНИЕ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827584" y="2564904"/>
            <a:ext cx="799288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это раздел математики, изучающий метод исследования и отыскания 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наибольших и наименьших значений линейной функции</a:t>
            </a:r>
            <a:r>
              <a:rPr lang="ru-RU" sz="2400" b="1" dirty="0" smtClean="0">
                <a:solidFill>
                  <a:schemeClr val="accent2"/>
                </a:solidFill>
              </a:rPr>
              <a:t>, на неизвестные которой наложены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ограничения системой линейных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неравенств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5013176"/>
            <a:ext cx="2808313" cy="957379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03848" y="6165304"/>
            <a:ext cx="3507031" cy="255301"/>
          </a:xfrm>
          <a:prstGeom prst="rect">
            <a:avLst/>
          </a:prstGeom>
          <a:noFill/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6660232" y="3645024"/>
            <a:ext cx="288032" cy="2520280"/>
          </a:xfrm>
          <a:prstGeom prst="straightConnector1">
            <a:avLst/>
          </a:prstGeom>
          <a:ln w="38100">
            <a:solidFill>
              <a:schemeClr val="accent3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6084168" y="4365104"/>
            <a:ext cx="288032" cy="1008112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Управляющая кнопка: домой 10">
            <a:hlinkClick r:id="rId5" action="ppaction://hlinksldjump" highlightClick="1"/>
          </p:cNvPr>
          <p:cNvSpPr/>
          <p:nvPr/>
        </p:nvSpPr>
        <p:spPr>
          <a:xfrm>
            <a:off x="8244408" y="6003286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539750" y="385763"/>
            <a:ext cx="7213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Линейное программирование</a:t>
            </a:r>
          </a:p>
        </p:txBody>
      </p:sp>
      <p:sp>
        <p:nvSpPr>
          <p:cNvPr id="2054" name="Text Box 13"/>
          <p:cNvSpPr txBox="1">
            <a:spLocks noChangeArrowheads="1"/>
          </p:cNvSpPr>
          <p:nvPr/>
        </p:nvSpPr>
        <p:spPr bwMode="auto">
          <a:xfrm>
            <a:off x="395536" y="1484313"/>
            <a:ext cx="849694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indent="361950"/>
            <a:r>
              <a:rPr lang="ru-RU" sz="2400" dirty="0" smtClean="0"/>
              <a:t>Возможные </a:t>
            </a:r>
            <a:r>
              <a:rPr lang="ru-RU" sz="2400" dirty="0">
                <a:solidFill>
                  <a:srgbClr val="FF0000"/>
                </a:solidFill>
              </a:rPr>
              <a:t>тематики задач ЛП:</a:t>
            </a:r>
          </a:p>
          <a:p>
            <a:pPr indent="361950">
              <a:buClr>
                <a:srgbClr val="009900"/>
              </a:buClr>
              <a:buFontTx/>
              <a:buChar char="•"/>
            </a:pPr>
            <a:r>
              <a:rPr lang="ru-RU" sz="2400" dirty="0"/>
              <a:t>рациональное </a:t>
            </a:r>
            <a:r>
              <a:rPr lang="ru-RU" sz="24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использование сырья и материалов</a:t>
            </a:r>
            <a:r>
              <a:rPr lang="ru-RU" sz="2400" dirty="0"/>
              <a:t>;</a:t>
            </a:r>
          </a:p>
          <a:p>
            <a:pPr indent="361950">
              <a:buClr>
                <a:srgbClr val="009900"/>
              </a:buClr>
              <a:buFontTx/>
              <a:buChar char="•"/>
            </a:pPr>
            <a:r>
              <a:rPr lang="ru-RU" sz="2400" dirty="0"/>
              <a:t>задачи </a:t>
            </a:r>
            <a:r>
              <a:rPr lang="ru-RU" sz="24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оптимизации раскроя</a:t>
            </a:r>
            <a:r>
              <a:rPr lang="ru-RU" sz="2400" dirty="0"/>
              <a:t>;</a:t>
            </a:r>
          </a:p>
          <a:p>
            <a:pPr indent="361950">
              <a:buClr>
                <a:srgbClr val="009900"/>
              </a:buClr>
              <a:buFontTx/>
              <a:buChar char="•"/>
            </a:pPr>
            <a:r>
              <a:rPr lang="ru-RU" sz="2400" dirty="0"/>
              <a:t>оптимизации </a:t>
            </a:r>
            <a:r>
              <a:rPr lang="ru-RU" sz="24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производственной программы </a:t>
            </a:r>
            <a:r>
              <a:rPr lang="ru-RU" sz="2400" dirty="0"/>
              <a:t>предприятий;</a:t>
            </a:r>
          </a:p>
          <a:p>
            <a:pPr indent="361950">
              <a:buClr>
                <a:srgbClr val="009900"/>
              </a:buClr>
              <a:buFontTx/>
              <a:buChar char="•"/>
            </a:pPr>
            <a:r>
              <a:rPr lang="ru-RU" sz="2400" dirty="0"/>
              <a:t>оптимального </a:t>
            </a:r>
            <a:r>
              <a:rPr lang="ru-RU" sz="24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размещения и концентрации производства; </a:t>
            </a:r>
          </a:p>
          <a:p>
            <a:pPr indent="361950">
              <a:buClr>
                <a:srgbClr val="009900"/>
              </a:buClr>
              <a:buFontTx/>
              <a:buChar char="•"/>
            </a:pPr>
            <a:r>
              <a:rPr lang="ru-RU" sz="2400" dirty="0"/>
              <a:t>на составление оптимального </a:t>
            </a:r>
            <a:r>
              <a:rPr lang="ru-RU" sz="24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плана перевозок</a:t>
            </a:r>
            <a:r>
              <a:rPr lang="ru-RU" sz="2400" dirty="0"/>
              <a:t>, работы транспорта; </a:t>
            </a:r>
          </a:p>
          <a:p>
            <a:pPr indent="361950">
              <a:buClr>
                <a:srgbClr val="009900"/>
              </a:buClr>
              <a:buFontTx/>
              <a:buChar char="•"/>
            </a:pPr>
            <a:r>
              <a:rPr lang="ru-RU" sz="2400" dirty="0"/>
              <a:t>управления </a:t>
            </a:r>
            <a:r>
              <a:rPr lang="ru-RU" sz="2400" i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производственными запасами</a:t>
            </a:r>
            <a:r>
              <a:rPr lang="ru-RU" sz="2400" dirty="0"/>
              <a:t>; </a:t>
            </a:r>
            <a:endParaRPr lang="ru-RU" sz="2400" dirty="0" smtClean="0"/>
          </a:p>
          <a:p>
            <a:pPr indent="361950">
              <a:buClr>
                <a:srgbClr val="009900"/>
              </a:buClr>
            </a:pPr>
            <a:r>
              <a:rPr lang="ru-RU" sz="2400" dirty="0" smtClean="0"/>
              <a:t>и </a:t>
            </a:r>
            <a:r>
              <a:rPr lang="ru-RU" sz="2400" dirty="0"/>
              <a:t>многие другие, принадлежащие сфере оптимального планирования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055" name="Rectangle 14"/>
          <p:cNvSpPr>
            <a:spLocks noChangeArrowheads="1"/>
          </p:cNvSpPr>
          <p:nvPr/>
        </p:nvSpPr>
        <p:spPr bwMode="auto">
          <a:xfrm>
            <a:off x="319088" y="6308725"/>
            <a:ext cx="1228725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" b="1">
                <a:solidFill>
                  <a:schemeClr val="accent2"/>
                </a:solidFill>
              </a:rPr>
              <a:t>Rev. 1.05 / 07.12.200</a:t>
            </a:r>
            <a:r>
              <a:rPr lang="ru-RU" sz="800" b="1">
                <a:solidFill>
                  <a:schemeClr val="accent2"/>
                </a:solidFill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539750" y="385763"/>
            <a:ext cx="517321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Основоположник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054" name="Text Box 13"/>
          <p:cNvSpPr txBox="1">
            <a:spLocks noChangeArrowheads="1"/>
          </p:cNvSpPr>
          <p:nvPr/>
        </p:nvSpPr>
        <p:spPr bwMode="auto">
          <a:xfrm>
            <a:off x="5148064" y="2636912"/>
            <a:ext cx="288032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Леонид Витальевич Канторович </a:t>
            </a:r>
            <a:endParaRPr lang="ru-RU" sz="2800" dirty="0" smtClean="0">
              <a:solidFill>
                <a:srgbClr val="C00000"/>
              </a:solidFill>
            </a:endParaRPr>
          </a:p>
          <a:p>
            <a:r>
              <a:rPr lang="ru-RU" sz="2800" b="1" dirty="0" smtClean="0"/>
              <a:t>(19.01.1912  – 07.04.1986)</a:t>
            </a:r>
            <a:r>
              <a:rPr lang="ru-RU" sz="2800" b="1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ru-RU" sz="2800" dirty="0"/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24744"/>
            <a:ext cx="3888432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8244408" y="6003286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14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125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В системе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координат постройте </a:t>
            </a:r>
            <a:r>
              <a:rPr lang="ru-RU" b="1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область допустимых решений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(решите систему неравенств графически)</a:t>
            </a:r>
            <a:endParaRPr lang="ru-RU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993129"/>
            <a:ext cx="1800200" cy="1052947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784739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95536" y="2092242"/>
                <a:ext cx="8125994" cy="68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2. Для </a:t>
                </a:r>
                <a:r>
                  <a:rPr lang="ru-RU" dirty="0"/>
                  <a:t>целевой функции 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dirty="0"/>
                  <a:t>постройте </a:t>
                </a:r>
                <a:r>
                  <a:rPr lang="ru-RU" b="1" i="1" dirty="0" smtClean="0">
                    <a:solidFill>
                      <a:srgbClr val="FF0000"/>
                    </a:solidFill>
                  </a:rPr>
                  <a:t>вектор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b="1" i="1" dirty="0"/>
                  <a:t>,</a:t>
                </a:r>
                <a:r>
                  <a:rPr lang="ru-RU" dirty="0"/>
                  <a:t> </a:t>
                </a:r>
                <a:r>
                  <a:rPr lang="ru-RU" dirty="0" smtClean="0"/>
                  <a:t>где </a:t>
                </a:r>
                <a:r>
                  <a:rPr lang="ru-RU" b="1" i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О</a:t>
                </a:r>
                <a:r>
                  <a:rPr lang="ru-RU" b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(0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; 0),</a:t>
                </a:r>
              </a:p>
              <a:p>
                <a:r>
                  <a:rPr lang="en-US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K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(</a:t>
                </a:r>
                <a:r>
                  <a:rPr lang="ru-RU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с</a:t>
                </a:r>
                <a:r>
                  <a:rPr lang="ru-RU" b="1" baseline="-250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1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; </a:t>
                </a:r>
                <a:r>
                  <a:rPr lang="ru-RU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с</a:t>
                </a:r>
                <a:r>
                  <a:rPr lang="ru-RU" b="1" baseline="-250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2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)</a:t>
                </a: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092242"/>
                <a:ext cx="8125994" cy="681790"/>
              </a:xfrm>
              <a:prstGeom prst="rect">
                <a:avLst/>
              </a:prstGeom>
              <a:blipFill>
                <a:blip r:embed="rId2"/>
                <a:stretch>
                  <a:fillRect l="-675" b="-133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993129"/>
            <a:ext cx="1800200" cy="1052947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784739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  <a:blipFill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(1;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19872" y="5445224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923928" y="5013176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>
            <a:stCxn id="2" idx="4"/>
            <a:endCxn id="11" idx="3"/>
          </p:cNvCxnSpPr>
          <p:nvPr/>
        </p:nvCxnSpPr>
        <p:spPr>
          <a:xfrm flipV="1">
            <a:off x="3491880" y="5136101"/>
            <a:ext cx="453139" cy="453139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8115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2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95536" y="2092242"/>
                <a:ext cx="8640960" cy="68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3. Проведите </a:t>
                </a:r>
                <a:r>
                  <a:rPr lang="ru-RU" b="1" i="1" dirty="0" smtClean="0">
                    <a:solidFill>
                      <a:srgbClr val="C00000"/>
                    </a:solidFill>
                  </a:rPr>
                  <a:t>линию </a:t>
                </a:r>
                <a:r>
                  <a:rPr lang="ru-RU" b="1" i="1" dirty="0">
                    <a:solidFill>
                      <a:srgbClr val="C00000"/>
                    </a:solidFill>
                  </a:rPr>
                  <a:t>уровня</a:t>
                </a:r>
                <a:r>
                  <a:rPr lang="ru-RU" dirty="0">
                    <a:solidFill>
                      <a:srgbClr val="C00000"/>
                    </a:solidFill>
                  </a:rPr>
                  <a:t> </a:t>
                </a:r>
                <a:r>
                  <a:rPr lang="ru-RU" dirty="0" smtClean="0"/>
                  <a:t>– </a:t>
                </a:r>
                <a:r>
                  <a:rPr lang="ru-RU" dirty="0"/>
                  <a:t>любую </a:t>
                </a:r>
                <a:r>
                  <a:rPr lang="ru-RU" dirty="0" smtClean="0"/>
                  <a:t>прямую</a:t>
                </a:r>
                <a:r>
                  <a:rPr lang="ru-RU" dirty="0"/>
                  <a:t>, перпендикулярную</a:t>
                </a:r>
                <a:r>
                  <a:rPr lang="ru-RU" b="1" i="1" dirty="0"/>
                  <a:t> </a:t>
                </a:r>
                <a:r>
                  <a:rPr lang="ru-RU" b="1" i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вектору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solidFill>
                                  <a:schemeClr val="accent6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solidFill>
                                  <a:schemeClr val="accent6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.</a:t>
                </a:r>
                <a:endParaRPr lang="ru-RU" b="1" dirty="0">
                  <a:solidFill>
                    <a:schemeClr val="accent6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092242"/>
                <a:ext cx="8640960" cy="681790"/>
              </a:xfrm>
              <a:prstGeom prst="rect">
                <a:avLst/>
              </a:prstGeom>
              <a:blipFill>
                <a:blip r:embed="rId2"/>
                <a:stretch>
                  <a:fillRect l="-635" t="-4464" b="-133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993129"/>
            <a:ext cx="1800200" cy="1052947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784739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  <a:blipFill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(1;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19872" y="5445224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923928" y="5013176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>
            <a:stCxn id="2" idx="4"/>
            <a:endCxn id="11" idx="3"/>
          </p:cNvCxnSpPr>
          <p:nvPr/>
        </p:nvCxnSpPr>
        <p:spPr>
          <a:xfrm flipV="1">
            <a:off x="3491880" y="5136101"/>
            <a:ext cx="453139" cy="453139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55776" y="3789040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ый треугольник 6"/>
          <p:cNvSpPr/>
          <p:nvPr/>
        </p:nvSpPr>
        <p:spPr>
          <a:xfrm rot="7852270">
            <a:off x="3149872" y="5485957"/>
            <a:ext cx="1368152" cy="86790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4573743" y="6241534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67869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993129"/>
            <a:ext cx="1800200" cy="1052947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770378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(1;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19872" y="5445224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923928" y="5013176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>
            <a:stCxn id="2" idx="4"/>
            <a:endCxn id="11" idx="3"/>
          </p:cNvCxnSpPr>
          <p:nvPr/>
        </p:nvCxnSpPr>
        <p:spPr>
          <a:xfrm flipV="1">
            <a:off x="3491880" y="5136101"/>
            <a:ext cx="453139" cy="453139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55776" y="3803480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573743" y="6241534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95536" y="2092242"/>
                <a:ext cx="8640960" cy="9587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4. </a:t>
                </a:r>
                <a:r>
                  <a:rPr lang="ru-RU" dirty="0"/>
                  <a:t>Чтобы найти </a:t>
                </a:r>
                <a:r>
                  <a:rPr lang="ru-RU" b="1" i="1" dirty="0">
                    <a:solidFill>
                      <a:srgbClr val="C00000"/>
                    </a:solidFill>
                  </a:rPr>
                  <a:t>максимум целевой функции</a:t>
                </a:r>
                <a:r>
                  <a:rPr lang="ru-RU" dirty="0"/>
                  <a:t>, будем передвигать линию уровня по направлению вектора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dirty="0"/>
                  <a:t> до тех пор, пока не окажемся на границе области решения системы неравенств</a:t>
                </a:r>
                <a:endParaRPr lang="ru-RU" b="1" dirty="0">
                  <a:solidFill>
                    <a:schemeClr val="accent6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092242"/>
                <a:ext cx="8640960" cy="958789"/>
              </a:xfrm>
              <a:prstGeom prst="rect">
                <a:avLst/>
              </a:prstGeom>
              <a:blipFill>
                <a:blip r:embed="rId5"/>
                <a:stretch>
                  <a:fillRect l="-635" t="-3185" b="-95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3773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47000" decel="4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05521 -0.1164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993129"/>
            <a:ext cx="1800200" cy="1052947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770378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(1;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19872" y="5445224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923928" y="5013176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>
            <a:stCxn id="2" idx="4"/>
            <a:endCxn id="11" idx="3"/>
          </p:cNvCxnSpPr>
          <p:nvPr/>
        </p:nvCxnSpPr>
        <p:spPr>
          <a:xfrm flipV="1">
            <a:off x="3491880" y="5136101"/>
            <a:ext cx="453139" cy="453139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55776" y="3803480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573743" y="6241534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5. Найдите </a:t>
            </a:r>
            <a:r>
              <a:rPr lang="ru-RU" b="1" i="1" dirty="0">
                <a:solidFill>
                  <a:srgbClr val="C00000"/>
                </a:solidFill>
              </a:rPr>
              <a:t>координаты крайней точки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допустимой области</a:t>
            </a:r>
            <a:endParaRPr lang="ru-RU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3478379" y="3323854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4846531" y="4571200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5018505" y="4392937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В(3; 2)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6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" grpId="0" animBg="1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993129"/>
            <a:ext cx="1800200" cy="1052947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770378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(1;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19872" y="5445224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923928" y="5013176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>
            <a:stCxn id="2" idx="4"/>
            <a:endCxn id="11" idx="3"/>
          </p:cNvCxnSpPr>
          <p:nvPr/>
        </p:nvCxnSpPr>
        <p:spPr>
          <a:xfrm flipV="1">
            <a:off x="3491880" y="5136101"/>
            <a:ext cx="453139" cy="453139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55776" y="3803480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573743" y="6241534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6. </a:t>
            </a:r>
            <a:r>
              <a:rPr lang="ru-RU" dirty="0"/>
              <a:t>Вычислите </a:t>
            </a:r>
            <a:r>
              <a:rPr lang="ru-RU" b="1" i="1" dirty="0">
                <a:solidFill>
                  <a:srgbClr val="C00000"/>
                </a:solidFill>
              </a:rPr>
              <a:t>значение целевой функции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в указанной точке</a:t>
            </a:r>
            <a:endParaRPr lang="ru-RU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3478379" y="3323854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4846531" y="4571200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5018505" y="4392937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В(3; 2)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Прямоугольник 32"/>
              <p:cNvSpPr/>
              <p:nvPr/>
            </p:nvSpPr>
            <p:spPr>
              <a:xfrm>
                <a:off x="6487630" y="3632402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3" name="Прямоугольник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630" y="3632402"/>
                <a:ext cx="2046394" cy="369332"/>
              </a:xfrm>
              <a:prstGeom prst="rect">
                <a:avLst/>
              </a:prstGeom>
              <a:blipFill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Прямоугольник 33"/>
          <p:cNvSpPr/>
          <p:nvPr/>
        </p:nvSpPr>
        <p:spPr>
          <a:xfrm>
            <a:off x="6588224" y="2616739"/>
            <a:ext cx="12546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В(3; 2)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3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у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2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Прямоугольник 34"/>
              <p:cNvSpPr/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ru-RU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ru-RU" dirty="0" smtClean="0"/>
                  <a:t> = 5</a:t>
                </a:r>
                <a:endParaRPr lang="ru-RU" dirty="0"/>
              </a:p>
            </p:txBody>
          </p:sp>
        </mc:Choice>
        <mc:Fallback xmlns="">
          <p:sp>
            <p:nvSpPr>
              <p:cNvPr id="35" name="Прямоуголь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  <a:blipFill>
                <a:blip r:embed="rId6"/>
                <a:stretch>
                  <a:fillRect l="-1186" t="-8197" r="-2372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605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4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993129"/>
            <a:ext cx="1800200" cy="1052947"/>
          </a:xfrm>
          <a:prstGeom prst="rect">
            <a:avLst/>
          </a:prstGeom>
        </p:spPr>
      </p:pic>
      <p:pic>
        <p:nvPicPr>
          <p:cNvPr id="17" name="Рисунок 1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2770378"/>
            <a:ext cx="403244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046394" cy="369332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(1;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19872" y="5445224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923928" y="5013176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>
            <a:stCxn id="2" idx="4"/>
            <a:endCxn id="11" idx="3"/>
          </p:cNvCxnSpPr>
          <p:nvPr/>
        </p:nvCxnSpPr>
        <p:spPr>
          <a:xfrm flipV="1">
            <a:off x="3491880" y="5136101"/>
            <a:ext cx="453139" cy="453139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2555776" y="3803480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4573743" y="6241534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7. </a:t>
            </a:r>
            <a:r>
              <a:rPr lang="ru-RU" dirty="0"/>
              <a:t>Выпишите </a:t>
            </a:r>
            <a:r>
              <a:rPr lang="ru-RU" b="1" i="1" dirty="0">
                <a:solidFill>
                  <a:srgbClr val="C00000"/>
                </a:solidFill>
              </a:rPr>
              <a:t>ответ</a:t>
            </a:r>
            <a:endParaRPr lang="ru-RU" b="1" dirty="0">
              <a:solidFill>
                <a:srgbClr val="C00000"/>
              </a:solidFill>
            </a:endParaRPr>
          </a:p>
        </p:txBody>
      </p:sp>
      <p:cxnSp>
        <p:nvCxnSpPr>
          <p:cNvPr id="30" name="Прямая соединительная линия 29"/>
          <p:cNvCxnSpPr/>
          <p:nvPr/>
        </p:nvCxnSpPr>
        <p:spPr>
          <a:xfrm>
            <a:off x="3478379" y="3323854"/>
            <a:ext cx="2880320" cy="2574428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4846531" y="4571200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5018505" y="4392937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В(3; 2)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Прямоугольник 32"/>
              <p:cNvSpPr/>
              <p:nvPr/>
            </p:nvSpPr>
            <p:spPr>
              <a:xfrm>
                <a:off x="6487630" y="3632402"/>
                <a:ext cx="20463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3" name="Прямоугольник 3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630" y="3632402"/>
                <a:ext cx="2046394" cy="369332"/>
              </a:xfrm>
              <a:prstGeom prst="rect">
                <a:avLst/>
              </a:prstGeom>
              <a:blipFill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Прямоугольник 33"/>
          <p:cNvSpPr/>
          <p:nvPr/>
        </p:nvSpPr>
        <p:spPr>
          <a:xfrm>
            <a:off x="6588224" y="2616739"/>
            <a:ext cx="12546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В(3; 2)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3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у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2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Прямоугольник 34"/>
              <p:cNvSpPr/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ru-RU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3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ru-RU" dirty="0" smtClean="0"/>
                  <a:t> = 5</a:t>
                </a:r>
                <a:endParaRPr lang="ru-RU" dirty="0"/>
              </a:p>
            </p:txBody>
          </p:sp>
        </mc:Choice>
        <mc:Fallback xmlns="">
          <p:sp>
            <p:nvSpPr>
              <p:cNvPr id="35" name="Прямоуголь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  <a:blipFill>
                <a:blip r:embed="rId6"/>
                <a:stretch>
                  <a:fillRect l="-1186" t="-8197" r="-2372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6718739" y="5782578"/>
                <a:ext cx="213564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;</m:t>
                          </m:r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8739" y="5782578"/>
                <a:ext cx="2135648" cy="369332"/>
              </a:xfrm>
              <a:prstGeom prst="rect">
                <a:avLst/>
              </a:prstGeom>
              <a:blipFill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Прямоугольник 22"/>
          <p:cNvSpPr/>
          <p:nvPr/>
        </p:nvSpPr>
        <p:spPr>
          <a:xfrm>
            <a:off x="6747635" y="5445224"/>
            <a:ext cx="25868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Ответ: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4" name="Управляющая кнопка: домой 23">
            <a:hlinkClick r:id="rId8" action="ppaction://hlinksldjump" highlightClick="1"/>
          </p:cNvPr>
          <p:cNvSpPr/>
          <p:nvPr/>
        </p:nvSpPr>
        <p:spPr>
          <a:xfrm>
            <a:off x="8327253" y="6201175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40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125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В системе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координат постройте </a:t>
            </a:r>
            <a:r>
              <a:rPr lang="ru-RU" b="1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область допустимых решений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(решите систему неравенств графически)</a:t>
            </a:r>
            <a:endParaRPr lang="ru-RU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  <a:blipFill>
                <a:blip r:embed="rId2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195" y="954734"/>
            <a:ext cx="1637013" cy="1091342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784739"/>
            <a:ext cx="4464496" cy="381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951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784739"/>
            <a:ext cx="4464496" cy="381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95536" y="2092242"/>
                <a:ext cx="8125994" cy="68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2. Для </a:t>
                </a:r>
                <a:r>
                  <a:rPr lang="ru-RU" dirty="0"/>
                  <a:t>целевой функции 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dirty="0"/>
                  <a:t>постройте </a:t>
                </a:r>
                <a:r>
                  <a:rPr lang="ru-RU" b="1" i="1" dirty="0" smtClean="0">
                    <a:solidFill>
                      <a:srgbClr val="FF0000"/>
                    </a:solidFill>
                  </a:rPr>
                  <a:t>вектор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b="1" i="1" dirty="0"/>
                  <a:t>,</a:t>
                </a:r>
                <a:r>
                  <a:rPr lang="ru-RU" dirty="0"/>
                  <a:t> </a:t>
                </a:r>
                <a:r>
                  <a:rPr lang="ru-RU" dirty="0" smtClean="0"/>
                  <a:t>где </a:t>
                </a:r>
                <a:r>
                  <a:rPr lang="ru-RU" b="1" i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О</a:t>
                </a:r>
                <a:r>
                  <a:rPr lang="ru-RU" b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(0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; 0),</a:t>
                </a:r>
              </a:p>
              <a:p>
                <a:r>
                  <a:rPr lang="en-US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K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(</a:t>
                </a:r>
                <a:r>
                  <a:rPr lang="ru-RU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с</a:t>
                </a:r>
                <a:r>
                  <a:rPr lang="ru-RU" b="1" baseline="-250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1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; </a:t>
                </a:r>
                <a:r>
                  <a:rPr lang="ru-RU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с</a:t>
                </a:r>
                <a:r>
                  <a:rPr lang="ru-RU" b="1" baseline="-250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2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)</a:t>
                </a: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092242"/>
                <a:ext cx="8125994" cy="681790"/>
              </a:xfrm>
              <a:prstGeom prst="rect">
                <a:avLst/>
              </a:prstGeom>
              <a:blipFill>
                <a:blip r:embed="rId3"/>
                <a:stretch>
                  <a:fillRect l="-675" b="-133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(-2;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419872" y="505430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527581" y="459674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 стрелкой 4"/>
          <p:cNvCxnSpPr/>
          <p:nvPr/>
        </p:nvCxnSpPr>
        <p:spPr>
          <a:xfrm flipH="1" flipV="1">
            <a:off x="2599589" y="4662445"/>
            <a:ext cx="892291" cy="42786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угольник 17"/>
              <p:cNvSpPr/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8" name="Прямоугольник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Рисунок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195" y="954734"/>
            <a:ext cx="1637013" cy="109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07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2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95536" y="2092242"/>
                <a:ext cx="8640960" cy="68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3. Проведите </a:t>
                </a:r>
                <a:r>
                  <a:rPr lang="ru-RU" b="1" i="1" dirty="0" smtClean="0">
                    <a:solidFill>
                      <a:srgbClr val="C00000"/>
                    </a:solidFill>
                  </a:rPr>
                  <a:t>линию </a:t>
                </a:r>
                <a:r>
                  <a:rPr lang="ru-RU" b="1" i="1" dirty="0">
                    <a:solidFill>
                      <a:srgbClr val="C00000"/>
                    </a:solidFill>
                  </a:rPr>
                  <a:t>уровня</a:t>
                </a:r>
                <a:r>
                  <a:rPr lang="ru-RU" dirty="0">
                    <a:solidFill>
                      <a:srgbClr val="C00000"/>
                    </a:solidFill>
                  </a:rPr>
                  <a:t> </a:t>
                </a:r>
                <a:r>
                  <a:rPr lang="ru-RU" dirty="0" smtClean="0"/>
                  <a:t>– </a:t>
                </a:r>
                <a:r>
                  <a:rPr lang="ru-RU" dirty="0"/>
                  <a:t>любую </a:t>
                </a:r>
                <a:r>
                  <a:rPr lang="ru-RU" dirty="0" smtClean="0"/>
                  <a:t>прямую</a:t>
                </a:r>
                <a:r>
                  <a:rPr lang="ru-RU" dirty="0"/>
                  <a:t>, перпендикулярную</a:t>
                </a:r>
                <a:r>
                  <a:rPr lang="ru-RU" b="1" i="1" dirty="0"/>
                  <a:t> </a:t>
                </a:r>
                <a:r>
                  <a:rPr lang="ru-RU" b="1" i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вектору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solidFill>
                                  <a:schemeClr val="accent6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solidFill>
                                  <a:schemeClr val="accent6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.</a:t>
                </a:r>
                <a:endParaRPr lang="ru-RU" b="1" dirty="0">
                  <a:solidFill>
                    <a:schemeClr val="accent6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092242"/>
                <a:ext cx="8640960" cy="681790"/>
              </a:xfrm>
              <a:prstGeom prst="rect">
                <a:avLst/>
              </a:prstGeom>
              <a:blipFill>
                <a:blip r:embed="rId2"/>
                <a:stretch>
                  <a:fillRect l="-635" t="-4464" b="-133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(-2;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  <a:blipFill>
                <a:blip r:embed="rId3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Рисунок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195" y="954734"/>
            <a:ext cx="1637013" cy="1091342"/>
          </a:xfrm>
          <a:prstGeom prst="rect">
            <a:avLst/>
          </a:prstGeom>
        </p:spPr>
      </p:pic>
      <p:pic>
        <p:nvPicPr>
          <p:cNvPr id="21" name="Рисунок 2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2784739"/>
            <a:ext cx="4464496" cy="381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/>
          <p:nvPr/>
        </p:nvCxnSpPr>
        <p:spPr>
          <a:xfrm flipH="1" flipV="1">
            <a:off x="2599589" y="4662445"/>
            <a:ext cx="892291" cy="42786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750825" y="3249349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897148" y="6318742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7" name="Прямоугольный треугольник 6"/>
          <p:cNvSpPr/>
          <p:nvPr/>
        </p:nvSpPr>
        <p:spPr>
          <a:xfrm rot="12497497">
            <a:off x="1881451" y="4767478"/>
            <a:ext cx="1368152" cy="86790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51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(-2;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  <a:blipFill>
                <a:blip r:embed="rId2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195" y="954734"/>
            <a:ext cx="1637013" cy="1091342"/>
          </a:xfrm>
          <a:prstGeom prst="rect">
            <a:avLst/>
          </a:prstGeom>
        </p:spPr>
      </p:pic>
      <p:pic>
        <p:nvPicPr>
          <p:cNvPr id="21" name="Рисунок 2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784739"/>
            <a:ext cx="4464496" cy="381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/>
          <p:nvPr/>
        </p:nvCxnSpPr>
        <p:spPr>
          <a:xfrm flipH="1" flipV="1">
            <a:off x="2599589" y="4662445"/>
            <a:ext cx="892291" cy="42786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750825" y="3249349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897148" y="6318742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395536" y="2092242"/>
                <a:ext cx="8640960" cy="9587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4</a:t>
                </a:r>
                <a:r>
                  <a:rPr lang="ru-RU" dirty="0"/>
                  <a:t>. Чтобы найти </a:t>
                </a:r>
                <a:r>
                  <a:rPr lang="ru-RU" b="1" i="1" dirty="0">
                    <a:solidFill>
                      <a:srgbClr val="C00000"/>
                    </a:solidFill>
                  </a:rPr>
                  <a:t>максимум целевой функции</a:t>
                </a:r>
                <a:r>
                  <a:rPr lang="ru-RU" dirty="0"/>
                  <a:t>, будем передвигать линию уровня по направлению вектора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dirty="0"/>
                  <a:t> до тех пор, пока не окажемся на границе области решения системы неравенств</a:t>
                </a:r>
                <a:endParaRPr lang="ru-RU" b="1" dirty="0">
                  <a:solidFill>
                    <a:schemeClr val="accent6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092242"/>
                <a:ext cx="8640960" cy="958789"/>
              </a:xfrm>
              <a:prstGeom prst="rect">
                <a:avLst/>
              </a:prstGeom>
              <a:blipFill>
                <a:blip r:embed="rId5"/>
                <a:stretch>
                  <a:fillRect l="-635" t="-3185" b="-95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035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44444E-6 L -0.06198 -0.09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8" y="-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(-2;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  <a:blipFill>
                <a:blip r:embed="rId2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195" y="954734"/>
            <a:ext cx="1637013" cy="1091342"/>
          </a:xfrm>
          <a:prstGeom prst="rect">
            <a:avLst/>
          </a:prstGeom>
        </p:spPr>
      </p:pic>
      <p:pic>
        <p:nvPicPr>
          <p:cNvPr id="21" name="Рисунок 2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784739"/>
            <a:ext cx="4464496" cy="381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/>
          <p:nvPr/>
        </p:nvCxnSpPr>
        <p:spPr>
          <a:xfrm flipH="1" flipV="1">
            <a:off x="2599589" y="4662445"/>
            <a:ext cx="892291" cy="42786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750825" y="3249349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897148" y="6318742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5. Найдите </a:t>
            </a:r>
            <a:r>
              <a:rPr lang="ru-RU" b="1" i="1" dirty="0">
                <a:solidFill>
                  <a:srgbClr val="C00000"/>
                </a:solidFill>
              </a:rPr>
              <a:t>координаты крайней точки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допустимой области</a:t>
            </a:r>
            <a:endParaRPr lang="ru-RU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2262935" y="2507740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3421565" y="3313209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579970" y="2966470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В(0; 4)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06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(-2;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  <a:blipFill>
                <a:blip r:embed="rId2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195" y="954734"/>
            <a:ext cx="1637013" cy="1091342"/>
          </a:xfrm>
          <a:prstGeom prst="rect">
            <a:avLst/>
          </a:prstGeom>
        </p:spPr>
      </p:pic>
      <p:pic>
        <p:nvPicPr>
          <p:cNvPr id="21" name="Рисунок 2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784739"/>
            <a:ext cx="4464496" cy="381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/>
          <p:nvPr/>
        </p:nvCxnSpPr>
        <p:spPr>
          <a:xfrm flipH="1" flipV="1">
            <a:off x="2599589" y="4662445"/>
            <a:ext cx="892291" cy="42786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750825" y="3249349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897148" y="6318742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6. </a:t>
            </a:r>
            <a:r>
              <a:rPr lang="ru-RU" dirty="0"/>
              <a:t>Вычислите </a:t>
            </a:r>
            <a:r>
              <a:rPr lang="ru-RU" b="1" i="1" dirty="0">
                <a:solidFill>
                  <a:srgbClr val="C00000"/>
                </a:solidFill>
              </a:rPr>
              <a:t>значение целевой функции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в указанной точке</a:t>
            </a:r>
            <a:endParaRPr lang="ru-RU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2262935" y="2507740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3421565" y="3313209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579970" y="2966470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В(0; 4)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угольник 18"/>
              <p:cNvSpPr/>
              <p:nvPr/>
            </p:nvSpPr>
            <p:spPr>
              <a:xfrm>
                <a:off x="6487630" y="3632402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9" name="Прямоуголь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630" y="3632402"/>
                <a:ext cx="2299669" cy="369332"/>
              </a:xfrm>
              <a:prstGeom prst="rect">
                <a:avLst/>
              </a:prstGeom>
              <a:blipFill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Прямоугольник 19"/>
          <p:cNvSpPr/>
          <p:nvPr/>
        </p:nvSpPr>
        <p:spPr>
          <a:xfrm>
            <a:off x="6588224" y="2616739"/>
            <a:ext cx="12546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В(0; 4)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0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у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4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Прямоугольник 22"/>
              <p:cNvSpPr/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ru-RU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ru-RU" dirty="0" smtClean="0"/>
                  <a:t> = 4</a:t>
                </a:r>
                <a:endParaRPr lang="ru-RU" dirty="0"/>
              </a:p>
            </p:txBody>
          </p:sp>
        </mc:Choice>
        <mc:Fallback xmlns="">
          <p:sp>
            <p:nvSpPr>
              <p:cNvPr id="23" name="Прямоугольник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  <a:blipFill>
                <a:blip r:embed="rId6"/>
                <a:stretch>
                  <a:fillRect l="-1186" t="-8197" r="-2372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761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0" grpId="0"/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61510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Графический метод в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74057" y="623797"/>
            <a:ext cx="8712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Решите задачу линейного программирования, заданную в виде системы ограничений: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3494" y="2926183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(-2; 1)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2208" y="1247593"/>
                <a:ext cx="2299669" cy="369332"/>
              </a:xfrm>
              <a:prstGeom prst="rect">
                <a:avLst/>
              </a:prstGeom>
              <a:blipFill>
                <a:blip r:embed="rId2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195" y="954734"/>
            <a:ext cx="1637013" cy="1091342"/>
          </a:xfrm>
          <a:prstGeom prst="rect">
            <a:avLst/>
          </a:prstGeom>
        </p:spPr>
      </p:pic>
      <p:pic>
        <p:nvPicPr>
          <p:cNvPr id="21" name="Рисунок 2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784739"/>
            <a:ext cx="4464496" cy="381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/>
          <p:nvPr/>
        </p:nvCxnSpPr>
        <p:spPr>
          <a:xfrm flipH="1" flipV="1">
            <a:off x="2599589" y="4662445"/>
            <a:ext cx="892291" cy="42786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2750825" y="3249349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1897148" y="6318742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09224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7. Выпишите </a:t>
            </a:r>
            <a:r>
              <a:rPr lang="ru-RU" b="1" i="1" dirty="0">
                <a:solidFill>
                  <a:srgbClr val="C00000"/>
                </a:solidFill>
              </a:rPr>
              <a:t>ответ</a:t>
            </a:r>
            <a:endParaRPr lang="ru-RU" b="1" dirty="0">
              <a:solidFill>
                <a:srgbClr val="C00000"/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2262935" y="2507740"/>
            <a:ext cx="1749167" cy="3114119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3421565" y="3313209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579970" y="2966470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В(0; 4)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угольник 18"/>
              <p:cNvSpPr/>
              <p:nvPr/>
            </p:nvSpPr>
            <p:spPr>
              <a:xfrm>
                <a:off x="6487630" y="3632402"/>
                <a:ext cx="229966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9" name="Прямоуголь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7630" y="3632402"/>
                <a:ext cx="2299669" cy="369332"/>
              </a:xfrm>
              <a:prstGeom prst="rect">
                <a:avLst/>
              </a:prstGeom>
              <a:blipFill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Прямоугольник 19"/>
          <p:cNvSpPr/>
          <p:nvPr/>
        </p:nvSpPr>
        <p:spPr>
          <a:xfrm>
            <a:off x="6588224" y="2616739"/>
            <a:ext cx="12546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В(0; 4)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0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у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4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Прямоугольник 22"/>
              <p:cNvSpPr/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ru-RU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0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r>
                  <a:rPr lang="ru-RU" dirty="0" smtClean="0"/>
                  <a:t> = 4</a:t>
                </a:r>
                <a:endParaRPr lang="ru-RU" dirty="0"/>
              </a:p>
            </p:txBody>
          </p:sp>
        </mc:Choice>
        <mc:Fallback xmlns="">
          <p:sp>
            <p:nvSpPr>
              <p:cNvPr id="23" name="Прямоугольник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322" y="3994551"/>
                <a:ext cx="1542730" cy="369332"/>
              </a:xfrm>
              <a:prstGeom prst="rect">
                <a:avLst/>
              </a:prstGeom>
              <a:blipFill>
                <a:blip r:embed="rId6"/>
                <a:stretch>
                  <a:fillRect l="-1186" t="-8197" r="-2372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Прямоугольник 23"/>
              <p:cNvSpPr/>
              <p:nvPr/>
            </p:nvSpPr>
            <p:spPr>
              <a:xfrm>
                <a:off x="6718739" y="5782578"/>
                <a:ext cx="213564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;</m:t>
                          </m:r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</m:e>
                      </m:d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4" name="Прямоугольник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8739" y="5782578"/>
                <a:ext cx="2135648" cy="369332"/>
              </a:xfrm>
              <a:prstGeom prst="rect">
                <a:avLst/>
              </a:prstGeom>
              <a:blipFill>
                <a:blip r:embed="rId7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Прямоугольник 24"/>
          <p:cNvSpPr/>
          <p:nvPr/>
        </p:nvSpPr>
        <p:spPr>
          <a:xfrm>
            <a:off x="6747635" y="5445224"/>
            <a:ext cx="25868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Ответ: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6" name="Управляющая кнопка: домой 25">
            <a:hlinkClick r:id="rId8" action="ppaction://hlinksldjump" highlightClick="1"/>
          </p:cNvPr>
          <p:cNvSpPr/>
          <p:nvPr/>
        </p:nvSpPr>
        <p:spPr>
          <a:xfrm>
            <a:off x="8310961" y="6169657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10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00502" y="206787"/>
            <a:ext cx="68868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решения задачи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751509"/>
            <a:ext cx="8591550" cy="2819400"/>
          </a:xfrm>
          <a:prstGeom prst="rect">
            <a:avLst/>
          </a:prstGeom>
        </p:spPr>
      </p:pic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432156" y="3700415"/>
            <a:ext cx="7992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Шаг 1. </a:t>
            </a:r>
            <a:r>
              <a:rPr lang="ru-RU" sz="2400" dirty="0"/>
              <a:t>Определите </a:t>
            </a:r>
            <a:r>
              <a:rPr lang="ru-RU" sz="2400" b="1" i="1" dirty="0">
                <a:solidFill>
                  <a:srgbClr val="993300"/>
                </a:solidFill>
              </a:rPr>
              <a:t>цель</a:t>
            </a:r>
            <a:r>
              <a:rPr lang="ru-RU" sz="2400" dirty="0"/>
              <a:t> задачи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432156" y="4348487"/>
            <a:ext cx="79928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993300"/>
                </a:solidFill>
              </a:rPr>
              <a:t>Цель</a:t>
            </a:r>
            <a:r>
              <a:rPr lang="ru-RU" sz="2400" dirty="0">
                <a:solidFill>
                  <a:srgbClr val="993300"/>
                </a:solidFill>
              </a:rPr>
              <a:t> </a:t>
            </a:r>
            <a:r>
              <a:rPr lang="ru-RU" sz="2400" dirty="0"/>
              <a:t>– получение максимума прибыли</a:t>
            </a:r>
            <a:endParaRPr lang="ru-RU" sz="2400" b="1" dirty="0">
              <a:solidFill>
                <a:schemeClr val="accent2"/>
              </a:solidFill>
            </a:endParaRPr>
          </a:p>
        </p:txBody>
      </p:sp>
      <p:pic>
        <p:nvPicPr>
          <p:cNvPr id="1026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744" y="2133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5019" y="2367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885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00502" y="206787"/>
            <a:ext cx="68868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решения задачи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751509"/>
            <a:ext cx="8591550" cy="2819400"/>
          </a:xfrm>
          <a:prstGeom prst="rect">
            <a:avLst/>
          </a:prstGeom>
        </p:spPr>
      </p:pic>
      <p:sp>
        <p:nvSpPr>
          <p:cNvPr id="10" name="Rectangle 14"/>
          <p:cNvSpPr>
            <a:spLocks noChangeArrowheads="1"/>
          </p:cNvSpPr>
          <p:nvPr/>
        </p:nvSpPr>
        <p:spPr bwMode="auto">
          <a:xfrm>
            <a:off x="329643" y="3739231"/>
            <a:ext cx="84249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/>
                </a:solidFill>
              </a:rPr>
              <a:t>Шаг 2. </a:t>
            </a:r>
            <a:r>
              <a:rPr lang="ru-RU" sz="2400" dirty="0"/>
              <a:t>Введите </a:t>
            </a:r>
            <a:r>
              <a:rPr lang="ru-RU" sz="2400" dirty="0">
                <a:solidFill>
                  <a:srgbClr val="993300"/>
                </a:solidFill>
              </a:rPr>
              <a:t>управляющие </a:t>
            </a:r>
            <a:r>
              <a:rPr lang="ru-RU" sz="2400" b="1" i="1" dirty="0">
                <a:solidFill>
                  <a:srgbClr val="993300"/>
                </a:solidFill>
              </a:rPr>
              <a:t>переменные</a:t>
            </a:r>
            <a:endParaRPr lang="ru-RU" sz="2800" b="1" dirty="0">
              <a:solidFill>
                <a:srgbClr val="993300"/>
              </a:solidFill>
            </a:endParaRP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833699" y="4315295"/>
            <a:ext cx="7992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 smtClean="0"/>
              <a:t>к-во произведенного бананового мороженого</a:t>
            </a:r>
            <a:endParaRPr lang="ru-RU" dirty="0"/>
          </a:p>
          <a:p>
            <a:r>
              <a:rPr lang="ru-RU" b="1" i="1" dirty="0" smtClean="0">
                <a:solidFill>
                  <a:srgbClr val="993300"/>
                </a:solidFill>
              </a:rPr>
              <a:t>у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/>
              <a:t>к-во произведенного </a:t>
            </a:r>
            <a:r>
              <a:rPr lang="ru-RU" dirty="0" smtClean="0"/>
              <a:t>шоколадного </a:t>
            </a:r>
            <a:r>
              <a:rPr lang="ru-RU" dirty="0"/>
              <a:t>мороженого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454272" y="3455554"/>
            <a:ext cx="799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993300"/>
                </a:solidFill>
              </a:rPr>
              <a:t>Цель</a:t>
            </a:r>
            <a:r>
              <a:rPr lang="ru-RU" sz="2000" dirty="0">
                <a:solidFill>
                  <a:srgbClr val="993300"/>
                </a:solidFill>
              </a:rPr>
              <a:t> </a:t>
            </a:r>
            <a:r>
              <a:rPr lang="ru-RU" sz="2000" dirty="0"/>
              <a:t>– получение максимума прибыли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pic>
        <p:nvPicPr>
          <p:cNvPr id="13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744" y="2133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95019" y="2367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1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00502" y="206787"/>
            <a:ext cx="68868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решения задачи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751509"/>
            <a:ext cx="8591550" cy="28194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1691680" y="3735488"/>
            <a:ext cx="7992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 smtClean="0"/>
              <a:t>к-во произведенного бананового мороженого</a:t>
            </a:r>
            <a:endParaRPr lang="ru-RU" dirty="0"/>
          </a:p>
          <a:p>
            <a:r>
              <a:rPr lang="ru-RU" b="1" i="1" dirty="0" smtClean="0">
                <a:solidFill>
                  <a:srgbClr val="993300"/>
                </a:solidFill>
              </a:rPr>
              <a:t>у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/>
              <a:t>к-во произведенного </a:t>
            </a:r>
            <a:r>
              <a:rPr lang="ru-RU" dirty="0" smtClean="0"/>
              <a:t>шоколадного </a:t>
            </a:r>
            <a:r>
              <a:rPr lang="ru-RU" dirty="0"/>
              <a:t>мороженого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454272" y="3455554"/>
            <a:ext cx="799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993300"/>
                </a:solidFill>
              </a:rPr>
              <a:t>Цель</a:t>
            </a:r>
            <a:r>
              <a:rPr lang="ru-RU" sz="2000" dirty="0">
                <a:solidFill>
                  <a:srgbClr val="993300"/>
                </a:solidFill>
              </a:rPr>
              <a:t> </a:t>
            </a:r>
            <a:r>
              <a:rPr lang="ru-RU" sz="2000" dirty="0"/>
              <a:t>– получение максимума прибыли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467544" y="4221088"/>
            <a:ext cx="842493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</a:rPr>
              <a:t>Шаг 3. </a:t>
            </a:r>
            <a:r>
              <a:rPr lang="ru-RU" sz="2000" dirty="0"/>
              <a:t>Проанализируйте условие и составьте </a:t>
            </a:r>
            <a:r>
              <a:rPr lang="ru-RU" sz="2000" dirty="0">
                <a:solidFill>
                  <a:srgbClr val="993300"/>
                </a:solidFill>
              </a:rPr>
              <a:t>неравенства по </a:t>
            </a:r>
            <a:r>
              <a:rPr lang="ru-RU" sz="2000" b="1" i="1" dirty="0">
                <a:solidFill>
                  <a:srgbClr val="993300"/>
                </a:solidFill>
              </a:rPr>
              <a:t>ограничениям </a:t>
            </a:r>
            <a:r>
              <a:rPr lang="ru-RU" sz="2000" dirty="0"/>
              <a:t>в задаче</a:t>
            </a:r>
            <a:endParaRPr lang="ru-RU" sz="3200" b="1" dirty="0">
              <a:solidFill>
                <a:srgbClr val="993300"/>
              </a:solidFill>
            </a:endParaRPr>
          </a:p>
        </p:txBody>
      </p:sp>
      <p:sp>
        <p:nvSpPr>
          <p:cNvPr id="18" name="Левая фигурная скобка 17"/>
          <p:cNvSpPr/>
          <p:nvPr/>
        </p:nvSpPr>
        <p:spPr>
          <a:xfrm>
            <a:off x="3059832" y="5085183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3275856" y="50245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3275856" y="5295418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3275856" y="556578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3275856" y="586556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3249379" y="6171508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4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923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 animBg="1"/>
      <p:bldP spid="19" grpId="0"/>
      <p:bldP spid="20" grpId="0"/>
      <p:bldP spid="21" grpId="0"/>
      <p:bldP spid="22" grpId="0"/>
      <p:bldP spid="2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00502" y="206787"/>
            <a:ext cx="68868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решения задачи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751509"/>
            <a:ext cx="8591550" cy="28194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307975" y="3753091"/>
            <a:ext cx="7992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 smtClean="0"/>
              <a:t>к-во произведенного бананового мороженого</a:t>
            </a:r>
            <a:endParaRPr lang="ru-RU" dirty="0"/>
          </a:p>
          <a:p>
            <a:r>
              <a:rPr lang="ru-RU" b="1" i="1" dirty="0" smtClean="0">
                <a:solidFill>
                  <a:srgbClr val="993300"/>
                </a:solidFill>
              </a:rPr>
              <a:t>у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/>
              <a:t>к-во произведенного </a:t>
            </a:r>
            <a:r>
              <a:rPr lang="ru-RU" dirty="0" smtClean="0"/>
              <a:t>шоколадного </a:t>
            </a:r>
            <a:r>
              <a:rPr lang="ru-RU" dirty="0"/>
              <a:t>мороженого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454272" y="3455554"/>
            <a:ext cx="799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993300"/>
                </a:solidFill>
              </a:rPr>
              <a:t>Цель</a:t>
            </a:r>
            <a:r>
              <a:rPr lang="ru-RU" sz="2000" dirty="0">
                <a:solidFill>
                  <a:srgbClr val="993300"/>
                </a:solidFill>
              </a:rPr>
              <a:t> </a:t>
            </a:r>
            <a:r>
              <a:rPr lang="ru-RU" sz="2000" dirty="0"/>
              <a:t>– получение максимума прибыли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18" name="Левая фигурная скобка 17"/>
          <p:cNvSpPr/>
          <p:nvPr/>
        </p:nvSpPr>
        <p:spPr>
          <a:xfrm>
            <a:off x="6892163" y="3486686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7108187" y="3426083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7108187" y="369692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7108187" y="3967284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108187" y="426707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081710" y="457301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251520" y="4928050"/>
            <a:ext cx="86409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Шаг 4.</a:t>
            </a:r>
            <a:r>
              <a:rPr lang="ru-RU" sz="3200" b="1" dirty="0" smtClean="0">
                <a:solidFill>
                  <a:schemeClr val="accent2"/>
                </a:solidFill>
              </a:rPr>
              <a:t> </a:t>
            </a:r>
            <a:r>
              <a:rPr lang="ru-RU" sz="2000" dirty="0" smtClean="0"/>
              <a:t>Составьте </a:t>
            </a:r>
            <a:r>
              <a:rPr lang="ru-RU" sz="2000" b="1" i="1" dirty="0" smtClean="0"/>
              <a:t>целевую функцию</a:t>
            </a:r>
            <a:r>
              <a:rPr lang="ru-RU" sz="2000" dirty="0" smtClean="0"/>
              <a:t>, опираясь на цель задачи 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3131840" y="5512825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5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921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00502" y="206787"/>
            <a:ext cx="68868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решения задачи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751509"/>
            <a:ext cx="8591550" cy="28194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307975" y="3753091"/>
            <a:ext cx="7992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 smtClean="0"/>
              <a:t>к-во произведенного бананового мороженого</a:t>
            </a:r>
            <a:endParaRPr lang="ru-RU" dirty="0"/>
          </a:p>
          <a:p>
            <a:r>
              <a:rPr lang="ru-RU" b="1" i="1" dirty="0" smtClean="0">
                <a:solidFill>
                  <a:srgbClr val="993300"/>
                </a:solidFill>
              </a:rPr>
              <a:t>у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/>
              <a:t>к-во произведенного </a:t>
            </a:r>
            <a:r>
              <a:rPr lang="ru-RU" dirty="0" smtClean="0"/>
              <a:t>шоколадного </a:t>
            </a:r>
            <a:r>
              <a:rPr lang="ru-RU" dirty="0"/>
              <a:t>мороженого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454272" y="3455554"/>
            <a:ext cx="799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993300"/>
                </a:solidFill>
              </a:rPr>
              <a:t>Цель</a:t>
            </a:r>
            <a:r>
              <a:rPr lang="ru-RU" sz="2000" dirty="0">
                <a:solidFill>
                  <a:srgbClr val="993300"/>
                </a:solidFill>
              </a:rPr>
              <a:t> </a:t>
            </a:r>
            <a:r>
              <a:rPr lang="ru-RU" sz="2000" dirty="0"/>
              <a:t>– получение максимума прибыли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18" name="Левая фигурная скобка 17"/>
          <p:cNvSpPr/>
          <p:nvPr/>
        </p:nvSpPr>
        <p:spPr>
          <a:xfrm>
            <a:off x="6892163" y="3486686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7108187" y="3426083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7108187" y="369692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7108187" y="3967284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108187" y="426707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081710" y="457301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2993795" y="4495650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29507" y="4657330"/>
            <a:ext cx="86409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Шаг 5.</a:t>
            </a:r>
            <a:r>
              <a:rPr lang="ru-RU" sz="3200" b="1" dirty="0" smtClean="0">
                <a:solidFill>
                  <a:schemeClr val="accent2"/>
                </a:solidFill>
              </a:rPr>
              <a:t> </a:t>
            </a:r>
            <a:r>
              <a:rPr lang="ru-RU" sz="2000" dirty="0"/>
              <a:t>Выпишите </a:t>
            </a:r>
            <a:r>
              <a:rPr lang="ru-RU" sz="2000" b="1" i="1" dirty="0"/>
              <a:t>математическую модель задачи</a:t>
            </a:r>
            <a:r>
              <a:rPr lang="ru-RU" sz="2000" dirty="0"/>
              <a:t> 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26" name="Левая фигурная скобка 25"/>
          <p:cNvSpPr/>
          <p:nvPr/>
        </p:nvSpPr>
        <p:spPr>
          <a:xfrm>
            <a:off x="2627784" y="5260917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843808" y="5200314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8" name="Rectangle 14"/>
          <p:cNvSpPr>
            <a:spLocks noChangeArrowheads="1"/>
          </p:cNvSpPr>
          <p:nvPr/>
        </p:nvSpPr>
        <p:spPr bwMode="auto">
          <a:xfrm>
            <a:off x="2843808" y="547115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9" name="Rectangle 14"/>
          <p:cNvSpPr>
            <a:spLocks noChangeArrowheads="1"/>
          </p:cNvSpPr>
          <p:nvPr/>
        </p:nvSpPr>
        <p:spPr bwMode="auto">
          <a:xfrm>
            <a:off x="2843808" y="5741515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30" name="Rectangle 14"/>
          <p:cNvSpPr>
            <a:spLocks noChangeArrowheads="1"/>
          </p:cNvSpPr>
          <p:nvPr/>
        </p:nvSpPr>
        <p:spPr bwMode="auto">
          <a:xfrm>
            <a:off x="2843808" y="6041303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2817331" y="634724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4571575" y="5896507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33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45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rame_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00502" y="206787"/>
            <a:ext cx="68868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Пример решения задачи ЛП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89" name="AutoShape 17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1" name="AutoShape 19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93" name="AutoShape 21" descr="Картинки по запросу расклейка объявлен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751509"/>
            <a:ext cx="8591550" cy="2819400"/>
          </a:xfrm>
          <a:prstGeom prst="rect">
            <a:avLst/>
          </a:prstGeom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307975" y="3753091"/>
            <a:ext cx="7992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 smtClean="0"/>
              <a:t>к-во произведенного бананового мороженого</a:t>
            </a:r>
            <a:endParaRPr lang="ru-RU" dirty="0"/>
          </a:p>
          <a:p>
            <a:r>
              <a:rPr lang="ru-RU" b="1" i="1" dirty="0" smtClean="0">
                <a:solidFill>
                  <a:srgbClr val="993300"/>
                </a:solidFill>
              </a:rPr>
              <a:t>у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/>
              <a:t>к-во произведенного </a:t>
            </a:r>
            <a:r>
              <a:rPr lang="ru-RU" dirty="0" smtClean="0"/>
              <a:t>шоколадного </a:t>
            </a:r>
            <a:r>
              <a:rPr lang="ru-RU" dirty="0"/>
              <a:t>мороженого</a:t>
            </a: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454272" y="3455554"/>
            <a:ext cx="799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rgbClr val="993300"/>
                </a:solidFill>
              </a:rPr>
              <a:t>Цель</a:t>
            </a:r>
            <a:r>
              <a:rPr lang="ru-RU" sz="2000" dirty="0">
                <a:solidFill>
                  <a:srgbClr val="993300"/>
                </a:solidFill>
              </a:rPr>
              <a:t> </a:t>
            </a:r>
            <a:r>
              <a:rPr lang="ru-RU" sz="2000" dirty="0"/>
              <a:t>– получение максимума прибыли</a:t>
            </a:r>
            <a:endParaRPr lang="ru-RU" sz="2000" b="1" dirty="0">
              <a:solidFill>
                <a:schemeClr val="accent2"/>
              </a:solidFill>
            </a:endParaRPr>
          </a:p>
        </p:txBody>
      </p:sp>
      <p:sp>
        <p:nvSpPr>
          <p:cNvPr id="18" name="Левая фигурная скобка 17"/>
          <p:cNvSpPr/>
          <p:nvPr/>
        </p:nvSpPr>
        <p:spPr>
          <a:xfrm>
            <a:off x="6892163" y="3486686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7108187" y="3426083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7108187" y="369692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7108187" y="3967284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108187" y="426707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081710" y="457301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2993795" y="4495650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29507" y="4657330"/>
            <a:ext cx="86409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/>
                </a:solidFill>
              </a:rPr>
              <a:t>Шаг </a:t>
            </a:r>
            <a:r>
              <a:rPr lang="en-US" sz="2400" b="1" dirty="0" smtClean="0">
                <a:solidFill>
                  <a:schemeClr val="accent2"/>
                </a:solidFill>
              </a:rPr>
              <a:t>6</a:t>
            </a:r>
            <a:r>
              <a:rPr lang="ru-RU" sz="2400" b="1" dirty="0" smtClean="0">
                <a:solidFill>
                  <a:schemeClr val="accent2"/>
                </a:solidFill>
              </a:rPr>
              <a:t>.</a:t>
            </a:r>
            <a:r>
              <a:rPr lang="ru-RU" sz="3200" b="1" dirty="0" smtClean="0">
                <a:solidFill>
                  <a:schemeClr val="accent2"/>
                </a:solidFill>
              </a:rPr>
              <a:t> </a:t>
            </a:r>
            <a:r>
              <a:rPr lang="ru-RU" sz="2000" dirty="0" smtClean="0"/>
              <a:t>Найдите решение задачи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sp>
        <p:nvSpPr>
          <p:cNvPr id="26" name="Левая фигурная скобка 25"/>
          <p:cNvSpPr/>
          <p:nvPr/>
        </p:nvSpPr>
        <p:spPr>
          <a:xfrm>
            <a:off x="2627784" y="5260917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843808" y="5200314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8" name="Rectangle 14"/>
          <p:cNvSpPr>
            <a:spLocks noChangeArrowheads="1"/>
          </p:cNvSpPr>
          <p:nvPr/>
        </p:nvSpPr>
        <p:spPr bwMode="auto">
          <a:xfrm>
            <a:off x="2843808" y="547115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9" name="Rectangle 14"/>
          <p:cNvSpPr>
            <a:spLocks noChangeArrowheads="1"/>
          </p:cNvSpPr>
          <p:nvPr/>
        </p:nvSpPr>
        <p:spPr bwMode="auto">
          <a:xfrm>
            <a:off x="2843808" y="5741515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30" name="Rectangle 14"/>
          <p:cNvSpPr>
            <a:spLocks noChangeArrowheads="1"/>
          </p:cNvSpPr>
          <p:nvPr/>
        </p:nvSpPr>
        <p:spPr bwMode="auto">
          <a:xfrm>
            <a:off x="2843808" y="6041303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31" name="Rectangle 14"/>
          <p:cNvSpPr>
            <a:spLocks noChangeArrowheads="1"/>
          </p:cNvSpPr>
          <p:nvPr/>
        </p:nvSpPr>
        <p:spPr bwMode="auto">
          <a:xfrm>
            <a:off x="2817331" y="634724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4571575" y="5896507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33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74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1631894"/>
            <a:ext cx="8125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В системе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координат постройте </a:t>
            </a:r>
            <a:r>
              <a:rPr lang="ru-RU" b="1" i="1" dirty="0">
                <a:solidFill>
                  <a:srgbClr val="1F497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область допустимых решений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(решите систему неравенств графически)</a:t>
            </a:r>
            <a:endParaRPr lang="ru-RU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Левая фигурная скобка 20"/>
          <p:cNvSpPr/>
          <p:nvPr/>
        </p:nvSpPr>
        <p:spPr>
          <a:xfrm>
            <a:off x="539552" y="154494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55576" y="9389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55576" y="36472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5576" y="63509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755576" y="9348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729099" y="124081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50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Левая фигурная скобка 20"/>
          <p:cNvSpPr/>
          <p:nvPr/>
        </p:nvSpPr>
        <p:spPr>
          <a:xfrm>
            <a:off x="539552" y="154494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55576" y="9389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55576" y="36472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5576" y="63509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755576" y="9348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729099" y="124081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395536" y="1782020"/>
                <a:ext cx="8125994" cy="68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2. Для </a:t>
                </a:r>
                <a:r>
                  <a:rPr lang="ru-RU" dirty="0"/>
                  <a:t>целевой функции </a:t>
                </a:r>
                <a14:m>
                  <m:oMath xmlns:m="http://schemas.openxmlformats.org/officeDocument/2006/math">
                    <m:r>
                      <a:rPr lang="ru-RU" i="1">
                        <a:latin typeface="Cambria Math" panose="02040503050406030204" pitchFamily="18" charset="0"/>
                      </a:rPr>
                      <m:t>𝑓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ru-RU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ru-RU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ru-RU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dirty="0"/>
                  <a:t>постройте </a:t>
                </a:r>
                <a:r>
                  <a:rPr lang="ru-RU" b="1" i="1" dirty="0" smtClean="0">
                    <a:solidFill>
                      <a:srgbClr val="FF0000"/>
                    </a:solidFill>
                  </a:rPr>
                  <a:t>вектор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b="1" i="1" dirty="0"/>
                  <a:t>,</a:t>
                </a:r>
                <a:r>
                  <a:rPr lang="ru-RU" dirty="0"/>
                  <a:t> </a:t>
                </a:r>
                <a:r>
                  <a:rPr lang="ru-RU" dirty="0" smtClean="0"/>
                  <a:t>где </a:t>
                </a:r>
                <a:r>
                  <a:rPr lang="ru-RU" b="1" i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О</a:t>
                </a:r>
                <a:r>
                  <a:rPr lang="ru-RU" b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(0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; 0),</a:t>
                </a:r>
              </a:p>
              <a:p>
                <a:r>
                  <a:rPr lang="en-US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K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(</a:t>
                </a:r>
                <a:r>
                  <a:rPr lang="ru-RU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с</a:t>
                </a:r>
                <a:r>
                  <a:rPr lang="ru-RU" b="1" baseline="-250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1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; </a:t>
                </a:r>
                <a:r>
                  <a:rPr lang="ru-RU" b="1" i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с</a:t>
                </a:r>
                <a:r>
                  <a:rPr lang="ru-RU" b="1" baseline="-250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2</a:t>
                </a:r>
                <a:r>
                  <a:rPr lang="ru-RU" b="1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)</a:t>
                </a:r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782020"/>
                <a:ext cx="8125994" cy="681790"/>
              </a:xfrm>
              <a:prstGeom prst="rect">
                <a:avLst/>
              </a:prstGeom>
              <a:blipFill>
                <a:blip r:embed="rId5"/>
                <a:stretch>
                  <a:fillRect l="-675" b="-133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Прямоугольник 14"/>
          <p:cNvSpPr/>
          <p:nvPr/>
        </p:nvSpPr>
        <p:spPr>
          <a:xfrm>
            <a:off x="423494" y="2615961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(2; 3)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915816" y="582635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49281" y="427085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endCxn id="17" idx="4"/>
          </p:cNvCxnSpPr>
          <p:nvPr/>
        </p:nvCxnSpPr>
        <p:spPr>
          <a:xfrm flipV="1">
            <a:off x="2989771" y="4414874"/>
            <a:ext cx="1031518" cy="148365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979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Левая фигурная скобка 20"/>
          <p:cNvSpPr/>
          <p:nvPr/>
        </p:nvSpPr>
        <p:spPr>
          <a:xfrm>
            <a:off x="539552" y="154494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55576" y="9389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55576" y="36472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5576" y="63509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755576" y="9348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729099" y="124081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23494" y="2615961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(2; 3)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915816" y="582635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49281" y="427085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endCxn id="17" idx="4"/>
          </p:cNvCxnSpPr>
          <p:nvPr/>
        </p:nvCxnSpPr>
        <p:spPr>
          <a:xfrm flipV="1">
            <a:off x="2989771" y="4414874"/>
            <a:ext cx="1031518" cy="148365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угольник 18"/>
              <p:cNvSpPr/>
              <p:nvPr/>
            </p:nvSpPr>
            <p:spPr>
              <a:xfrm>
                <a:off x="408077" y="1727625"/>
                <a:ext cx="8640960" cy="6817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3. Проведите </a:t>
                </a:r>
                <a:r>
                  <a:rPr lang="ru-RU" b="1" i="1" dirty="0" smtClean="0">
                    <a:solidFill>
                      <a:srgbClr val="C00000"/>
                    </a:solidFill>
                  </a:rPr>
                  <a:t>линию </a:t>
                </a:r>
                <a:r>
                  <a:rPr lang="ru-RU" b="1" i="1" dirty="0">
                    <a:solidFill>
                      <a:srgbClr val="C00000"/>
                    </a:solidFill>
                  </a:rPr>
                  <a:t>уровня</a:t>
                </a:r>
                <a:r>
                  <a:rPr lang="ru-RU" dirty="0">
                    <a:solidFill>
                      <a:srgbClr val="C00000"/>
                    </a:solidFill>
                  </a:rPr>
                  <a:t> </a:t>
                </a:r>
                <a:r>
                  <a:rPr lang="ru-RU" dirty="0" smtClean="0"/>
                  <a:t>– </a:t>
                </a:r>
                <a:r>
                  <a:rPr lang="ru-RU" dirty="0"/>
                  <a:t>любую </a:t>
                </a:r>
                <a:r>
                  <a:rPr lang="ru-RU" dirty="0" smtClean="0"/>
                  <a:t>прямую</a:t>
                </a:r>
                <a:r>
                  <a:rPr lang="ru-RU" dirty="0"/>
                  <a:t>, перпендикулярную</a:t>
                </a:r>
                <a:r>
                  <a:rPr lang="ru-RU" b="1" i="1" dirty="0"/>
                  <a:t> </a:t>
                </a:r>
                <a:r>
                  <a:rPr lang="ru-RU" b="1" i="1" dirty="0" smtClean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вектору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solidFill>
                              <a:schemeClr val="accent6">
                                <a:lumMod val="60000"/>
                                <a:lumOff val="4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solidFill>
                                  <a:schemeClr val="accent6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solidFill>
                                  <a:schemeClr val="accent6">
                                    <a:lumMod val="60000"/>
                                    <a:lumOff val="4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.</a:t>
                </a:r>
                <a:endParaRPr lang="ru-RU" b="1" dirty="0">
                  <a:solidFill>
                    <a:schemeClr val="accent6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9" name="Прямоугольник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077" y="1727625"/>
                <a:ext cx="8640960" cy="681790"/>
              </a:xfrm>
              <a:prstGeom prst="rect">
                <a:avLst/>
              </a:prstGeom>
              <a:blipFill>
                <a:blip r:embed="rId5"/>
                <a:stretch>
                  <a:fillRect l="-635" t="-4464" b="-133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Прямая соединительная линия 31"/>
          <p:cNvCxnSpPr/>
          <p:nvPr/>
        </p:nvCxnSpPr>
        <p:spPr>
          <a:xfrm>
            <a:off x="2123728" y="4270858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ый треугольник 32"/>
          <p:cNvSpPr/>
          <p:nvPr/>
        </p:nvSpPr>
        <p:spPr>
          <a:xfrm rot="7435009">
            <a:off x="2780307" y="5667539"/>
            <a:ext cx="1368152" cy="867907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805036" y="6465520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514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3" grpId="0" animBg="1"/>
      <p:bldP spid="3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Левая фигурная скобка 20"/>
          <p:cNvSpPr/>
          <p:nvPr/>
        </p:nvSpPr>
        <p:spPr>
          <a:xfrm>
            <a:off x="539552" y="154494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55576" y="9389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55576" y="36472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5576" y="63509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755576" y="9348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729099" y="124081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23494" y="2615961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(2; 3)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915816" y="582635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49281" y="427085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endCxn id="17" idx="4"/>
          </p:cNvCxnSpPr>
          <p:nvPr/>
        </p:nvCxnSpPr>
        <p:spPr>
          <a:xfrm flipV="1">
            <a:off x="2989771" y="4414874"/>
            <a:ext cx="1031518" cy="148365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23728" y="4270858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805036" y="6465520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Прямоугольник 34"/>
              <p:cNvSpPr/>
              <p:nvPr/>
            </p:nvSpPr>
            <p:spPr>
              <a:xfrm>
                <a:off x="251520" y="1663057"/>
                <a:ext cx="8640960" cy="9587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 smtClean="0"/>
                  <a:t>4. </a:t>
                </a:r>
                <a:r>
                  <a:rPr lang="ru-RU" dirty="0"/>
                  <a:t>Чтобы найти </a:t>
                </a:r>
                <a:r>
                  <a:rPr lang="ru-RU" b="1" i="1" dirty="0">
                    <a:solidFill>
                      <a:srgbClr val="C00000"/>
                    </a:solidFill>
                  </a:rPr>
                  <a:t>максимум целевой функции</a:t>
                </a:r>
                <a:r>
                  <a:rPr lang="ru-RU" dirty="0"/>
                  <a:t>, будем передвигать линию уровня по направлению вектора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box>
                          <m:boxPr>
                            <m:ctrlPr>
                              <a:rPr lang="ru-RU" b="1" i="1">
                                <a:latin typeface="Cambria Math" panose="02040503050406030204" pitchFamily="18" charset="0"/>
                              </a:rPr>
                            </m:ctrlPr>
                          </m:boxPr>
                          <m:e>
                            <m:r>
                              <a:rPr lang="ru-RU" b="1" i="1">
                                <a:latin typeface="Cambria Math" panose="02040503050406030204" pitchFamily="18" charset="0"/>
                              </a:rPr>
                              <m:t>𝑶𝑲</m:t>
                            </m:r>
                          </m:e>
                        </m:box>
                      </m:e>
                    </m:acc>
                  </m:oMath>
                </a14:m>
                <a:r>
                  <a:rPr lang="ru-RU" dirty="0"/>
                  <a:t> до тех пор, пока не окажемся на границе области решения системы неравенств</a:t>
                </a:r>
                <a:endParaRPr lang="ru-RU" b="1" dirty="0">
                  <a:solidFill>
                    <a:schemeClr val="accent6">
                      <a:lumMod val="60000"/>
                      <a:lumOff val="4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5" name="Прямоугольник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663057"/>
                <a:ext cx="8640960" cy="958789"/>
              </a:xfrm>
              <a:prstGeom prst="rect">
                <a:avLst/>
              </a:prstGeom>
              <a:blipFill>
                <a:blip r:embed="rId5"/>
                <a:stretch>
                  <a:fillRect l="-564" t="-3822" b="-95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351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0.02951 -0.1928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6" y="-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Левая фигурная скобка 20"/>
          <p:cNvSpPr/>
          <p:nvPr/>
        </p:nvSpPr>
        <p:spPr>
          <a:xfrm>
            <a:off x="539552" y="154494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55576" y="9389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55576" y="36472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5576" y="63509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755576" y="9348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729099" y="124081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23494" y="2615961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(2; 3)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915816" y="582635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49281" y="427085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endCxn id="17" idx="4"/>
          </p:cNvCxnSpPr>
          <p:nvPr/>
        </p:nvCxnSpPr>
        <p:spPr>
          <a:xfrm flipV="1">
            <a:off x="2989771" y="4414874"/>
            <a:ext cx="1031518" cy="148365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23728" y="4270858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805036" y="6465520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915816" y="3292216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380802" y="190442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5. Найдите </a:t>
            </a:r>
            <a:r>
              <a:rPr lang="ru-RU" b="1" i="1" dirty="0">
                <a:solidFill>
                  <a:srgbClr val="C00000"/>
                </a:solidFill>
              </a:rPr>
              <a:t>координаты крайней точки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допустимой области</a:t>
            </a:r>
            <a:endParaRPr lang="ru-RU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53541" y="4793047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5205147" y="4469184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В(4; 2)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49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 animBg="1"/>
      <p:bldP spid="3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Левая фигурная скобка 20"/>
          <p:cNvSpPr/>
          <p:nvPr/>
        </p:nvSpPr>
        <p:spPr>
          <a:xfrm>
            <a:off x="539552" y="154494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55576" y="9389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55576" y="36472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5576" y="63509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755576" y="9348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729099" y="124081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23494" y="2615961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(2; 3)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915816" y="582635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49281" y="427085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endCxn id="17" idx="4"/>
          </p:cNvCxnSpPr>
          <p:nvPr/>
        </p:nvCxnSpPr>
        <p:spPr>
          <a:xfrm flipV="1">
            <a:off x="2989771" y="4414874"/>
            <a:ext cx="1031518" cy="148365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23728" y="4270858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805036" y="6465520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915816" y="3292216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5053541" y="4793047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5205147" y="4469184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В(4; 2)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23494" y="1904424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6. </a:t>
            </a:r>
            <a:r>
              <a:rPr lang="ru-RU" dirty="0"/>
              <a:t>Вычислите </a:t>
            </a:r>
            <a:r>
              <a:rPr lang="ru-RU" b="1" i="1" dirty="0">
                <a:solidFill>
                  <a:srgbClr val="C00000"/>
                </a:solidFill>
              </a:rPr>
              <a:t>значение целевой функции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/>
              <a:t>в указанной точке</a:t>
            </a:r>
            <a:endParaRPr lang="ru-RU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Прямоугольник 35"/>
              <p:cNvSpPr/>
              <p:nvPr/>
            </p:nvSpPr>
            <p:spPr>
              <a:xfrm>
                <a:off x="6631050" y="3641725"/>
                <a:ext cx="22528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Р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6" name="Прямоугольник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1050" y="3641725"/>
                <a:ext cx="2252861" cy="369332"/>
              </a:xfrm>
              <a:prstGeom prst="rect">
                <a:avLst/>
              </a:prstGeom>
              <a:blipFill>
                <a:blip r:embed="rId5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Прямоугольник 36"/>
          <p:cNvSpPr/>
          <p:nvPr/>
        </p:nvSpPr>
        <p:spPr>
          <a:xfrm>
            <a:off x="6588224" y="2616739"/>
            <a:ext cx="12546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В(4; 2)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4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у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2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Прямоугольник 37"/>
              <p:cNvSpPr/>
              <p:nvPr/>
            </p:nvSpPr>
            <p:spPr>
              <a:xfrm>
                <a:off x="6690773" y="4020215"/>
                <a:ext cx="166904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b="0" i="1" smtClean="0">
                        <a:latin typeface="Cambria Math" panose="02040503050406030204" pitchFamily="18" charset="0"/>
                      </a:rPr>
                      <m:t>Р</m:t>
                    </m:r>
                    <m:r>
                      <a:rPr lang="ru-RU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8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ru-RU" dirty="0" smtClean="0"/>
                  <a:t> = 14</a:t>
                </a:r>
                <a:endParaRPr lang="ru-RU" dirty="0"/>
              </a:p>
            </p:txBody>
          </p:sp>
        </mc:Choice>
        <mc:Fallback xmlns="">
          <p:sp>
            <p:nvSpPr>
              <p:cNvPr id="38" name="Прямоугольник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0773" y="4020215"/>
                <a:ext cx="1669047" cy="369332"/>
              </a:xfrm>
              <a:prstGeom prst="rect">
                <a:avLst/>
              </a:prstGeom>
              <a:blipFill>
                <a:blip r:embed="rId6"/>
                <a:stretch>
                  <a:fillRect t="-8197" r="-2564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04197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Левая фигурная скобка 20"/>
          <p:cNvSpPr/>
          <p:nvPr/>
        </p:nvSpPr>
        <p:spPr>
          <a:xfrm>
            <a:off x="539552" y="154494"/>
            <a:ext cx="144016" cy="1474525"/>
          </a:xfrm>
          <a:prstGeom prst="leftBrace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755576" y="93891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2х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12</a:t>
            </a:r>
          </a:p>
        </p:txBody>
      </p:sp>
      <p:sp>
        <p:nvSpPr>
          <p:cNvPr id="23" name="Rectangle 14"/>
          <p:cNvSpPr>
            <a:spLocks noChangeArrowheads="1"/>
          </p:cNvSpPr>
          <p:nvPr/>
        </p:nvSpPr>
        <p:spPr bwMode="auto">
          <a:xfrm>
            <a:off x="755576" y="36472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 + 2у</a:t>
            </a:r>
            <a:r>
              <a:rPr lang="ru-RU" b="1" i="1" dirty="0" smtClean="0"/>
              <a:t> </a:t>
            </a:r>
            <a:r>
              <a:rPr lang="ru-RU" b="1" i="1" dirty="0">
                <a:solidFill>
                  <a:srgbClr val="993300"/>
                </a:solidFill>
              </a:rPr>
              <a:t>≤ </a:t>
            </a:r>
            <a:r>
              <a:rPr lang="ru-RU" b="1" i="1" dirty="0" smtClean="0">
                <a:solidFill>
                  <a:srgbClr val="993300"/>
                </a:solidFill>
              </a:rPr>
              <a:t>8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5576" y="635092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4х ≤ 16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5" name="Rectangle 14"/>
          <p:cNvSpPr>
            <a:spLocks noChangeArrowheads="1"/>
          </p:cNvSpPr>
          <p:nvPr/>
        </p:nvSpPr>
        <p:spPr bwMode="auto">
          <a:xfrm>
            <a:off x="755576" y="934880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4у ≤ 12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6" name="Rectangle 14"/>
          <p:cNvSpPr>
            <a:spLocks noChangeArrowheads="1"/>
          </p:cNvSpPr>
          <p:nvPr/>
        </p:nvSpPr>
        <p:spPr bwMode="auto">
          <a:xfrm>
            <a:off x="729099" y="1240819"/>
            <a:ext cx="158417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993300"/>
                </a:solidFill>
              </a:rPr>
              <a:t>х</a:t>
            </a:r>
            <a:r>
              <a:rPr lang="ru-RU" b="1" i="1" dirty="0" smtClean="0">
                <a:solidFill>
                  <a:srgbClr val="993300"/>
                </a:solidFill>
              </a:rPr>
              <a:t> ≥ 0, у ≥ 0</a:t>
            </a:r>
            <a:endParaRPr lang="ru-RU" b="1" i="1" dirty="0">
              <a:solidFill>
                <a:srgbClr val="993300"/>
              </a:solidFill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8" name="Picture 2" descr="шоколадное мороженое от Джейми Оливе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60941"/>
            <a:ext cx="1353418" cy="67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423494" y="2615961"/>
            <a:ext cx="12546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(0</a:t>
            </a:r>
            <a:r>
              <a:rPr lang="ru-RU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; 0),</a:t>
            </a:r>
          </a:p>
          <a:p>
            <a:r>
              <a:rPr lang="en-US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(2; 3)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915816" y="582635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49281" y="427085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endCxn id="17" idx="4"/>
          </p:cNvCxnSpPr>
          <p:nvPr/>
        </p:nvCxnSpPr>
        <p:spPr>
          <a:xfrm flipV="1">
            <a:off x="2989771" y="4414874"/>
            <a:ext cx="1031518" cy="148365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23728" y="4270858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805036" y="6465520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915816" y="3292216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5053541" y="4793047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5205147" y="4469184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В(4; 2)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Прямоугольник 35"/>
              <p:cNvSpPr/>
              <p:nvPr/>
            </p:nvSpPr>
            <p:spPr>
              <a:xfrm>
                <a:off x="6631050" y="3641725"/>
                <a:ext cx="22528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Р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6" name="Прямоугольник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1050" y="3641725"/>
                <a:ext cx="2252861" cy="369332"/>
              </a:xfrm>
              <a:prstGeom prst="rect">
                <a:avLst/>
              </a:prstGeom>
              <a:blipFill>
                <a:blip r:embed="rId5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Прямоугольник 36"/>
          <p:cNvSpPr/>
          <p:nvPr/>
        </p:nvSpPr>
        <p:spPr>
          <a:xfrm>
            <a:off x="6588224" y="2616739"/>
            <a:ext cx="12546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В(4; 2)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4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у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2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Прямоугольник 37"/>
              <p:cNvSpPr/>
              <p:nvPr/>
            </p:nvSpPr>
            <p:spPr>
              <a:xfrm>
                <a:off x="6690773" y="4020215"/>
                <a:ext cx="166904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b="0" i="1" smtClean="0">
                        <a:latin typeface="Cambria Math" panose="02040503050406030204" pitchFamily="18" charset="0"/>
                      </a:rPr>
                      <m:t>Р</m:t>
                    </m:r>
                    <m:r>
                      <a:rPr lang="ru-RU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8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ru-RU" dirty="0" smtClean="0"/>
                  <a:t> = 14</a:t>
                </a:r>
                <a:endParaRPr lang="ru-RU" dirty="0"/>
              </a:p>
            </p:txBody>
          </p:sp>
        </mc:Choice>
        <mc:Fallback xmlns="">
          <p:sp>
            <p:nvSpPr>
              <p:cNvPr id="38" name="Прямоугольник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0773" y="4020215"/>
                <a:ext cx="1669047" cy="369332"/>
              </a:xfrm>
              <a:prstGeom prst="rect">
                <a:avLst/>
              </a:prstGeom>
              <a:blipFill>
                <a:blip r:embed="rId6"/>
                <a:stretch>
                  <a:fillRect t="-8197" r="-2564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Прямоугольник 29"/>
          <p:cNvSpPr/>
          <p:nvPr/>
        </p:nvSpPr>
        <p:spPr>
          <a:xfrm>
            <a:off x="395536" y="2092242"/>
            <a:ext cx="8640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7. </a:t>
            </a:r>
            <a:r>
              <a:rPr lang="ru-RU" dirty="0"/>
              <a:t>Выпишите </a:t>
            </a:r>
            <a:r>
              <a:rPr lang="ru-RU" b="1" i="1" dirty="0">
                <a:solidFill>
                  <a:srgbClr val="C00000"/>
                </a:solidFill>
              </a:rPr>
              <a:t>ответ</a:t>
            </a:r>
            <a:endParaRPr lang="ru-RU" b="1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Прямоугольник 38"/>
              <p:cNvSpPr/>
              <p:nvPr/>
            </p:nvSpPr>
            <p:spPr>
              <a:xfrm>
                <a:off x="6718739" y="5782578"/>
                <a:ext cx="226196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Р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;</m:t>
                          </m:r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14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9" name="Прямоугольник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8739" y="5782578"/>
                <a:ext cx="226196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Прямоугольник 39"/>
          <p:cNvSpPr/>
          <p:nvPr/>
        </p:nvSpPr>
        <p:spPr>
          <a:xfrm>
            <a:off x="6747635" y="5445224"/>
            <a:ext cx="25868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Ответ: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9" grpId="0"/>
      <p:bldP spid="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2483343" y="790084"/>
            <a:ext cx="321990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Р = 2х + 3у → </a:t>
            </a:r>
            <a:r>
              <a:rPr lang="en-US" b="1" i="1" dirty="0" smtClean="0">
                <a:solidFill>
                  <a:srgbClr val="993300"/>
                </a:solidFill>
              </a:rPr>
              <a:t>max</a:t>
            </a:r>
            <a:endParaRPr lang="ru-RU" b="1" i="1" dirty="0">
              <a:solidFill>
                <a:srgbClr val="993300"/>
              </a:solidFill>
            </a:endParaRPr>
          </a:p>
        </p:txBody>
      </p:sp>
      <p:pic>
        <p:nvPicPr>
          <p:cNvPr id="29" name="Picture 4" descr="Рецепт бананового мороженог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42619" y="84315"/>
            <a:ext cx="1306669" cy="6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738" y="2584239"/>
            <a:ext cx="4111789" cy="3887101"/>
          </a:xfrm>
          <a:prstGeom prst="rect">
            <a:avLst/>
          </a:prstGeom>
        </p:spPr>
      </p:pic>
      <p:sp>
        <p:nvSpPr>
          <p:cNvPr id="16" name="Овал 15"/>
          <p:cNvSpPr/>
          <p:nvPr/>
        </p:nvSpPr>
        <p:spPr>
          <a:xfrm>
            <a:off x="2915816" y="5826355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949281" y="4270858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 стрелкой 17"/>
          <p:cNvCxnSpPr>
            <a:endCxn id="17" idx="4"/>
          </p:cNvCxnSpPr>
          <p:nvPr/>
        </p:nvCxnSpPr>
        <p:spPr>
          <a:xfrm flipV="1">
            <a:off x="2989771" y="4414874"/>
            <a:ext cx="1031518" cy="1483656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2123728" y="4270858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805036" y="6465520"/>
            <a:ext cx="19046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линия </a:t>
            </a:r>
            <a:r>
              <a:rPr lang="ru-RU" b="1" i="1" dirty="0">
                <a:solidFill>
                  <a:srgbClr val="C00000"/>
                </a:solidFill>
              </a:rPr>
              <a:t>уровня</a:t>
            </a:r>
            <a:r>
              <a:rPr lang="ru-RU" dirty="0">
                <a:solidFill>
                  <a:srgbClr val="C00000"/>
                </a:solidFill>
              </a:rPr>
              <a:t> 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2915816" y="3292216"/>
            <a:ext cx="3113238" cy="2194662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5053541" y="4793047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5205147" y="4469184"/>
            <a:ext cx="12546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В(4; 2)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Прямоугольник 35"/>
              <p:cNvSpPr/>
              <p:nvPr/>
            </p:nvSpPr>
            <p:spPr>
              <a:xfrm>
                <a:off x="6631050" y="3641725"/>
                <a:ext cx="22528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Р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6" name="Прямоугольник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1050" y="3641725"/>
                <a:ext cx="2252861" cy="369332"/>
              </a:xfrm>
              <a:prstGeom prst="rect">
                <a:avLst/>
              </a:prstGeom>
              <a:blipFill>
                <a:blip r:embed="rId4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Прямоугольник 36"/>
          <p:cNvSpPr/>
          <p:nvPr/>
        </p:nvSpPr>
        <p:spPr>
          <a:xfrm>
            <a:off x="6588224" y="2616739"/>
            <a:ext cx="125468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В(4; 2)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х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4</a:t>
            </a:r>
          </a:p>
          <a:p>
            <a:r>
              <a:rPr lang="ru-RU" sz="2000" b="1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у</a:t>
            </a:r>
            <a:r>
              <a:rPr lang="ru-RU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= 2</a:t>
            </a:r>
            <a:endParaRPr lang="ru-RU" sz="20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Прямоугольник 37"/>
              <p:cNvSpPr/>
              <p:nvPr/>
            </p:nvSpPr>
            <p:spPr>
              <a:xfrm>
                <a:off x="6690773" y="4020215"/>
                <a:ext cx="166904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ru-RU" b="0" i="1" smtClean="0">
                        <a:latin typeface="Cambria Math" panose="02040503050406030204" pitchFamily="18" charset="0"/>
                      </a:rPr>
                      <m:t>Р</m:t>
                    </m:r>
                    <m:r>
                      <a:rPr lang="ru-RU" i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8</m:t>
                    </m:r>
                    <m:r>
                      <a:rPr lang="ru-RU" b="0" i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ru-RU" b="0" i="1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ru-RU" dirty="0" smtClean="0"/>
                  <a:t> = 14</a:t>
                </a:r>
                <a:endParaRPr lang="ru-RU" dirty="0"/>
              </a:p>
            </p:txBody>
          </p:sp>
        </mc:Choice>
        <mc:Fallback xmlns="">
          <p:sp>
            <p:nvSpPr>
              <p:cNvPr id="38" name="Прямоугольник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0773" y="4020215"/>
                <a:ext cx="1669047" cy="369332"/>
              </a:xfrm>
              <a:prstGeom prst="rect">
                <a:avLst/>
              </a:prstGeom>
              <a:blipFill>
                <a:blip r:embed="rId5"/>
                <a:stretch>
                  <a:fillRect t="-8197" r="-2564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Прямоугольник 38"/>
              <p:cNvSpPr/>
              <p:nvPr/>
            </p:nvSpPr>
            <p:spPr>
              <a:xfrm>
                <a:off x="6718739" y="5782578"/>
                <a:ext cx="226196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Р</m:t>
                      </m:r>
                      <m:d>
                        <m:d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ru-RU" i="0">
                              <a:latin typeface="Cambria Math" panose="02040503050406030204" pitchFamily="18" charset="0"/>
                            </a:rPr>
                            <m:t>;</m:t>
                          </m:r>
                          <m:r>
                            <a:rPr lang="ru-RU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d>
                      <m:r>
                        <a:rPr lang="ru-RU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b="0" i="0" smtClean="0">
                          <a:latin typeface="Cambria Math" panose="02040503050406030204" pitchFamily="18" charset="0"/>
                        </a:rPr>
                        <m:t>14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i="1">
                          <a:latin typeface="Cambria Math" panose="02040503050406030204" pitchFamily="18" charset="0"/>
                        </a:rPr>
                        <m:t>𝑚𝑎𝑥</m:t>
                      </m:r>
                      <m:r>
                        <a:rPr lang="ru-RU" i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9" name="Прямоугольник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8739" y="5782578"/>
                <a:ext cx="226196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Прямоугольник 39"/>
          <p:cNvSpPr/>
          <p:nvPr/>
        </p:nvSpPr>
        <p:spPr>
          <a:xfrm>
            <a:off x="6747635" y="5445224"/>
            <a:ext cx="25868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Ответ: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6660" y="78771"/>
            <a:ext cx="8591550" cy="2819400"/>
          </a:xfrm>
          <a:prstGeom prst="rect">
            <a:avLst/>
          </a:prstGeom>
        </p:spPr>
      </p:pic>
      <p:sp>
        <p:nvSpPr>
          <p:cNvPr id="41" name="Rectangle 14"/>
          <p:cNvSpPr>
            <a:spLocks noChangeArrowheads="1"/>
          </p:cNvSpPr>
          <p:nvPr/>
        </p:nvSpPr>
        <p:spPr bwMode="auto">
          <a:xfrm>
            <a:off x="176660" y="2875688"/>
            <a:ext cx="7992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993300"/>
                </a:solidFill>
              </a:rPr>
              <a:t>х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 smtClean="0"/>
              <a:t>к-во произведенного бананового мороженого</a:t>
            </a:r>
            <a:endParaRPr lang="ru-RU" dirty="0"/>
          </a:p>
          <a:p>
            <a:r>
              <a:rPr lang="ru-RU" b="1" i="1" dirty="0" smtClean="0">
                <a:solidFill>
                  <a:srgbClr val="993300"/>
                </a:solidFill>
              </a:rPr>
              <a:t>у</a:t>
            </a:r>
            <a:r>
              <a:rPr lang="ru-RU" b="1" i="1" dirty="0" smtClean="0"/>
              <a:t> </a:t>
            </a:r>
            <a:r>
              <a:rPr lang="ru-RU" b="1" i="1" dirty="0"/>
              <a:t>– </a:t>
            </a:r>
            <a:r>
              <a:rPr lang="ru-RU" dirty="0"/>
              <a:t>к-во произведенного </a:t>
            </a:r>
            <a:r>
              <a:rPr lang="ru-RU" dirty="0" smtClean="0"/>
              <a:t>шоколадного </a:t>
            </a:r>
            <a:r>
              <a:rPr lang="ru-RU" dirty="0"/>
              <a:t>мороженого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6804200" y="6096188"/>
            <a:ext cx="25868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4 ед. бананового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2 ед. шоколадного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22" name="Управляющая кнопка: домой 21">
            <a:hlinkClick r:id="rId8" action="ppaction://hlinksldjump" highlightClick="1"/>
          </p:cNvPr>
          <p:cNvSpPr/>
          <p:nvPr/>
        </p:nvSpPr>
        <p:spPr>
          <a:xfrm>
            <a:off x="8480178" y="4973291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204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755576" y="28202"/>
            <a:ext cx="589616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Решите самостоятельно</a:t>
            </a:r>
            <a:endParaRPr lang="ru-RU" sz="3200" b="1" dirty="0">
              <a:solidFill>
                <a:srgbClr val="3366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612977"/>
            <a:ext cx="8582352" cy="5921059"/>
          </a:xfrm>
          <a:prstGeom prst="rect">
            <a:avLst/>
          </a:prstGeom>
        </p:spPr>
      </p:pic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473832" y="6309011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43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ru-RU" sz="3200" b="1" kern="1200" dirty="0">
                <a:solidFill>
                  <a:srgbClr val="33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n-ea"/>
                <a:cs typeface="+mn-cs"/>
              </a:rPr>
              <a:t>Список литературы: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712968" cy="4525963"/>
          </a:xfrm>
        </p:spPr>
        <p:txBody>
          <a:bodyPr/>
          <a:lstStyle/>
          <a:p>
            <a:r>
              <a:rPr lang="ru-RU" sz="2400" dirty="0" err="1" smtClean="0"/>
              <a:t>Кундышева</a:t>
            </a:r>
            <a:r>
              <a:rPr lang="ru-RU" sz="2400" dirty="0"/>
              <a:t>, Е.С. Математика [Электронный ресурс]: учебник для экономистов / Е.С. </a:t>
            </a:r>
            <a:r>
              <a:rPr lang="ru-RU" sz="2400" dirty="0" err="1"/>
              <a:t>Кундышева</a:t>
            </a:r>
            <a:r>
              <a:rPr lang="ru-RU" sz="2400" dirty="0"/>
              <a:t>. – М.: Издательско-торговая корпорация «Дашков и К</a:t>
            </a:r>
            <a:r>
              <a:rPr lang="ru-RU" sz="2400" baseline="30000" dirty="0"/>
              <a:t>о</a:t>
            </a:r>
            <a:r>
              <a:rPr lang="ru-RU" sz="2400" dirty="0"/>
              <a:t>», 2015. – 564 с. – Режим доступа: </a:t>
            </a:r>
            <a:r>
              <a:rPr lang="ru-RU" sz="2400" u="sng" dirty="0">
                <a:hlinkClick r:id="rId2"/>
              </a:rPr>
              <a:t>http://znanium.com</a:t>
            </a:r>
            <a:r>
              <a:rPr lang="ru-RU" sz="2400" dirty="0"/>
              <a:t>. – Гл. 3, §1, 2, стр. 129.</a:t>
            </a:r>
          </a:p>
          <a:p>
            <a:r>
              <a:rPr lang="ru-RU" sz="2400" dirty="0"/>
              <a:t>Шевченко, А. С. Линейное программирование. Практикум : учеб. пособие / А.С. Шевченко. — Москва : ИНФРА-М, 2018. — 297 с. - ISBN 978-5-16-107341-4. - Текст : электронный. - URL: https://znanium.com/catalog/product/1007387 (дата обращения: 23.05.2021). – Режим доступа: по подписке.</a:t>
            </a: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244408" y="6003286"/>
            <a:ext cx="576064" cy="45005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02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954</TotalTime>
  <Words>2790</Words>
  <Application>Microsoft Office PowerPoint</Application>
  <PresentationFormat>Экран (4:3)</PresentationFormat>
  <Paragraphs>362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6" baseType="lpstr">
      <vt:lpstr>Arial</vt:lpstr>
      <vt:lpstr>Cambria Math</vt:lpstr>
      <vt:lpstr>Times New Roman</vt:lpstr>
      <vt:lpstr>Verdana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литературы:</vt:lpstr>
    </vt:vector>
  </TitlesOfParts>
  <Company>MS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Win98SE</dc:creator>
  <cp:lastModifiedBy>nataliya sheremetyeva</cp:lastModifiedBy>
  <cp:revision>95</cp:revision>
  <dcterms:created xsi:type="dcterms:W3CDTF">2004-10-26T08:18:36Z</dcterms:created>
  <dcterms:modified xsi:type="dcterms:W3CDTF">2021-05-23T04:38:12Z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