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56" r:id="rId2"/>
    <p:sldId id="257" r:id="rId3"/>
    <p:sldId id="258" r:id="rId4"/>
    <p:sldId id="262" r:id="rId5"/>
    <p:sldId id="277" r:id="rId6"/>
    <p:sldId id="274" r:id="rId7"/>
    <p:sldId id="260" r:id="rId8"/>
    <p:sldId id="275" r:id="rId9"/>
    <p:sldId id="276" r:id="rId10"/>
    <p:sldId id="279" r:id="rId11"/>
    <p:sldId id="280" r:id="rId12"/>
    <p:sldId id="281" r:id="rId13"/>
    <p:sldId id="282" r:id="rId14"/>
    <p:sldId id="283" r:id="rId15"/>
    <p:sldId id="28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09" autoAdjust="0"/>
  </p:normalViewPr>
  <p:slideViewPr>
    <p:cSldViewPr>
      <p:cViewPr>
        <p:scale>
          <a:sx n="100" d="100"/>
          <a:sy n="100" d="100"/>
        </p:scale>
        <p:origin x="-950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2CF625-07EB-41F4-8BA1-3C97CA6BD17F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D18E9F-3617-41E8-AB3C-58B195C828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171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D18E9F-3617-41E8-AB3C-58B195C8287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5557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200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cover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00034" y="1714488"/>
            <a:ext cx="7772400" cy="1970091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Franklin Gothic Medium" pitchFamily="34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Franklin Gothic Medium" pitchFamily="34" charset="0"/>
                <a:cs typeface="Times New Roman" pitchFamily="18" charset="0"/>
              </a:rPr>
            </a:br>
            <a:r>
              <a:rPr lang="ru-RU" sz="4000" b="1" dirty="0" smtClean="0">
                <a:latin typeface="Franklin Gothic Medium" pitchFamily="34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Franklin Gothic Medium" pitchFamily="34" charset="0"/>
                <a:cs typeface="Times New Roman" pitchFamily="18" charset="0"/>
              </a:rPr>
            </a:br>
            <a:r>
              <a:rPr lang="ru-RU" sz="4000" b="1" dirty="0" smtClean="0">
                <a:latin typeface="Franklin Gothic Medium" pitchFamily="34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Franklin Gothic Medium" pitchFamily="34" charset="0"/>
                <a:cs typeface="Times New Roman" pitchFamily="18" charset="0"/>
              </a:rPr>
            </a:br>
            <a:r>
              <a:rPr lang="ru-RU" sz="4000" b="1" dirty="0" smtClean="0">
                <a:latin typeface="Franklin Gothic Medium" pitchFamily="34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Franklin Gothic Medium" pitchFamily="34" charset="0"/>
                <a:cs typeface="Times New Roman" pitchFamily="18" charset="0"/>
              </a:rPr>
            </a:br>
            <a:r>
              <a:rPr lang="ru-RU" sz="4000" b="1" dirty="0" smtClean="0">
                <a:latin typeface="Franklin Gothic Medium" pitchFamily="34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Franklin Gothic Medium" pitchFamily="34" charset="0"/>
                <a:cs typeface="Times New Roman" pitchFamily="18" charset="0"/>
              </a:rPr>
            </a:br>
            <a:r>
              <a:rPr lang="ru-RU" sz="4000" b="1" dirty="0" smtClean="0">
                <a:latin typeface="Franklin Gothic Medium" pitchFamily="34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Franklin Gothic Medium" pitchFamily="34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  <a:r>
              <a:rPr lang="ru-RU" i="1" dirty="0" smtClean="0">
                <a:solidFill>
                  <a:srgbClr val="C00000"/>
                </a:solidFill>
              </a:rPr>
              <a:t/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i="1" dirty="0" smtClean="0">
                <a:solidFill>
                  <a:srgbClr val="C00000"/>
                </a:solidFill>
                <a:latin typeface="Franklin Gothic Medium" pitchFamily="34" charset="0"/>
              </a:rPr>
              <a:t>« НОВЫЙ ГОД У ВОРОТ»</a:t>
            </a:r>
            <a:r>
              <a:rPr lang="ru-RU" dirty="0" smtClean="0">
                <a:latin typeface="Franklin Gothic Medium" pitchFamily="34" charset="0"/>
              </a:rPr>
              <a:t/>
            </a:r>
            <a:br>
              <a:rPr lang="ru-RU" dirty="0" smtClean="0">
                <a:latin typeface="Franklin Gothic Medium" pitchFamily="34" charset="0"/>
              </a:rPr>
            </a:br>
            <a:r>
              <a:rPr lang="ru-RU" dirty="0" smtClean="0">
                <a:latin typeface="Franklin Gothic Medium" pitchFamily="34" charset="0"/>
              </a:rPr>
              <a:t/>
            </a:r>
            <a:br>
              <a:rPr lang="ru-RU" dirty="0" smtClean="0">
                <a:latin typeface="Franklin Gothic Medium" pitchFamily="34" charset="0"/>
              </a:rPr>
            </a:br>
            <a:r>
              <a:rPr lang="ru-RU" dirty="0" smtClean="0">
                <a:latin typeface="Franklin Gothic Medium" pitchFamily="34" charset="0"/>
              </a:rPr>
              <a:t/>
            </a:r>
            <a:br>
              <a:rPr lang="ru-RU" dirty="0" smtClean="0">
                <a:latin typeface="Franklin Gothic Medium" pitchFamily="34" charset="0"/>
              </a:rPr>
            </a:br>
            <a:r>
              <a:rPr lang="ru-RU" dirty="0" smtClean="0">
                <a:latin typeface="Franklin Gothic Medium" pitchFamily="34" charset="0"/>
              </a:rPr>
              <a:t>                   </a:t>
            </a:r>
            <a:r>
              <a:rPr lang="ru-RU" sz="2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подготовил</a:t>
            </a:r>
            <a:r>
              <a:rPr lang="ru-RU" sz="27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воспитатель </a:t>
            </a:r>
            <a:r>
              <a:rPr lang="ru-RU" sz="2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средней</a:t>
            </a:r>
            <a:br>
              <a:rPr lang="ru-RU" sz="2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группы №3 « </a:t>
            </a:r>
            <a:r>
              <a:rPr lang="ru-RU" sz="27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Дельфинчики</a:t>
            </a:r>
            <a:r>
              <a:rPr lang="ru-RU" sz="2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7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Дульева</a:t>
            </a:r>
            <a:r>
              <a:rPr lang="ru-RU" sz="2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Т.С. </a:t>
            </a:r>
            <a:br>
              <a:rPr lang="ru-RU" sz="2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</a:t>
            </a:r>
            <a:br>
              <a:rPr lang="ru-RU" sz="2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Ханты – </a:t>
            </a:r>
            <a:r>
              <a:rPr lang="ru-RU" sz="27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Мансийск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2021г.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Franklin Gothic Medium" pitchFamily="34" charset="0"/>
              </a:rPr>
              <a:t/>
            </a:r>
            <a:br>
              <a:rPr lang="ru-RU" dirty="0" smtClean="0">
                <a:latin typeface="Franklin Gothic Medium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28662" y="500042"/>
            <a:ext cx="750099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    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“Детский сад №21 «Теремок» </a:t>
            </a:r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7158" y="3286124"/>
            <a:ext cx="2928958" cy="321471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44" name="AutoShape 4" descr="https://img1.goodfon.ru/original/2880x1800/f/4d/winter-snow-merry-christmas-38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6" name="AutoShape 6" descr="https://img1.goodfon.ru/original/2880x1800/f/4d/winter-snow-merry-christmas-38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8" name="Picture 8" descr="https://pngicon.ru/file/uploads/novogodnjaja-jol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2857496"/>
            <a:ext cx="3000396" cy="3657567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785786" y="1500174"/>
            <a:ext cx="7572428" cy="414340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Вид проекта: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познавательный, творческий.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Продолжительность проекта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краткосрочный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Образовательные области: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речевое развитие, познавательное развитие, художественно-эстетическое развитие, социально- коммуникативное развитие,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  <a:br>
              <a:rPr lang="ru-RU" sz="24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Участники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проекта: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дети средней группы, воспитатели, родители, муз. руководитель.</a:t>
            </a: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357166"/>
            <a:ext cx="7358114" cy="628654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pPr>
              <a:buNone/>
            </a:pP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31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познакомить детей с традициями празднования Нового года.</a:t>
            </a:r>
          </a:p>
          <a:p>
            <a:pPr>
              <a:buNone/>
            </a:pPr>
            <a:endParaRPr lang="ru-RU" sz="31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Задачи проекта:</a:t>
            </a:r>
          </a:p>
          <a:p>
            <a:pPr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Разобрать понятие праздник – Новый год, выделить его характерные особенности, традиции;</a:t>
            </a:r>
          </a:p>
          <a:p>
            <a:pPr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2. Развивать творческие способности детей;</a:t>
            </a:r>
          </a:p>
          <a:p>
            <a:pPr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3.Вызвать желание участвовать в подготовке к празднику (украшение группы, изготовление поделок);</a:t>
            </a:r>
          </a:p>
          <a:p>
            <a:pPr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4. Создать новогоднее настроение;</a:t>
            </a:r>
          </a:p>
          <a:p>
            <a:pPr>
              <a:buNone/>
            </a:pPr>
            <a:r>
              <a:rPr lang="ru-RU" sz="3100" i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. Укрепить детско-родительские отношения. Побуждать родителей к совместной творческой деятельности с детьми;</a:t>
            </a:r>
          </a:p>
          <a:p>
            <a:pPr>
              <a:buNone/>
            </a:pP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6. Активизация и обогащение словарного запаса детей. </a:t>
            </a: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Реализация проекта.</a:t>
            </a:r>
            <a:endParaRPr lang="ru-RU" sz="3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857232"/>
            <a:ext cx="8286808" cy="300039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 неделя.</a:t>
            </a:r>
            <a:endParaRPr lang="ru-RU" sz="7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72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1. Определение темы проекта.</a:t>
            </a:r>
            <a:endParaRPr lang="ru-RU" sz="6600" dirty="0">
              <a:ea typeface="Calibri"/>
              <a:cs typeface="Times New Roman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72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2. Формулирование цели и задач проекта.</a:t>
            </a:r>
            <a:endParaRPr lang="ru-RU" sz="6600" dirty="0">
              <a:ea typeface="Calibri"/>
              <a:cs typeface="Times New Roman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72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3. Составление плана реализации основного этапа проекта.</a:t>
            </a:r>
            <a:endParaRPr lang="ru-RU" sz="6600" dirty="0">
              <a:ea typeface="Calibri"/>
              <a:cs typeface="Times New Roman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72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4. Подбор художественной литературы по теме (загадки, стихи, сказки).</a:t>
            </a:r>
            <a:endParaRPr lang="ru-RU" sz="6600" dirty="0">
              <a:ea typeface="Calibri"/>
              <a:cs typeface="Times New Roman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72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5.Подбор материала для продуктивной деятельности.</a:t>
            </a:r>
            <a:endParaRPr lang="ru-RU" sz="6600" dirty="0">
              <a:ea typeface="Calibri"/>
              <a:cs typeface="Times New Roman"/>
            </a:endParaRPr>
          </a:p>
          <a:p>
            <a:r>
              <a:rPr lang="ru-RU" sz="7200" dirty="0">
                <a:solidFill>
                  <a:srgbClr val="181818"/>
                </a:solidFill>
                <a:latin typeface="Times New Roman"/>
                <a:ea typeface="Times New Roman"/>
              </a:rPr>
              <a:t>6. Изготовление «Календаря ожидания Новогоднего праздника».</a:t>
            </a:r>
            <a:endParaRPr lang="ru-RU" sz="7200" dirty="0" smtClean="0">
              <a:latin typeface="Times New Roman" pitchFamily="18" charset="0"/>
              <a:cs typeface="Times New Roman" pitchFamily="18" charset="0"/>
            </a:endParaRPr>
          </a:p>
          <a:p>
            <a:pPr lvl="2"/>
            <a:endParaRPr lang="ru-RU" sz="7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4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11448"/>
            <a:ext cx="3203848" cy="30963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203436"/>
            <a:ext cx="3347864" cy="33123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068960"/>
            <a:ext cx="3240360" cy="3528392"/>
          </a:xfrm>
          <a:prstGeom prst="rect">
            <a:avLst/>
          </a:prstGeom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3888432" cy="669674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60648"/>
            <a:ext cx="4227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712564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285729"/>
            <a:ext cx="6000792" cy="5240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 неделя.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Тематические занятия и беседы: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«Что такое Новый год»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«Как встречают Новый год в разных странах мира»</a:t>
            </a:r>
            <a:endParaRPr lang="ru-RU" sz="14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>
                <a:solidFill>
                  <a:srgbClr val="181818"/>
                </a:solidFill>
                <a:latin typeface="Times New Roman"/>
                <a:ea typeface="Times New Roman"/>
              </a:rPr>
              <a:t>Продуктивная деятельность:</a:t>
            </a:r>
            <a:r>
              <a:rPr lang="ru-RU" sz="1600" dirty="0">
                <a:solidFill>
                  <a:srgbClr val="181818"/>
                </a:solidFill>
                <a:latin typeface="Times New Roman"/>
                <a:ea typeface="Times New Roman"/>
              </a:rPr>
              <a:t> 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solidFill>
                  <a:srgbClr val="181818"/>
                </a:solidFill>
                <a:latin typeface="Times New Roman"/>
                <a:ea typeface="Times New Roman"/>
              </a:rPr>
              <a:t>Аппликация «Новогодний конверт»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>
                <a:solidFill>
                  <a:srgbClr val="181818"/>
                </a:solidFill>
                <a:latin typeface="Times New Roman"/>
                <a:ea typeface="Times New Roman"/>
              </a:rPr>
              <a:t>Подвижные игры: 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solidFill>
                  <a:srgbClr val="181818"/>
                </a:solidFill>
                <a:latin typeface="Times New Roman"/>
                <a:ea typeface="Times New Roman"/>
              </a:rPr>
              <a:t>«Заморожу». «Замри»; 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>
                <a:solidFill>
                  <a:srgbClr val="181818"/>
                </a:solidFill>
                <a:latin typeface="Times New Roman"/>
                <a:ea typeface="Times New Roman"/>
              </a:rPr>
              <a:t>Дидактические игры: 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solidFill>
                  <a:srgbClr val="181818"/>
                </a:solidFill>
                <a:latin typeface="Times New Roman"/>
                <a:ea typeface="Times New Roman"/>
              </a:rPr>
              <a:t>«Помоги Дед Морозу»,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 «Укрась ёлку»; 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«Собери ёлку» (</a:t>
            </a:r>
            <a:r>
              <a:rPr lang="ru-RU" sz="1600" dirty="0" err="1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пазлы</a:t>
            </a:r>
            <a:r>
              <a:rPr lang="ru-RU" sz="16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, разрезные картинки)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Словесные игры</a:t>
            </a:r>
            <a:r>
              <a:rPr lang="ru-RU" sz="16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181818"/>
                </a:solidFill>
                <a:latin typeface="Times New Roman"/>
                <a:ea typeface="Calibri"/>
                <a:cs typeface="Times New Roman"/>
              </a:rPr>
              <a:t>«</a:t>
            </a:r>
            <a:r>
              <a:rPr lang="ru-RU" sz="1600" dirty="0">
                <a:solidFill>
                  <a:srgbClr val="181818"/>
                </a:solidFill>
                <a:latin typeface="Times New Roman"/>
                <a:ea typeface="Calibri"/>
                <a:cs typeface="Times New Roman"/>
              </a:rPr>
              <a:t>Наряжаем елку», «Греемся», «Как живешь»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Наблюдения: </a:t>
            </a:r>
            <a:r>
              <a:rPr lang="ru-RU" sz="16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«Мороз и оттепель»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Чтение художественной литературы: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181818"/>
                </a:solidFill>
                <a:latin typeface="Times New Roman"/>
                <a:ea typeface="Calibri"/>
                <a:cs typeface="Times New Roman"/>
              </a:rPr>
              <a:t>С. Михалков «В снегу стояла елочка», С. Маршак «Песня о елке», К. Чуковский «Елка», И. Гурина «С Новым годом!»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Сюжетно-ролевые игры:</a:t>
            </a:r>
            <a:r>
              <a:rPr lang="ru-RU" sz="1600" dirty="0">
                <a:solidFill>
                  <a:srgbClr val="181818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«Новогоднее кафе», «Мы идем в гости</a:t>
            </a:r>
            <a:r>
              <a:rPr lang="ru-RU" sz="16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4753" y="2606381"/>
            <a:ext cx="2269247" cy="37047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356992"/>
            <a:ext cx="3779912" cy="27535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391" y="764704"/>
            <a:ext cx="2018724" cy="2852936"/>
          </a:xfrm>
          <a:prstGeom prst="rect">
            <a:avLst/>
          </a:prstGeom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14290"/>
            <a:ext cx="5786478" cy="30718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 неделя</a:t>
            </a:r>
            <a:endParaRPr lang="ru-RU" sz="16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Тематические занятия и беседы: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Правила поведения на празднике»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«Какой подарок я хочу на Новый год»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Продуктивная деятельность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Аппликация «Новогодняя гирлянда из Снеговиков»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Рисование «Заснеженный домик Деда Мороза»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Подвижные игры: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«К ёлочки беги», «Мороз Красный нос», «Два Мороза»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Дидактические игры: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«Чья тень? (тема Новый год)»,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«Собери снеговика»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«Праздник мы встречаем, ёлку наряжаем»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Словесные игры: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«Хлопаем и топаем», «Да или нет», «Какой Дед Мороз»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Наблюдения: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«Морозные узоры», «Зимние солнце»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Чтение художественной литературы: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С. Маршак «Елка», «Декабрь» З. Александровой «Дед Мороз», Е. Ильина «Наша елка»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Сюжетно-ролевые игры: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«Фабрика новогодних игрушек», «Путешествие в Деду Морозу»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Взаимодействие с семьей: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«Откуда появилась традиция наряжать ёлку?»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Консультация: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«Как встретить Новый год с дошкольниками в семье»</a:t>
            </a:r>
            <a:endParaRPr lang="ru-RU" sz="1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76672"/>
            <a:ext cx="4032448" cy="244827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844824"/>
            <a:ext cx="3888432" cy="30963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552" y="4696368"/>
            <a:ext cx="4032448" cy="2182552"/>
          </a:xfrm>
          <a:prstGeom prst="rect">
            <a:avLst/>
          </a:prstGeom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142852"/>
            <a:ext cx="80010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 неделя</a:t>
            </a:r>
            <a:r>
              <a:rPr lang="ru-RU" sz="1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Тематические занятия и беседы: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«Где живёт Дед Мороз?»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«Великий Устюг – резиденция Деда Мороза»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Продуктивная деятельность: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Зимние ёлки (оригами).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Рисование, лепка и аппликации на новогоднюю тематику: «Снег идёт», «Новогодняя ветка», «Новогодняя ёлка», «Шарики для новогодней ёлочки», «Дед Мороз».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Подвижные игры: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«Новогодний хоровод», «Ледяные ворота»,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«Замри», «Снеговик».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Дидактические игры: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«Почини шубу Деду Морозу».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«Четыре времени года»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«Ателье зимней одежды»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Словесные игры: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«Назови ласково», «Зимние слова», «Подбери словечко»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Наблюдения: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«Снежинки», «Снегопад, метель»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Чтение художественной литературы: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Е. Трутнева "Елка», Е. Серова «Новогоднее приключение»,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В.Даль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«Девочка-Снегурочка», «Двенадцать месяцев», «Приключения новогодних игрушек», «Морозко»,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П.Бажов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«Серебряное копытце», 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Сюжетно-ролевые игры: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«Встречаем Новый год в семье», «Праздничный концерт»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Взаимодействие с семьей: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«Готовимся к Новому году»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Папка-передвижка  «Безопасность детей во время новогодних праздников»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Рекомендация для родителей: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«Как встретить Новый год дома с семьёй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1400" b="1" dirty="0">
                <a:solidFill>
                  <a:srgbClr val="181818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Выставка работ:</a:t>
            </a:r>
            <a:r>
              <a:rPr lang="ru-RU" sz="1400" dirty="0">
                <a:solidFill>
                  <a:srgbClr val="181818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«Зима – это сказка!»</a:t>
            </a:r>
            <a:endParaRPr lang="ru-RU" sz="1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202" y="0"/>
            <a:ext cx="3003798" cy="33098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626" y="1916832"/>
            <a:ext cx="3507854" cy="29523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062184"/>
            <a:ext cx="3888432" cy="255056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941168"/>
            <a:ext cx="4104456" cy="198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Заключительный этап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4089636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298160"/>
            <a:ext cx="7272808" cy="5706688"/>
          </a:xfrm>
          <a:prstGeom prst="rect">
            <a:avLst/>
          </a:prstGeom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  <a:latin typeface="Arial Black" pitchFamily="34" charset="0"/>
              </a:rPr>
              <a:t>Результаты проекта</a:t>
            </a:r>
            <a:endParaRPr lang="ru-RU" dirty="0">
              <a:solidFill>
                <a:srgbClr val="7030A0"/>
              </a:solidFill>
              <a:latin typeface="Arial Black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12776"/>
            <a:ext cx="3942438" cy="532859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412776"/>
            <a:ext cx="4855468" cy="5705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047794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80"/>
            <a:ext cx="5904655" cy="322077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04664"/>
            <a:ext cx="4355976" cy="633443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40968"/>
            <a:ext cx="4788024" cy="3571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539854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710184" cy="460659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988840"/>
            <a:ext cx="6695728" cy="502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227600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248" y="116632"/>
            <a:ext cx="5056026" cy="6741368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-99392"/>
            <a:ext cx="5143500" cy="705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517031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1" y="3717032"/>
            <a:ext cx="6724248" cy="3229819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660232" cy="378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533073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  <a:latin typeface="Arial Black" pitchFamily="34" charset="0"/>
              </a:rPr>
              <a:t>Спасибо за внимание!</a:t>
            </a:r>
            <a:endParaRPr lang="ru-RU" dirty="0">
              <a:solidFill>
                <a:srgbClr val="7030A0"/>
              </a:solidFill>
              <a:latin typeface="Arial Black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6"/>
            <a:ext cx="3394472" cy="544522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348880"/>
            <a:ext cx="4668011" cy="45091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528" y="1700808"/>
            <a:ext cx="2880320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69769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771</TotalTime>
  <Words>661</Words>
  <Application>Microsoft Office PowerPoint</Application>
  <PresentationFormat>Экран (4:3)</PresentationFormat>
  <Paragraphs>89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        ПРОЕКТ « НОВЫЙ ГОД У ВОРОТ»                      подготовила воспитатель средней                         группы №3 « Дельфинчики» Дульева Т.С.                                                                        Ханты – Мансийск 2021г.   </vt:lpstr>
      <vt:lpstr>Презентация PowerPoint</vt:lpstr>
      <vt:lpstr>Презентация PowerPoint</vt:lpstr>
      <vt:lpstr>Реализация проекта.</vt:lpstr>
      <vt:lpstr>Презентация PowerPoint</vt:lpstr>
      <vt:lpstr>Презентация PowerPoint</vt:lpstr>
      <vt:lpstr> </vt:lpstr>
      <vt:lpstr>Презентация PowerPoint</vt:lpstr>
      <vt:lpstr>Заключительный этап</vt:lpstr>
      <vt:lpstr>Результаты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Группа</cp:lastModifiedBy>
  <cp:revision>65</cp:revision>
  <dcterms:modified xsi:type="dcterms:W3CDTF">2022-09-20T08:11:30Z</dcterms:modified>
</cp:coreProperties>
</file>