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1" r:id="rId5"/>
    <p:sldId id="270" r:id="rId6"/>
    <p:sldId id="268" r:id="rId7"/>
    <p:sldId id="269" r:id="rId8"/>
    <p:sldId id="267" r:id="rId9"/>
    <p:sldId id="273" r:id="rId10"/>
    <p:sldId id="272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129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D2AF-6802-4F83-802C-9968C59B7BDC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58E1D-D4DC-416B-96FD-ADBC28045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9575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D2AF-6802-4F83-802C-9968C59B7BDC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58E1D-D4DC-416B-96FD-ADBC28045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177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D2AF-6802-4F83-802C-9968C59B7BDC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58E1D-D4DC-416B-96FD-ADBC28045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9508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D2AF-6802-4F83-802C-9968C59B7BDC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58E1D-D4DC-416B-96FD-ADBC28045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288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D2AF-6802-4F83-802C-9968C59B7BDC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58E1D-D4DC-416B-96FD-ADBC28045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781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D2AF-6802-4F83-802C-9968C59B7BDC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58E1D-D4DC-416B-96FD-ADBC28045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80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D2AF-6802-4F83-802C-9968C59B7BDC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58E1D-D4DC-416B-96FD-ADBC28045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674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D2AF-6802-4F83-802C-9968C59B7BDC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58E1D-D4DC-416B-96FD-ADBC28045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5075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D2AF-6802-4F83-802C-9968C59B7BDC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58E1D-D4DC-416B-96FD-ADBC28045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0890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D2AF-6802-4F83-802C-9968C59B7BDC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58E1D-D4DC-416B-96FD-ADBC28045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2499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1D2AF-6802-4F83-802C-9968C59B7BDC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58E1D-D4DC-416B-96FD-ADBC28045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2931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21D2AF-6802-4F83-802C-9968C59B7BDC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F58E1D-D4DC-416B-96FD-ADBC28045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899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466726" y="826851"/>
            <a:ext cx="9776096" cy="6517397"/>
          </a:xfrm>
          <a:prstGeom prst="rect">
            <a:avLst/>
          </a:prstGeom>
          <a:effectLst>
            <a:softEdge rad="9144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3894" y="1137596"/>
            <a:ext cx="7772400" cy="2387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Финансовая грамотность для дошкольников:</a:t>
            </a:r>
            <a:br>
              <a:rPr lang="ru-RU" dirty="0" smtClean="0"/>
            </a:br>
            <a:r>
              <a:rPr lang="ru-RU" dirty="0" smtClean="0"/>
              <a:t>что, как, когда.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50796" y="5202238"/>
            <a:ext cx="3993204" cy="1655762"/>
          </a:xfrm>
        </p:spPr>
        <p:txBody>
          <a:bodyPr/>
          <a:lstStyle/>
          <a:p>
            <a:r>
              <a:rPr lang="ru-RU" dirty="0" smtClean="0"/>
              <a:t>МБДОУ г. Мурманска №82</a:t>
            </a:r>
          </a:p>
          <a:p>
            <a:r>
              <a:rPr lang="ru-RU" dirty="0" smtClean="0"/>
              <a:t>Воспитатель: Басалаева А.П.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260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Прямая со стрелкой 15"/>
          <p:cNvCxnSpPr/>
          <p:nvPr/>
        </p:nvCxnSpPr>
        <p:spPr>
          <a:xfrm>
            <a:off x="4572000" y="1575881"/>
            <a:ext cx="1464013" cy="24513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3107987" y="1575881"/>
            <a:ext cx="1464013" cy="24513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494" y="151118"/>
            <a:ext cx="8633012" cy="157067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/>
              <a:t>Финансовая грамотность </a:t>
            </a:r>
            <a:br>
              <a:rPr lang="ru-RU" b="1" dirty="0" smtClean="0"/>
            </a:br>
            <a:r>
              <a:rPr lang="ru-RU" b="1" smtClean="0"/>
              <a:t>у </a:t>
            </a:r>
            <a:r>
              <a:rPr lang="ru-RU" b="1" smtClean="0"/>
              <a:t>дошкольника: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6112" y="2237360"/>
            <a:ext cx="3463046" cy="11916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Воспитание бережливости</a:t>
            </a:r>
          </a:p>
          <a:p>
            <a:pPr algn="ctr"/>
            <a:r>
              <a:rPr lang="ru-RU" sz="2000" i="1" dirty="0" smtClean="0"/>
              <a:t>(продление жизни готовой вещи)</a:t>
            </a:r>
            <a:endParaRPr lang="ru-RU" sz="2000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175116" y="2237360"/>
            <a:ext cx="3463046" cy="11916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r>
              <a:rPr lang="ru-RU" sz="2000" dirty="0" smtClean="0"/>
              <a:t>Воспитание  деловитости</a:t>
            </a:r>
          </a:p>
          <a:p>
            <a:pPr algn="ctr"/>
            <a:r>
              <a:rPr lang="ru-RU" sz="2000" i="1" dirty="0"/>
              <a:t>(практические навыки </a:t>
            </a:r>
            <a:r>
              <a:rPr lang="ru-RU" sz="2000" i="1" dirty="0" smtClean="0"/>
              <a:t>овладения простейшими обменными операциями)</a:t>
            </a:r>
          </a:p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96112" y="4027251"/>
            <a:ext cx="3463046" cy="94959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Воспитание рациональности</a:t>
            </a:r>
          </a:p>
          <a:p>
            <a:pPr algn="ctr"/>
            <a:r>
              <a:rPr lang="ru-RU" sz="2000" i="1" dirty="0" smtClean="0"/>
              <a:t>(хорошо подумать, прежде чем что-то сделать)</a:t>
            </a:r>
            <a:endParaRPr lang="ru-RU" sz="2000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184843" y="4027251"/>
            <a:ext cx="3463046" cy="94959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Воспитание трудолюбия</a:t>
            </a:r>
          </a:p>
          <a:p>
            <a:pPr algn="ctr"/>
            <a:r>
              <a:rPr lang="ru-RU" sz="2000" i="1" dirty="0" smtClean="0"/>
              <a:t>(положительное отношение к труду)</a:t>
            </a:r>
            <a:endParaRPr lang="ru-RU" sz="2000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840477" y="5398851"/>
            <a:ext cx="3463046" cy="104229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Формирование </a:t>
            </a:r>
            <a:r>
              <a:rPr lang="ru-RU" sz="2000" dirty="0"/>
              <a:t>у ребенка правильного представления о финансовом мире</a:t>
            </a:r>
          </a:p>
        </p:txBody>
      </p:sp>
      <p:cxnSp>
        <p:nvCxnSpPr>
          <p:cNvPr id="10" name="Прямая со стрелкой 9"/>
          <p:cNvCxnSpPr>
            <a:endCxn id="5" idx="0"/>
          </p:cNvCxnSpPr>
          <p:nvPr/>
        </p:nvCxnSpPr>
        <p:spPr>
          <a:xfrm>
            <a:off x="4572000" y="1575881"/>
            <a:ext cx="2334639" cy="6614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endCxn id="4" idx="0"/>
          </p:cNvCxnSpPr>
          <p:nvPr/>
        </p:nvCxnSpPr>
        <p:spPr>
          <a:xfrm flipH="1">
            <a:off x="2227635" y="1575881"/>
            <a:ext cx="2344365" cy="6614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endCxn id="8" idx="0"/>
          </p:cNvCxnSpPr>
          <p:nvPr/>
        </p:nvCxnSpPr>
        <p:spPr>
          <a:xfrm>
            <a:off x="4572000" y="1575881"/>
            <a:ext cx="0" cy="38229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ый треугольник 8"/>
          <p:cNvSpPr/>
          <p:nvPr/>
        </p:nvSpPr>
        <p:spPr>
          <a:xfrm flipV="1">
            <a:off x="0" y="-4123"/>
            <a:ext cx="4464424" cy="665604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4644827" y="6174240"/>
            <a:ext cx="4523624" cy="68890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7536" y="4557693"/>
            <a:ext cx="1152457" cy="2238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633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6"/>
            <a:ext cx="4523624" cy="6889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153" y="365126"/>
            <a:ext cx="8686800" cy="56272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Основные образовательные задачи</a:t>
            </a:r>
            <a:endParaRPr lang="ru-RU" b="1" dirty="0"/>
          </a:p>
        </p:txBody>
      </p:sp>
      <p:sp>
        <p:nvSpPr>
          <p:cNvPr id="15" name="Объект 14"/>
          <p:cNvSpPr>
            <a:spLocks noGrp="1"/>
          </p:cNvSpPr>
          <p:nvPr>
            <p:ph idx="1"/>
          </p:nvPr>
        </p:nvSpPr>
        <p:spPr>
          <a:xfrm>
            <a:off x="215153" y="927847"/>
            <a:ext cx="8686800" cy="5768788"/>
          </a:xfrm>
        </p:spPr>
        <p:txBody>
          <a:bodyPr>
            <a:normAutofit/>
          </a:bodyPr>
          <a:lstStyle/>
          <a:p>
            <a:r>
              <a:rPr lang="ru-RU" sz="2100" dirty="0" smtClean="0"/>
              <a:t>познакомить </a:t>
            </a:r>
            <a:r>
              <a:rPr lang="ru-RU" sz="2100" dirty="0"/>
              <a:t>дошкольников с денежной сферой </a:t>
            </a:r>
            <a:r>
              <a:rPr lang="ru-RU" sz="2100" dirty="0" smtClean="0"/>
              <a:t>жизни;</a:t>
            </a:r>
          </a:p>
          <a:p>
            <a:r>
              <a:rPr lang="ru-RU" sz="2100" dirty="0"/>
              <a:t>заложить основы ответственного отношения к денежным ресурсам, </a:t>
            </a:r>
            <a:r>
              <a:rPr lang="ru-RU" sz="2100" dirty="0" smtClean="0"/>
              <a:t>управлению </a:t>
            </a:r>
            <a:r>
              <a:rPr lang="ru-RU" sz="2100" dirty="0"/>
              <a:t>и контролю над </a:t>
            </a:r>
            <a:r>
              <a:rPr lang="ru-RU" sz="2100" dirty="0" smtClean="0"/>
              <a:t>ними;</a:t>
            </a:r>
          </a:p>
          <a:p>
            <a:r>
              <a:rPr lang="ru-RU" sz="2100" dirty="0"/>
              <a:t>дать дошкольникам первичные финансовые и экономические </a:t>
            </a:r>
            <a:r>
              <a:rPr lang="ru-RU" sz="2100" dirty="0" smtClean="0"/>
              <a:t>представления</a:t>
            </a:r>
            <a:r>
              <a:rPr lang="ru-RU" sz="2100" dirty="0"/>
              <a:t>;</a:t>
            </a:r>
          </a:p>
          <a:p>
            <a:r>
              <a:rPr lang="ru-RU" sz="2100" dirty="0"/>
              <a:t>подготовить к принятию своих первых финансовых </a:t>
            </a:r>
            <a:r>
              <a:rPr lang="ru-RU" sz="2100" dirty="0" smtClean="0"/>
              <a:t>решений;</a:t>
            </a:r>
          </a:p>
          <a:p>
            <a:r>
              <a:rPr lang="ru-RU" sz="2100" dirty="0"/>
              <a:t>стимулировать мотивацию к бережливости, накоплению, полезным </a:t>
            </a:r>
            <a:r>
              <a:rPr lang="ru-RU" sz="2100" dirty="0" smtClean="0"/>
              <a:t>тратам</a:t>
            </a:r>
            <a:r>
              <a:rPr lang="ru-RU" sz="2100" dirty="0"/>
              <a:t>; </a:t>
            </a:r>
            <a:endParaRPr lang="ru-RU" sz="2100" dirty="0" smtClean="0"/>
          </a:p>
          <a:p>
            <a:r>
              <a:rPr lang="ru-RU" sz="2100" dirty="0"/>
              <a:t>сформировать умение рационально организовывать свою трудовую </a:t>
            </a:r>
            <a:r>
              <a:rPr lang="ru-RU" sz="2100" dirty="0" smtClean="0"/>
              <a:t>деятельность;</a:t>
            </a:r>
          </a:p>
          <a:p>
            <a:r>
              <a:rPr lang="ru-RU" sz="2100" dirty="0" smtClean="0"/>
              <a:t>содействовать </a:t>
            </a:r>
            <a:r>
              <a:rPr lang="ru-RU" sz="2100" dirty="0"/>
              <a:t>формированию позитивной социализации и личностному </a:t>
            </a:r>
            <a:r>
              <a:rPr lang="ru-RU" sz="2100" dirty="0" smtClean="0"/>
              <a:t>развитию </a:t>
            </a:r>
            <a:r>
              <a:rPr lang="ru-RU" sz="2100" dirty="0"/>
              <a:t>дошкольника.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 flipH="1">
            <a:off x="0" y="6161725"/>
            <a:ext cx="9144000" cy="6962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0967" y="4535632"/>
            <a:ext cx="1932009" cy="224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464" y="365126"/>
            <a:ext cx="8677072" cy="58818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Воспитательные задачи: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5088" y="1054034"/>
            <a:ext cx="8725448" cy="5546631"/>
          </a:xfrm>
        </p:spPr>
        <p:txBody>
          <a:bodyPr>
            <a:normAutofit/>
          </a:bodyPr>
          <a:lstStyle/>
          <a:p>
            <a:r>
              <a:rPr lang="ru-RU" sz="2100" dirty="0" smtClean="0"/>
              <a:t>Повышать ответственность </a:t>
            </a:r>
            <a:r>
              <a:rPr lang="ru-RU" sz="2100" dirty="0"/>
              <a:t>и </a:t>
            </a:r>
            <a:r>
              <a:rPr lang="ru-RU" sz="2100" dirty="0" smtClean="0"/>
              <a:t>самоконтроль;</a:t>
            </a:r>
          </a:p>
          <a:p>
            <a:r>
              <a:rPr lang="ru-RU" sz="2100" dirty="0" smtClean="0"/>
              <a:t>формировать </a:t>
            </a:r>
            <a:r>
              <a:rPr lang="ru-RU" sz="2100" dirty="0"/>
              <a:t>у детей </a:t>
            </a:r>
            <a:r>
              <a:rPr lang="ru-RU" sz="2100" dirty="0" smtClean="0"/>
              <a:t>положительную мотивацию </a:t>
            </a:r>
            <a:r>
              <a:rPr lang="ru-RU" sz="2100" dirty="0"/>
              <a:t>к формированию </a:t>
            </a:r>
            <a:r>
              <a:rPr lang="ru-RU" sz="2100" dirty="0" smtClean="0"/>
              <a:t>финансовой </a:t>
            </a:r>
            <a:r>
              <a:rPr lang="ru-RU" sz="2100" dirty="0"/>
              <a:t>культуры и овладению финансовой </a:t>
            </a:r>
            <a:r>
              <a:rPr lang="ru-RU" sz="2100" dirty="0" smtClean="0"/>
              <a:t>грамотностью;</a:t>
            </a:r>
          </a:p>
          <a:p>
            <a:r>
              <a:rPr lang="ru-RU" sz="2100" dirty="0" smtClean="0"/>
              <a:t>воспитывать уважение </a:t>
            </a:r>
            <a:r>
              <a:rPr lang="ru-RU" sz="2100" dirty="0"/>
              <a:t>к своему и чужому труду, </a:t>
            </a:r>
            <a:r>
              <a:rPr lang="ru-RU" sz="2100" dirty="0" smtClean="0"/>
              <a:t>добросовестное </a:t>
            </a:r>
            <a:r>
              <a:rPr lang="ru-RU" sz="2100" dirty="0"/>
              <a:t/>
            </a:r>
            <a:br>
              <a:rPr lang="ru-RU" sz="2100" dirty="0"/>
            </a:br>
            <a:r>
              <a:rPr lang="ru-RU" sz="2100" dirty="0" smtClean="0"/>
              <a:t>отношение </a:t>
            </a:r>
            <a:r>
              <a:rPr lang="ru-RU" sz="2100" dirty="0"/>
              <a:t>к посильному </a:t>
            </a:r>
            <a:r>
              <a:rPr lang="ru-RU" sz="2100" dirty="0" smtClean="0"/>
              <a:t>труду;</a:t>
            </a:r>
          </a:p>
          <a:p>
            <a:r>
              <a:rPr lang="ru-RU" sz="2100" dirty="0" smtClean="0"/>
              <a:t>воспитывать нравственно-экономические </a:t>
            </a:r>
            <a:r>
              <a:rPr lang="ru-RU" sz="2100" dirty="0"/>
              <a:t>качеств </a:t>
            </a:r>
            <a:r>
              <a:rPr lang="ru-RU" sz="2100" dirty="0" smtClean="0"/>
              <a:t>личности;</a:t>
            </a:r>
          </a:p>
          <a:p>
            <a:r>
              <a:rPr lang="ru-RU" sz="2100" dirty="0" smtClean="0"/>
              <a:t>воспитывать  бережное отношение </a:t>
            </a:r>
            <a:r>
              <a:rPr lang="ru-RU" sz="2100" dirty="0"/>
              <a:t>ко всем видам </a:t>
            </a:r>
            <a:r>
              <a:rPr lang="ru-RU" sz="2100" dirty="0" smtClean="0"/>
              <a:t>собственности;</a:t>
            </a:r>
          </a:p>
          <a:p>
            <a:r>
              <a:rPr lang="ru-RU" sz="2100" dirty="0" smtClean="0"/>
              <a:t>побуждать к  </a:t>
            </a:r>
            <a:r>
              <a:rPr lang="ru-RU" sz="2100" dirty="0"/>
              <a:t>взаимопомощи и поддержке, желанию делиться и отдавать, </a:t>
            </a:r>
            <a:r>
              <a:rPr lang="ru-RU" sz="2100" dirty="0" smtClean="0"/>
              <a:t>в </a:t>
            </a:r>
            <a:r>
              <a:rPr lang="ru-RU" sz="2100" dirty="0"/>
              <a:t>случае острой необходимости прийти на </a:t>
            </a:r>
            <a:r>
              <a:rPr lang="ru-RU" sz="2100" dirty="0" smtClean="0"/>
              <a:t>помощь</a:t>
            </a:r>
            <a:br>
              <a:rPr lang="ru-RU" sz="2100" dirty="0" smtClean="0"/>
            </a:br>
            <a:r>
              <a:rPr lang="ru-RU" sz="2100" dirty="0" smtClean="0"/>
              <a:t> ближнему;</a:t>
            </a:r>
          </a:p>
          <a:p>
            <a:r>
              <a:rPr lang="ru-RU" sz="2100" dirty="0" smtClean="0"/>
              <a:t>активизировать коммуникативную </a:t>
            </a:r>
            <a:r>
              <a:rPr lang="ru-RU" sz="2100" dirty="0"/>
              <a:t>деятельности </a:t>
            </a:r>
            <a:r>
              <a:rPr lang="ru-RU" sz="2100" dirty="0" smtClean="0"/>
              <a:t>детей.</a:t>
            </a:r>
            <a:endParaRPr lang="ru-RU" sz="2100" dirty="0"/>
          </a:p>
          <a:p>
            <a:endParaRPr lang="ru-RU" sz="2100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23624" cy="6889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4620376" y="6173077"/>
            <a:ext cx="4523624" cy="68890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1889" y="3827349"/>
            <a:ext cx="2165379" cy="2967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801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234" y="170234"/>
            <a:ext cx="8803532" cy="117704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Тематический план обучения финансовой грамотности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234" y="1548701"/>
            <a:ext cx="8803532" cy="4318980"/>
          </a:xfrm>
        </p:spPr>
        <p:txBody>
          <a:bodyPr/>
          <a:lstStyle/>
          <a:p>
            <a:r>
              <a:rPr lang="ru-RU" dirty="0"/>
              <a:t>Тема 1. «Без труда нет жизни на земле»</a:t>
            </a:r>
          </a:p>
          <a:p>
            <a:r>
              <a:rPr lang="ru-RU" dirty="0" smtClean="0"/>
              <a:t>Тема </a:t>
            </a:r>
            <a:r>
              <a:rPr lang="ru-RU" dirty="0"/>
              <a:t>2. «Что такое деньги, откуда они берутся и зачем они нужны</a:t>
            </a:r>
            <a:r>
              <a:rPr lang="ru-RU" dirty="0" smtClean="0"/>
              <a:t>»</a:t>
            </a:r>
          </a:p>
          <a:p>
            <a:r>
              <a:rPr lang="ru-RU" dirty="0"/>
              <a:t>Тема 3. «Покупаем, продаем, обмениваем</a:t>
            </a:r>
            <a:r>
              <a:rPr lang="ru-RU" dirty="0" smtClean="0"/>
              <a:t>»</a:t>
            </a:r>
          </a:p>
          <a:p>
            <a:r>
              <a:rPr lang="ru-RU" dirty="0"/>
              <a:t>Тема 4. «Тратим разумно, сберегаем и экономим</a:t>
            </a:r>
            <a:r>
              <a:rPr lang="ru-RU" dirty="0" smtClean="0"/>
              <a:t>»</a:t>
            </a:r>
          </a:p>
          <a:p>
            <a:r>
              <a:rPr lang="ru-RU" dirty="0"/>
              <a:t>Тема 5. «Учимся занимать и отдавать долги</a:t>
            </a:r>
            <a:r>
              <a:rPr lang="ru-RU" dirty="0" smtClean="0"/>
              <a:t>»</a:t>
            </a:r>
          </a:p>
          <a:p>
            <a:r>
              <a:rPr lang="ru-RU" dirty="0"/>
              <a:t>Тема 6. «Учимся планировать</a:t>
            </a:r>
            <a:r>
              <a:rPr lang="ru-RU" dirty="0" smtClean="0"/>
              <a:t>»</a:t>
            </a:r>
          </a:p>
          <a:p>
            <a:r>
              <a:rPr lang="ru-RU" dirty="0"/>
              <a:t>Тема 7. «Богатство и бедность»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0695" y="3708191"/>
            <a:ext cx="1308942" cy="31012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H="1">
            <a:off x="-1" y="6169092"/>
            <a:ext cx="4666129" cy="68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808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1917358" y="4251734"/>
            <a:ext cx="4523624" cy="6889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191" y="306761"/>
            <a:ext cx="8686800" cy="68546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Методы </a:t>
            </a:r>
            <a:r>
              <a:rPr lang="ru-RU" b="1" dirty="0"/>
              <a:t>и формы организации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3191" y="1177047"/>
            <a:ext cx="8686800" cy="552531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Игра</a:t>
            </a:r>
          </a:p>
          <a:p>
            <a:r>
              <a:rPr lang="ru-RU" dirty="0" smtClean="0"/>
              <a:t>Метод проблемных ситуаций</a:t>
            </a:r>
          </a:p>
          <a:p>
            <a:r>
              <a:rPr lang="ru-RU" dirty="0" smtClean="0"/>
              <a:t>Беседы, обсуждения, чтение</a:t>
            </a:r>
          </a:p>
          <a:p>
            <a:r>
              <a:rPr lang="ru-RU" dirty="0" smtClean="0"/>
              <a:t>Проектное обучение</a:t>
            </a:r>
          </a:p>
          <a:p>
            <a:r>
              <a:rPr lang="ru-RU" dirty="0" smtClean="0"/>
              <a:t>Викторины, конкурсы</a:t>
            </a:r>
          </a:p>
          <a:p>
            <a:r>
              <a:rPr lang="ru-RU" dirty="0" smtClean="0"/>
              <a:t>Театрализованные интерактивные мини-постановки</a:t>
            </a:r>
          </a:p>
          <a:p>
            <a:r>
              <a:rPr lang="ru-RU" dirty="0" smtClean="0"/>
              <a:t>Моделирование</a:t>
            </a:r>
          </a:p>
          <a:p>
            <a:r>
              <a:rPr lang="ru-RU" dirty="0" smtClean="0"/>
              <a:t>ТРИЗ</a:t>
            </a:r>
          </a:p>
          <a:p>
            <a:r>
              <a:rPr lang="ru-RU" dirty="0" smtClean="0"/>
              <a:t>Коллекционирование</a:t>
            </a:r>
          </a:p>
          <a:p>
            <a:r>
              <a:rPr lang="ru-RU" dirty="0" smtClean="0"/>
              <a:t>Фильмы познавательного содержания и мультфильмы</a:t>
            </a:r>
          </a:p>
          <a:p>
            <a:r>
              <a:rPr lang="ru-RU" dirty="0"/>
              <a:t>Виртуальные прогулки и экскурсии в детском </a:t>
            </a:r>
            <a:r>
              <a:rPr lang="ru-RU" dirty="0" smtClean="0"/>
              <a:t>саду</a:t>
            </a:r>
          </a:p>
          <a:p>
            <a:r>
              <a:rPr lang="ru-RU" dirty="0" smtClean="0"/>
              <a:t>Кейс-метод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6537734" y="1917358"/>
            <a:ext cx="4523624" cy="68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14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191" y="365126"/>
            <a:ext cx="8647890" cy="68546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Технологии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3191" y="1225686"/>
            <a:ext cx="8647890" cy="5447488"/>
          </a:xfrm>
        </p:spPr>
        <p:txBody>
          <a:bodyPr/>
          <a:lstStyle/>
          <a:p>
            <a:r>
              <a:rPr lang="ru-RU" dirty="0" smtClean="0"/>
              <a:t>«</a:t>
            </a:r>
            <a:r>
              <a:rPr lang="ru-RU" dirty="0"/>
              <a:t>Ситуация месяца</a:t>
            </a:r>
            <a:r>
              <a:rPr lang="ru-RU" dirty="0" smtClean="0"/>
              <a:t>»</a:t>
            </a:r>
          </a:p>
          <a:p>
            <a:r>
              <a:rPr lang="ru-RU" dirty="0" smtClean="0"/>
              <a:t>«Клубный час»</a:t>
            </a:r>
          </a:p>
          <a:p>
            <a:r>
              <a:rPr lang="ru-RU" dirty="0"/>
              <a:t>Технологии Н.А. Коротковой «Путешествие по карте-панно «Река времени» и «Путешествие по карте</a:t>
            </a:r>
            <a:r>
              <a:rPr lang="ru-RU" dirty="0" smtClean="0"/>
              <a:t>»</a:t>
            </a:r>
          </a:p>
          <a:p>
            <a:r>
              <a:rPr lang="ru-RU" dirty="0"/>
              <a:t>Технология </a:t>
            </a:r>
            <a:r>
              <a:rPr lang="ru-RU" dirty="0" smtClean="0"/>
              <a:t>«Интеллект-карты </a:t>
            </a:r>
            <a:r>
              <a:rPr lang="ru-RU" dirty="0"/>
              <a:t>Тони </a:t>
            </a:r>
            <a:r>
              <a:rPr lang="ru-RU" dirty="0" err="1" smtClean="0"/>
              <a:t>Бьюзена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4706471" cy="6889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4567136" y="6159365"/>
            <a:ext cx="4523624" cy="68890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3354" y="3637501"/>
            <a:ext cx="4047564" cy="303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42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191" y="849453"/>
            <a:ext cx="8657618" cy="4572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Варианты объектов РППС по ранней финансовой грамотности: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3191" y="1400782"/>
            <a:ext cx="8657618" cy="5272391"/>
          </a:xfrm>
        </p:spPr>
        <p:txBody>
          <a:bodyPr>
            <a:normAutofit fontScale="92500" lnSpcReduction="10000"/>
          </a:bodyPr>
          <a:lstStyle/>
          <a:p>
            <a:r>
              <a:rPr lang="ru-RU" sz="2400" dirty="0">
                <a:solidFill>
                  <a:srgbClr val="000000"/>
                </a:solidFill>
              </a:rPr>
              <a:t>деньги, нарисованные </a:t>
            </a:r>
            <a:r>
              <a:rPr lang="ru-RU" sz="2400" dirty="0" smtClean="0">
                <a:solidFill>
                  <a:srgbClr val="000000"/>
                </a:solidFill>
              </a:rPr>
              <a:t>детьми;  </a:t>
            </a:r>
            <a:r>
              <a:rPr lang="ru-RU" sz="2400" dirty="0">
                <a:solidFill>
                  <a:srgbClr val="000000"/>
                </a:solidFill>
              </a:rPr>
              <a:t>ненастоящие </a:t>
            </a:r>
            <a:r>
              <a:rPr lang="ru-RU" sz="2400" dirty="0" smtClean="0">
                <a:solidFill>
                  <a:srgbClr val="000000"/>
                </a:solidFill>
              </a:rPr>
              <a:t>деньги; </a:t>
            </a:r>
            <a:r>
              <a:rPr lang="ru-RU" sz="2400" dirty="0">
                <a:solidFill>
                  <a:srgbClr val="000000"/>
                </a:solidFill>
              </a:rPr>
              <a:t>металлические устаревшие деньги;</a:t>
            </a:r>
          </a:p>
          <a:p>
            <a:r>
              <a:rPr lang="ru-RU" sz="2400" dirty="0" smtClean="0">
                <a:solidFill>
                  <a:srgbClr val="000000"/>
                </a:solidFill>
              </a:rPr>
              <a:t>книги </a:t>
            </a:r>
            <a:r>
              <a:rPr lang="ru-RU" sz="2400" dirty="0">
                <a:solidFill>
                  <a:srgbClr val="000000"/>
                </a:solidFill>
              </a:rPr>
              <a:t>художественные и научно-популярные, комиксы; </a:t>
            </a:r>
            <a:endParaRPr lang="ru-RU" sz="2400" dirty="0" smtClean="0">
              <a:solidFill>
                <a:srgbClr val="000000"/>
              </a:solidFill>
            </a:endParaRPr>
          </a:p>
          <a:p>
            <a:r>
              <a:rPr lang="ru-RU" sz="2400" dirty="0" smtClean="0">
                <a:solidFill>
                  <a:srgbClr val="000000"/>
                </a:solidFill>
              </a:rPr>
              <a:t>картотека </a:t>
            </a:r>
            <a:r>
              <a:rPr lang="ru-RU" sz="2400" dirty="0">
                <a:solidFill>
                  <a:srgbClr val="000000"/>
                </a:solidFill>
              </a:rPr>
              <a:t>загадок;</a:t>
            </a:r>
          </a:p>
          <a:p>
            <a:r>
              <a:rPr lang="ru-RU" sz="2400" dirty="0" smtClean="0">
                <a:solidFill>
                  <a:srgbClr val="000000"/>
                </a:solidFill>
              </a:rPr>
              <a:t>альбом</a:t>
            </a:r>
            <a:r>
              <a:rPr lang="ru-RU" sz="2400" dirty="0">
                <a:solidFill>
                  <a:srgbClr val="000000"/>
                </a:solidFill>
              </a:rPr>
              <a:t>: пословицы и поговорки в картинках; тематические альбомы, </a:t>
            </a:r>
          </a:p>
          <a:p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 err="1">
                <a:solidFill>
                  <a:srgbClr val="000000"/>
                </a:solidFill>
              </a:rPr>
              <a:t>медиатека</a:t>
            </a:r>
            <a:r>
              <a:rPr lang="ru-RU" sz="2400" dirty="0">
                <a:solidFill>
                  <a:srgbClr val="000000"/>
                </a:solidFill>
              </a:rPr>
              <a:t> из </a:t>
            </a:r>
            <a:r>
              <a:rPr lang="ru-RU" sz="2400" dirty="0" smtClean="0">
                <a:solidFill>
                  <a:srgbClr val="000000"/>
                </a:solidFill>
              </a:rPr>
              <a:t>презентаций, интерактивных игр</a:t>
            </a:r>
            <a:r>
              <a:rPr lang="ru-RU" sz="2400" dirty="0">
                <a:solidFill>
                  <a:srgbClr val="000000"/>
                </a:solidFill>
              </a:rPr>
              <a:t>,</a:t>
            </a:r>
            <a:r>
              <a:rPr lang="ru-RU" sz="2400" dirty="0" smtClean="0">
                <a:solidFill>
                  <a:srgbClr val="000000"/>
                </a:solidFill>
              </a:rPr>
              <a:t> мультфильмов</a:t>
            </a:r>
            <a:r>
              <a:rPr lang="ru-RU" sz="2400" dirty="0">
                <a:solidFill>
                  <a:srgbClr val="000000"/>
                </a:solidFill>
              </a:rPr>
              <a:t>;</a:t>
            </a:r>
          </a:p>
          <a:p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>
                <a:solidFill>
                  <a:srgbClr val="000000"/>
                </a:solidFill>
              </a:rPr>
              <a:t>альбомы об одной профессии или нескольких схожих профессиях;</a:t>
            </a:r>
          </a:p>
          <a:p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>
                <a:solidFill>
                  <a:srgbClr val="000000"/>
                </a:solidFill>
              </a:rPr>
              <a:t>карточки о профессиях;</a:t>
            </a:r>
          </a:p>
          <a:p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>
                <a:solidFill>
                  <a:srgbClr val="000000"/>
                </a:solidFill>
              </a:rPr>
              <a:t>дидактические </a:t>
            </a:r>
            <a:r>
              <a:rPr lang="ru-RU" sz="2400" dirty="0" smtClean="0">
                <a:solidFill>
                  <a:srgbClr val="000000"/>
                </a:solidFill>
              </a:rPr>
              <a:t>игры,  </a:t>
            </a:r>
            <a:r>
              <a:rPr lang="ru-RU" sz="2400" dirty="0">
                <a:solidFill>
                  <a:srgbClr val="000000"/>
                </a:solidFill>
              </a:rPr>
              <a:t>кроссворды;</a:t>
            </a:r>
          </a:p>
          <a:p>
            <a:r>
              <a:rPr lang="ru-RU" sz="2400" dirty="0" smtClean="0">
                <a:solidFill>
                  <a:srgbClr val="000000"/>
                </a:solidFill>
              </a:rPr>
              <a:t> ребусы,  </a:t>
            </a:r>
            <a:r>
              <a:rPr lang="ru-RU" sz="2400" dirty="0">
                <a:solidFill>
                  <a:srgbClr val="000000"/>
                </a:solidFill>
              </a:rPr>
              <a:t>лабиринты </a:t>
            </a:r>
            <a:r>
              <a:rPr lang="ru-RU" sz="2400" dirty="0" smtClean="0">
                <a:solidFill>
                  <a:srgbClr val="000000"/>
                </a:solidFill>
              </a:rPr>
              <a:t>тематические, игры-путешествия</a:t>
            </a:r>
            <a:r>
              <a:rPr lang="ru-RU" sz="2400" dirty="0">
                <a:solidFill>
                  <a:srgbClr val="000000"/>
                </a:solidFill>
              </a:rPr>
              <a:t>;</a:t>
            </a:r>
          </a:p>
          <a:p>
            <a:r>
              <a:rPr lang="ru-RU" sz="2400" dirty="0" smtClean="0">
                <a:solidFill>
                  <a:srgbClr val="000000"/>
                </a:solidFill>
              </a:rPr>
              <a:t> </a:t>
            </a:r>
            <a:r>
              <a:rPr lang="ru-RU" sz="2400" dirty="0">
                <a:solidFill>
                  <a:srgbClr val="000000"/>
                </a:solidFill>
              </a:rPr>
              <a:t>банковские </a:t>
            </a:r>
            <a:r>
              <a:rPr lang="ru-RU" sz="2400" dirty="0" smtClean="0">
                <a:solidFill>
                  <a:srgbClr val="000000"/>
                </a:solidFill>
              </a:rPr>
              <a:t>карты, </a:t>
            </a:r>
            <a:r>
              <a:rPr lang="ru-RU" sz="2400" dirty="0">
                <a:solidFill>
                  <a:srgbClr val="000000"/>
                </a:solidFill>
              </a:rPr>
              <a:t>банкомат; </a:t>
            </a:r>
            <a:r>
              <a:rPr lang="ru-RU" sz="2400" dirty="0" smtClean="0">
                <a:solidFill>
                  <a:srgbClr val="000000"/>
                </a:solidFill>
              </a:rPr>
              <a:t>альбом </a:t>
            </a:r>
            <a:r>
              <a:rPr lang="ru-RU" sz="2400" dirty="0">
                <a:solidFill>
                  <a:srgbClr val="000000"/>
                </a:solidFill>
              </a:rPr>
              <a:t>«Эволюция денег»;</a:t>
            </a:r>
          </a:p>
          <a:p>
            <a:r>
              <a:rPr lang="ru-RU" sz="2400" dirty="0" smtClean="0">
                <a:solidFill>
                  <a:srgbClr val="000000"/>
                </a:solidFill>
              </a:rPr>
              <a:t>атрибуты </a:t>
            </a:r>
            <a:r>
              <a:rPr lang="ru-RU" sz="2400" dirty="0">
                <a:solidFill>
                  <a:srgbClr val="000000"/>
                </a:solidFill>
              </a:rPr>
              <a:t>для сюжетно-ролевых игр.</a:t>
            </a:r>
          </a:p>
          <a:p>
            <a:pPr marL="0" indent="0">
              <a:buNone/>
            </a:pPr>
            <a:endParaRPr lang="ru-RU" sz="2400" dirty="0">
              <a:solidFill>
                <a:srgbClr val="0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4572000" y="6169092"/>
            <a:ext cx="4572000" cy="68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888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495" y="284444"/>
            <a:ext cx="8636374" cy="64340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Взаимодействие с семьей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3813" y="1035424"/>
            <a:ext cx="8636374" cy="5526741"/>
          </a:xfrm>
        </p:spPr>
        <p:txBody>
          <a:bodyPr/>
          <a:lstStyle/>
          <a:p>
            <a:r>
              <a:rPr lang="ru-RU" sz="2100" dirty="0"/>
              <a:t>и</a:t>
            </a:r>
            <a:r>
              <a:rPr lang="ru-RU" sz="2100" dirty="0" smtClean="0"/>
              <a:t>нформационные методы: буклеты, папки-передвижки;</a:t>
            </a:r>
          </a:p>
          <a:p>
            <a:r>
              <a:rPr lang="ru-RU" sz="2100" dirty="0" smtClean="0"/>
              <a:t>анкетирование</a:t>
            </a:r>
            <a:r>
              <a:rPr lang="ru-RU" sz="2100" dirty="0"/>
              <a:t>, опросы, тестирование, личные беседы, родительская </a:t>
            </a:r>
            <a:r>
              <a:rPr lang="ru-RU" sz="2100" dirty="0" smtClean="0"/>
              <a:t>почта</a:t>
            </a:r>
            <a:r>
              <a:rPr lang="ru-RU" sz="2100" dirty="0"/>
              <a:t>. </a:t>
            </a:r>
            <a:endParaRPr lang="ru-RU" sz="2100" dirty="0" smtClean="0"/>
          </a:p>
          <a:p>
            <a:r>
              <a:rPr lang="ru-RU" sz="2100" dirty="0" smtClean="0"/>
              <a:t>проведение </a:t>
            </a:r>
            <a:r>
              <a:rPr lang="ru-RU" sz="2100" dirty="0"/>
              <a:t>лекций, семинаров, практикумов, бесед, тренингов, </a:t>
            </a:r>
            <a:r>
              <a:rPr lang="ru-RU" sz="2100" dirty="0" smtClean="0"/>
              <a:t/>
            </a:r>
            <a:br>
              <a:rPr lang="ru-RU" sz="2100" dirty="0" smtClean="0"/>
            </a:br>
            <a:r>
              <a:rPr lang="ru-RU" sz="2100" dirty="0" smtClean="0"/>
              <a:t>конкурсов</a:t>
            </a:r>
            <a:r>
              <a:rPr lang="ru-RU" sz="2100" dirty="0"/>
              <a:t>, праздников, театрализованных постановок, выставок, </a:t>
            </a:r>
            <a:r>
              <a:rPr lang="ru-RU" sz="2100" dirty="0" smtClean="0"/>
              <a:t>экскурсий;</a:t>
            </a:r>
          </a:p>
          <a:p>
            <a:r>
              <a:rPr lang="ru-RU" sz="2100" dirty="0" smtClean="0"/>
              <a:t>проведение </a:t>
            </a:r>
            <a:r>
              <a:rPr lang="ru-RU" sz="2100" dirty="0"/>
              <a:t>маршрутов выходного дня: банк, торговый центр, </a:t>
            </a:r>
            <a:r>
              <a:rPr lang="ru-RU" sz="2100" dirty="0" smtClean="0"/>
              <a:t>музей</a:t>
            </a:r>
            <a:r>
              <a:rPr lang="ru-RU" sz="2100" dirty="0"/>
              <a:t>… </a:t>
            </a:r>
            <a:endParaRPr lang="ru-RU" sz="2100" dirty="0" smtClean="0"/>
          </a:p>
          <a:p>
            <a:r>
              <a:rPr lang="ru-RU" sz="2100" dirty="0" smtClean="0"/>
              <a:t>конкурсы </a:t>
            </a:r>
            <a:r>
              <a:rPr lang="ru-RU" sz="2100" dirty="0"/>
              <a:t>на составление рекламы фирменного блюда или изделия, </a:t>
            </a:r>
            <a:r>
              <a:rPr lang="ru-RU" sz="2100" dirty="0" smtClean="0"/>
              <a:t>на</a:t>
            </a:r>
            <a:br>
              <a:rPr lang="ru-RU" sz="2100" dirty="0" smtClean="0"/>
            </a:br>
            <a:r>
              <a:rPr lang="ru-RU" sz="2100" dirty="0" smtClean="0"/>
              <a:t>использование </a:t>
            </a:r>
            <a:r>
              <a:rPr lang="ru-RU" sz="2100" dirty="0"/>
              <a:t>бросового материала «Вторая жизнь вещей</a:t>
            </a:r>
            <a:r>
              <a:rPr lang="ru-RU" sz="2100" dirty="0" smtClean="0"/>
              <a:t>»;</a:t>
            </a:r>
          </a:p>
          <a:p>
            <a:r>
              <a:rPr lang="ru-RU" sz="2100" dirty="0" smtClean="0"/>
              <a:t>детско-родительские </a:t>
            </a:r>
            <a:r>
              <a:rPr lang="ru-RU" sz="2100" dirty="0"/>
              <a:t>проекты: «Магазин моей </a:t>
            </a:r>
            <a:r>
              <a:rPr lang="ru-RU" sz="2100" dirty="0" smtClean="0"/>
              <a:t/>
            </a:r>
            <a:br>
              <a:rPr lang="ru-RU" sz="2100" dirty="0" smtClean="0"/>
            </a:br>
            <a:r>
              <a:rPr lang="ru-RU" sz="2100" dirty="0" smtClean="0"/>
              <a:t>мечты</a:t>
            </a:r>
            <a:r>
              <a:rPr lang="ru-RU" sz="2100" dirty="0"/>
              <a:t>», «Как мы </a:t>
            </a:r>
            <a:r>
              <a:rPr lang="ru-RU" sz="2100" dirty="0" smtClean="0"/>
              <a:t>экономили </a:t>
            </a:r>
            <a:r>
              <a:rPr lang="ru-RU" sz="2100" dirty="0"/>
              <a:t>бюджет», </a:t>
            </a:r>
            <a:r>
              <a:rPr lang="ru-RU" sz="2100" dirty="0" smtClean="0"/>
              <a:t/>
            </a:r>
            <a:br>
              <a:rPr lang="ru-RU" sz="2100" dirty="0" smtClean="0"/>
            </a:br>
            <a:r>
              <a:rPr lang="ru-RU" sz="2100" dirty="0" smtClean="0"/>
              <a:t>«</a:t>
            </a:r>
            <a:r>
              <a:rPr lang="ru-RU" sz="2100" dirty="0"/>
              <a:t>Как мы копили деньги</a:t>
            </a:r>
            <a:r>
              <a:rPr lang="ru-RU" sz="2100" dirty="0" smtClean="0"/>
              <a:t>»;</a:t>
            </a:r>
          </a:p>
          <a:p>
            <a:r>
              <a:rPr lang="ru-RU" sz="2100" dirty="0"/>
              <a:t>«</a:t>
            </a:r>
            <a:r>
              <a:rPr lang="ru-RU" sz="2100" dirty="0" err="1"/>
              <a:t>Брейн</a:t>
            </a:r>
            <a:r>
              <a:rPr lang="ru-RU" sz="2100" dirty="0"/>
              <a:t>-ринг</a:t>
            </a:r>
            <a:r>
              <a:rPr lang="ru-RU" sz="2100" dirty="0" smtClean="0"/>
              <a:t>»</a:t>
            </a:r>
          </a:p>
          <a:p>
            <a:endParaRPr lang="ru-RU" sz="2100" dirty="0" smtClean="0"/>
          </a:p>
          <a:p>
            <a:endParaRPr lang="ru-RU" sz="2100" dirty="0" smtClean="0"/>
          </a:p>
          <a:p>
            <a:endParaRPr lang="ru-RU" sz="21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8088" t="1176" r="1470"/>
          <a:stretch/>
        </p:blipFill>
        <p:spPr>
          <a:xfrm>
            <a:off x="6061475" y="4141694"/>
            <a:ext cx="2948054" cy="2716306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53450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3138334" y="3030758"/>
            <a:ext cx="6965576" cy="6889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494" y="365126"/>
            <a:ext cx="8633012" cy="683745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/>
              <a:t>Личностные ориентиры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5494" y="1048871"/>
            <a:ext cx="8633012" cy="55267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100" dirty="0" smtClean="0"/>
              <a:t>   Дошкольник </a:t>
            </a:r>
            <a:r>
              <a:rPr lang="ru-RU" sz="2100" dirty="0"/>
              <a:t>сможет</a:t>
            </a:r>
            <a:r>
              <a:rPr lang="ru-RU" sz="2100" dirty="0" smtClean="0"/>
              <a:t>:</a:t>
            </a:r>
          </a:p>
          <a:p>
            <a:r>
              <a:rPr lang="ru-RU" sz="2100" dirty="0" smtClean="0"/>
              <a:t>разбираться </a:t>
            </a:r>
            <a:r>
              <a:rPr lang="ru-RU" sz="2100" dirty="0"/>
              <a:t>в значении основных экономических и финансовых понятий;</a:t>
            </a:r>
          </a:p>
          <a:p>
            <a:r>
              <a:rPr lang="ru-RU" sz="2100" dirty="0" smtClean="0"/>
              <a:t>чётко </a:t>
            </a:r>
            <a:r>
              <a:rPr lang="ru-RU" sz="2100" dirty="0"/>
              <a:t>осознавать, что труд – основа жизни, любой труд – это хорошо, плохо – сидеть без дела;</a:t>
            </a:r>
          </a:p>
          <a:p>
            <a:r>
              <a:rPr lang="ru-RU" sz="2100" dirty="0" smtClean="0"/>
              <a:t>обладать </a:t>
            </a:r>
            <a:r>
              <a:rPr lang="ru-RU" sz="2100" dirty="0"/>
              <a:t>установкой положительного отношения к миру, к разным видам труда, бережного отношения к результатам труда, другим людям и самому себе, </a:t>
            </a:r>
            <a:r>
              <a:rPr lang="ru-RU" sz="2100" dirty="0" smtClean="0"/>
              <a:t>обладать </a:t>
            </a:r>
            <a:r>
              <a:rPr lang="ru-RU" sz="2100" dirty="0"/>
              <a:t>чувством собственного достоинства, </a:t>
            </a:r>
            <a:r>
              <a:rPr lang="ru-RU" sz="2100" dirty="0" smtClean="0"/>
              <a:t>иметь </a:t>
            </a:r>
            <a:r>
              <a:rPr lang="ru-RU" sz="2100" dirty="0"/>
              <a:t>начальные представления об истинных ценностях и богатстве человека;</a:t>
            </a:r>
          </a:p>
          <a:p>
            <a:r>
              <a:rPr lang="ru-RU" sz="2100" dirty="0"/>
              <a:t>- знать, что деньги зарабатываются трудом, являются мерой оценки труда, универсальным средством обмена;</a:t>
            </a:r>
          </a:p>
          <a:p>
            <a:r>
              <a:rPr lang="ru-RU" sz="2100" dirty="0"/>
              <a:t>- понимать, что бережливость и экономия – это разумное отношение к расходам</a:t>
            </a:r>
          </a:p>
          <a:p>
            <a:endParaRPr lang="ru-RU" sz="2100" dirty="0"/>
          </a:p>
          <a:p>
            <a:endParaRPr lang="ru-RU" sz="2100" dirty="0" smtClean="0"/>
          </a:p>
          <a:p>
            <a:endParaRPr lang="ru-RU" sz="2100" dirty="0"/>
          </a:p>
          <a:p>
            <a:endParaRPr lang="ru-RU" sz="21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 flipV="1">
            <a:off x="8466000" y="0"/>
            <a:ext cx="67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434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463" y="365127"/>
            <a:ext cx="8657617" cy="704916"/>
          </a:xfrm>
        </p:spPr>
        <p:txBody>
          <a:bodyPr/>
          <a:lstStyle/>
          <a:p>
            <a:pPr algn="ctr"/>
            <a:r>
              <a:rPr lang="ru-RU" b="1" dirty="0"/>
              <a:t>Практические </a:t>
            </a:r>
            <a:r>
              <a:rPr lang="ru-RU" b="1" dirty="0" smtClean="0"/>
              <a:t>ориентиры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462" y="1070043"/>
            <a:ext cx="8657617" cy="528211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sz="2100" dirty="0" smtClean="0"/>
              <a:t>Дошкольник сможет:</a:t>
            </a:r>
          </a:p>
          <a:p>
            <a:pPr marL="0" indent="0">
              <a:buNone/>
            </a:pPr>
            <a:r>
              <a:rPr lang="ru-RU" sz="2100" dirty="0"/>
              <a:t>- </a:t>
            </a:r>
            <a:r>
              <a:rPr lang="ru-RU" sz="2100" dirty="0" smtClean="0"/>
              <a:t> освоить </a:t>
            </a:r>
            <a:r>
              <a:rPr lang="ru-RU" sz="2100" dirty="0"/>
              <a:t>начальные навыки обращения с деньгами, </a:t>
            </a:r>
            <a:r>
              <a:rPr lang="ru-RU" sz="2100" dirty="0" smtClean="0"/>
              <a:t>бережное и грамотное отношение к ним;</a:t>
            </a:r>
          </a:p>
          <a:p>
            <a:r>
              <a:rPr lang="ru-RU" sz="2100" dirty="0" smtClean="0"/>
              <a:t>принимать первые финансовые решения относительно трат;</a:t>
            </a:r>
          </a:p>
          <a:p>
            <a:r>
              <a:rPr lang="ru-RU" sz="2100" dirty="0"/>
              <a:t>о</a:t>
            </a:r>
            <a:r>
              <a:rPr lang="ru-RU" sz="2100" dirty="0" smtClean="0"/>
              <a:t>своить навыки планирования: с пользой использовать деньги, вещи, время;</a:t>
            </a:r>
          </a:p>
          <a:p>
            <a:r>
              <a:rPr lang="ru-RU" sz="2100" dirty="0"/>
              <a:t>заложить нравственно-этические привычки (возвращать долги, уважать свой и чужой труд, сопереживать, делиться и пр</a:t>
            </a:r>
            <a:r>
              <a:rPr lang="ru-RU" sz="2100" dirty="0" smtClean="0"/>
              <a:t>.)</a:t>
            </a:r>
          </a:p>
          <a:p>
            <a:r>
              <a:rPr lang="ru-RU" sz="2100" dirty="0" smtClean="0"/>
              <a:t>овладеть </a:t>
            </a:r>
            <a:r>
              <a:rPr lang="ru-RU" sz="2100" dirty="0"/>
              <a:t>основными культурными способами деятельности, проявлять инициативу и самостоятельность в разных видах </a:t>
            </a:r>
            <a:r>
              <a:rPr lang="ru-RU" sz="2100" dirty="0" smtClean="0"/>
              <a:t>деятельности;</a:t>
            </a:r>
          </a:p>
          <a:p>
            <a:r>
              <a:rPr lang="ru-RU" sz="2100" dirty="0"/>
              <a:t>активно взаимодействовать со сверстниками и взрослыми, участвовать в совместных играх, договариваться, учитывать интересы и чувства других, сопереживать неудачам и радоваться успехам других, </a:t>
            </a:r>
            <a:r>
              <a:rPr lang="ru-RU" sz="2100" dirty="0" smtClean="0"/>
              <a:t>разрешать </a:t>
            </a:r>
            <a:r>
              <a:rPr lang="ru-RU" sz="2100" dirty="0"/>
              <a:t>конфликты.</a:t>
            </a:r>
            <a:endParaRPr lang="ru-RU" sz="2100" dirty="0" smtClean="0"/>
          </a:p>
          <a:p>
            <a:pPr>
              <a:buFontTx/>
              <a:buChar char="-"/>
            </a:pP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4733365" cy="68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48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836</TotalTime>
  <Words>648</Words>
  <Application>Microsoft Office PowerPoint</Application>
  <PresentationFormat>Экран (4:3)</PresentationFormat>
  <Paragraphs>98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Тема Office</vt:lpstr>
      <vt:lpstr>Финансовая грамотность для дошкольников: что, как, когда.</vt:lpstr>
      <vt:lpstr>Финансовая грамотность  у дошкольника:</vt:lpstr>
      <vt:lpstr>Основные образовательные задачи</vt:lpstr>
      <vt:lpstr>Воспитательные задачи:</vt:lpstr>
      <vt:lpstr>Тематический план обучения финансовой грамотности</vt:lpstr>
      <vt:lpstr>Методы и формы организации</vt:lpstr>
      <vt:lpstr>Технологии</vt:lpstr>
      <vt:lpstr>Варианты объектов РППС по ранней финансовой грамотности: </vt:lpstr>
      <vt:lpstr>Взаимодействие с семьей</vt:lpstr>
      <vt:lpstr>Личностные ориентиры</vt:lpstr>
      <vt:lpstr>Практические ориентиры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Финансовая грамотность для дошкольников: что, как, когда.</dc:title>
  <dc:creator>User</dc:creator>
  <cp:lastModifiedBy>Учетная запись Майкрософт</cp:lastModifiedBy>
  <cp:revision>40</cp:revision>
  <dcterms:created xsi:type="dcterms:W3CDTF">2024-10-07T11:12:36Z</dcterms:created>
  <dcterms:modified xsi:type="dcterms:W3CDTF">2025-06-10T19:08:04Z</dcterms:modified>
</cp:coreProperties>
</file>