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2" r:id="rId6"/>
    <p:sldId id="268" r:id="rId7"/>
    <p:sldId id="259" r:id="rId8"/>
    <p:sldId id="260" r:id="rId9"/>
    <p:sldId id="265" r:id="rId10"/>
    <p:sldId id="261" r:id="rId11"/>
    <p:sldId id="267" r:id="rId12"/>
    <p:sldId id="266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eb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C3EC58-F547-46BA-A417-6F6E38A1A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9687" y="371061"/>
            <a:ext cx="10707756" cy="61370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занятие</a:t>
            </a:r>
            <a:br>
              <a:rPr lang="ru-RU" sz="5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«ЗОНА психологического  Комфорта»</a:t>
            </a:r>
            <a:br>
              <a:rPr lang="ru-RU" sz="7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(МАОУ СШ № 1)</a:t>
            </a:r>
            <a:br>
              <a:rPr lang="ru-RU" sz="3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8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психолог- Буторина Н.В.</a:t>
            </a:r>
            <a:br>
              <a:rPr lang="ru-RU" sz="22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дефектолог- Ивченко Л.Ю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80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91FFF4-B746-4026-84CD-7B5DDC0BF7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 flipV="1">
            <a:off x="10667999" y="4611757"/>
            <a:ext cx="384314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701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657066-8278-4528-B929-CABD391CD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92157"/>
            <a:ext cx="9905998" cy="1013791"/>
          </a:xfrm>
        </p:spPr>
        <p:txBody>
          <a:bodyPr>
            <a:normAutofit fontScale="90000"/>
          </a:bodyPr>
          <a:lstStyle/>
          <a:p>
            <a:r>
              <a:rPr lang="ru-RU" dirty="0"/>
              <a:t>Дети с особыми образовательными потребностями: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3CE8109-B116-45E5-99A1-E0875BB6C1F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67917" y="1205948"/>
            <a:ext cx="10270436" cy="5459895"/>
          </a:xfrm>
        </p:spPr>
      </p:pic>
    </p:spTree>
    <p:extLst>
      <p:ext uri="{BB962C8B-B14F-4D97-AF65-F5344CB8AC3E}">
        <p14:creationId xmlns:p14="http://schemas.microsoft.com/office/powerpoint/2010/main" val="2120366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CBFC45-E29F-409A-BFDB-0260F988F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56590"/>
            <a:ext cx="9144000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413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EA8BE-3066-4E59-B952-B50F8963C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Специфические Нарушения у детей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2B0A7C-C8A9-4DB0-89CF-D3F5E5603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0" y="1802297"/>
            <a:ext cx="3196899" cy="712304"/>
          </a:xfrm>
        </p:spPr>
        <p:txBody>
          <a:bodyPr/>
          <a:lstStyle/>
          <a:p>
            <a:r>
              <a:rPr lang="ru-RU" dirty="0"/>
              <a:t>Дислексия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711FA33-2D03-456D-AC3D-14BF323A4307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331304" y="2514600"/>
            <a:ext cx="3896137" cy="4137990"/>
          </a:xfrm>
        </p:spPr>
        <p:txBody>
          <a:bodyPr>
            <a:normAutofit fontScale="85000" lnSpcReduction="20000"/>
          </a:bodyPr>
          <a:lstStyle/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u="sng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Дислексия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это нарушение процесса овладения навыком чтения, проявляющееся в стойких ошибках восприятия и обработки письменной речи. Люди с дислексией имеют трудности с распознаванием и пониманием текста, несмотря на нормальный уровень общего интеллектуального развития и отсутствие серьезных проблем со зрением или слухом.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проявления дислексии включают: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Проблемы с идентификацией отдельных букв и слогов.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Замедленность чтения и частые пропуски или перестановки букв.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5E72E60-A806-47AE-A7AD-8BFC2D3D15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14766" y="1802297"/>
            <a:ext cx="3184385" cy="712303"/>
          </a:xfrm>
        </p:spPr>
        <p:txBody>
          <a:bodyPr/>
          <a:lstStyle/>
          <a:p>
            <a:r>
              <a:rPr lang="ru-RU" b="0" i="0" dirty="0" err="1">
                <a:effectLst/>
                <a:latin typeface="SB Sans Text"/>
              </a:rPr>
              <a:t>дисграфия</a:t>
            </a:r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93EEB178-4EFB-4783-9995-840E0804AC58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4227442" y="2514600"/>
            <a:ext cx="3790121" cy="4137991"/>
          </a:xfrm>
        </p:spPr>
        <p:txBody>
          <a:bodyPr>
            <a:normAutofit fontScale="85000" lnSpcReduction="10000"/>
          </a:bodyPr>
          <a:lstStyle/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u="sng" spc="-2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Дисграфия</a:t>
            </a:r>
            <a:r>
              <a:rPr lang="ru-RU" sz="1800" b="1" u="sng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это нарушение процесса формирования навыков письма, характеризующееся устойчивыми ошибками, затрудняющими написание текста. Человек с </a:t>
            </a:r>
            <a:r>
              <a:rPr lang="ru-RU" sz="1800" spc="-2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дисграфией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испытывает значительные трудности при письме, хотя общий уровень интеллекта находится в пределах нормы.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признаками </a:t>
            </a:r>
            <a:r>
              <a:rPr lang="ru-RU" sz="1800" spc="-2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дисграфии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являются: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Ошибки в написании букв и слов (пропуски, замены, искажения).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Нарушения орфографии и пунктуации.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Неустойчивый почерк, неравномерность размеров букв.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29AB240-BC22-49F4-996C-1E549C488C0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852442" y="2027583"/>
            <a:ext cx="3194968" cy="487017"/>
          </a:xfrm>
        </p:spPr>
        <p:txBody>
          <a:bodyPr/>
          <a:lstStyle/>
          <a:p>
            <a:r>
              <a:rPr lang="ru-RU" b="0" i="0" dirty="0" err="1">
                <a:effectLst/>
                <a:latin typeface="SB Sans Text"/>
              </a:rPr>
              <a:t>дискалькулия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5B91EA77-ED2F-4990-A7FC-888337D3ABC8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8017564" y="2514600"/>
            <a:ext cx="4015409" cy="4005470"/>
          </a:xfrm>
        </p:spPr>
        <p:txBody>
          <a:bodyPr>
            <a:normAutofit fontScale="77500" lnSpcReduction="20000"/>
          </a:bodyPr>
          <a:lstStyle/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u="sng" spc="-2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Дискалькулия</a:t>
            </a:r>
            <a:r>
              <a:rPr lang="ru-RU" sz="1800" b="1" u="sng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это расстройство, связанное с нарушением способности осваивать арифметику и базовые математические операции. Оно проявляется в систематических трудностях с выполнением вычислений, пониманием числовой символики и количественных понятий. При этом общее умственное развитие ребёнка остаётся нормальным.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Признаки </a:t>
            </a:r>
            <a:r>
              <a:rPr lang="ru-RU" sz="1800" spc="-2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дискалькулии</a:t>
            </a: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Трудности в понимании чисел и операций над ними.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Сложности с решением простых математических задач.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Постоянные ошибки при счёте и выполнении простейших арифметических действий.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997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129123"/>
            <a:ext cx="10881360" cy="847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 «ЗНАКОМСТВО»</a:t>
            </a:r>
          </a:p>
          <a:p>
            <a:pPr algn="ctr">
              <a:lnSpc>
                <a:spcPct val="110000"/>
              </a:lnSpc>
              <a:spcAft>
                <a:spcPts val="800"/>
              </a:spcAft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3991F7-D9BB-49DB-B902-BAAFAD2D7489}"/>
              </a:ext>
            </a:extLst>
          </p:cNvPr>
          <p:cNvSpPr txBox="1"/>
          <p:nvPr/>
        </p:nvSpPr>
        <p:spPr>
          <a:xfrm>
            <a:off x="371061" y="556591"/>
            <a:ext cx="10760765" cy="6245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u="sng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цели упражнения: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координации движений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упражнение помогает развивать координацию между правой и левой сторонами тела, улучшая связь между полушариями мозга.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концентрации внимания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Необходимость одновременного контроля обеих рук способствует развитию способности концентрироваться и удерживать внимание сразу на нескольких действиях.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позитивной атмосферы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 позволяет участникам расслабиться и почувствовать себя комфортно среди незнакомых людей, создавая атмосферу доверия и открытости.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Разрушение барьеров коммуникации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Совместное выполнение веселого задания снижает напряжение и делает процесс общения более легким и непринужденным.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Обучение командной работе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800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 учатся взаимодействовать друг с другом, даже выполняя индивидуальное задание, поскольку атмосфера совместной активности создает чувство общности.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812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C43D56-AD8A-48D8-9764-B47104D20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83" y="0"/>
            <a:ext cx="11184834" cy="665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07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129123"/>
            <a:ext cx="10881360" cy="5797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Aft>
                <a:spcPts val="800"/>
              </a:spcAft>
            </a:pPr>
            <a:r>
              <a:rPr lang="ru-RU" sz="3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 «ШИФРОВКИ»</a:t>
            </a: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 упражнения полезны для развития разных навыков, как для детей, так и для взрослых.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Вот некоторые из них: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всех видов памяти. Ребенок учится преобразовывать информацию в зашифрованное сообщение , а затем расшифровывать его, что активизирует все виды памяти- ЗРИТЕЛЬНУЮ, СЛУХОВУЮ, АССОЦИАТИВНУЮ и ДВИГАТЕЛЬНУЮ.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 Процесс шифровки и расшифровки требует сосредоточенности и внимания. А значит мы улучшаем концентрацию внимания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Развитие логического мышления и креативности. Ребенок учится анализировать информацию, находить закономерности.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 Шифровки воспринимаются как игра, что делает процесс обучения увлекательным и интересным. Вот и мотивация!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Тренировка усидчивости.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39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165" y="129124"/>
            <a:ext cx="10527338" cy="6356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Aft>
                <a:spcPts val="800"/>
              </a:spcAft>
            </a:pPr>
            <a:r>
              <a:rPr lang="ru-RU" sz="4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МОТОРНОЕ ПЛАНИРОВАНИЕ</a:t>
            </a:r>
          </a:p>
          <a:p>
            <a:pPr algn="ctr"/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(Как это работает?)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Когда человек хочет выполнить движение, его мозг сначала формирует план действия, а затем формирует и отправляет сигнал к мышцам и координирует их работу.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Для эффективной тренировки моторного планирования необходимо в каждое развивающее занятие включать упражнения с непривычными моторными действиями, которые не автоматизированы  и выполняются по инструкции педагога.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Эти навыки необходимы для выполнения учебных задач и развития речи.     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Моторное планирование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появляется, когда необходимо сделать что-то неосвоенное, непривычное или научится пользоваться новым инструментом.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  <a:spcAft>
                <a:spcPts val="800"/>
              </a:spcAft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854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B7D99B-C3EC-429E-A10E-66CD1309B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1" y="218661"/>
            <a:ext cx="9906000" cy="1224378"/>
          </a:xfrm>
        </p:spPr>
        <p:txBody>
          <a:bodyPr>
            <a:normAutofit/>
          </a:bodyPr>
          <a:lstStyle/>
          <a:p>
            <a:pPr algn="ctr"/>
            <a:r>
              <a:rPr lang="ru-RU" sz="5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Моторное планирование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9C84853-EB5A-4638-AF49-7629AEBB3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0" y="1267032"/>
            <a:ext cx="4878391" cy="1224378"/>
          </a:xfrm>
        </p:spPr>
        <p:txBody>
          <a:bodyPr/>
          <a:lstStyle/>
          <a:p>
            <a:r>
              <a:rPr lang="ru-RU" b="1" i="0" dirty="0">
                <a:solidFill>
                  <a:srgbClr val="222222"/>
                </a:solidFill>
                <a:effectLst/>
                <a:latin typeface="SB Sans Display"/>
              </a:rPr>
              <a:t>Зачем нужны упражнения на моторное планирование?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0855AB-D45D-4D04-AD64-F283F2B53C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38540" y="2226365"/>
            <a:ext cx="5781262" cy="4412974"/>
          </a:xfrm>
        </p:spPr>
        <p:txBody>
          <a:bodyPr>
            <a:normAutofit fontScale="47500" lnSpcReduction="20000"/>
          </a:bodyPr>
          <a:lstStyle/>
          <a:p>
            <a:pPr algn="l" fontAlgn="base">
              <a:buFont typeface="+mj-lt"/>
              <a:buAutoNum type="arabicPeriod"/>
            </a:pPr>
            <a:r>
              <a:rPr lang="ru-RU" sz="3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крупной и мелкой моторики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Упражнения помогают улучшать точность движений рук, ног и всего тела, повышая ловкость и координацию.</a:t>
            </a:r>
          </a:p>
          <a:p>
            <a:pPr algn="l" fontAlgn="base">
              <a:buFont typeface="+mj-lt"/>
              <a:buAutoNum type="arabicPeriod"/>
            </a:pPr>
            <a:r>
              <a:rPr lang="ru-RU" sz="3200" b="1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исполнительских функций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Выполнение сложных двигательных упражнений стимулирует работу префронтальной коры головного мозга, участвующей в планировании и контроле поведения.</a:t>
            </a:r>
          </a:p>
          <a:p>
            <a:pPr algn="l" fontAlgn="base">
              <a:buFont typeface="+mj-lt"/>
              <a:buAutoNum type="arabicPeriod"/>
            </a:pPr>
            <a:r>
              <a:rPr lang="ru-RU" sz="3200" b="1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Стимуляция сенсорной системы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Многокомпонентные двигательные задачи задействуют зрение, слух, осязание и </a:t>
            </a:r>
            <a:r>
              <a:rPr lang="ru-RU" sz="32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пропориоцепцию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полезно для общего развития нервной системы.</a:t>
            </a:r>
          </a:p>
          <a:p>
            <a:pPr algn="l" fontAlgn="base">
              <a:buFont typeface="+mj-lt"/>
              <a:buAutoNum type="arabicPeriod"/>
            </a:pPr>
            <a:r>
              <a:rPr lang="ru-RU" sz="3200" b="1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фундамента для будущих успехов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Навык планировать и организовывать действия важен для освоения бытовых навыков, письма, чтения и других видов деятельности, требующих точной последовательности движений.</a:t>
            </a: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56A673D-A1A0-4E90-B0E8-5667A7E1D8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19" y="1267031"/>
            <a:ext cx="4878391" cy="1224377"/>
          </a:xfrm>
        </p:spPr>
        <p:txBody>
          <a:bodyPr/>
          <a:lstStyle/>
          <a:p>
            <a:r>
              <a:rPr lang="ru-RU" b="1" i="0" dirty="0">
                <a:solidFill>
                  <a:srgbClr val="222222"/>
                </a:solidFill>
                <a:effectLst/>
                <a:latin typeface="SB Sans Display"/>
              </a:rPr>
              <a:t>Примеры упражнений на моторное планирование:</a:t>
            </a:r>
          </a:p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083926B-CC0F-420D-A14C-8EA8130CC9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226365"/>
            <a:ext cx="5489713" cy="4412974"/>
          </a:xfrm>
        </p:spPr>
        <p:txBody>
          <a:bodyPr>
            <a:normAutofit fontScale="47500" lnSpcReduction="20000"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башен из кубиков различной высоты.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Сборка </a:t>
            </a:r>
            <a:r>
              <a:rPr lang="ru-RU" sz="42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пазлов</a:t>
            </a: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или мозаик.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Переливание воды из одной емкости в другую с использованием разных инструментов.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линий или фигур определенной конфигурации.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sz="4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танцевальных комбинаций или спортивных упражнений.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327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129123"/>
            <a:ext cx="10881360" cy="5941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Aft>
                <a:spcPts val="800"/>
              </a:spcAft>
            </a:pPr>
            <a:r>
              <a:rPr lang="ru-RU" sz="3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Упражнения с КИНЕЗИО МЯЧИ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Происходит активация мозговых зон: 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Стимуляция развития мозга через специально подобранные движения, активирующие мозговые зоны в последовательности, соответствующей нормальному развитию , способствуя формированию адаптивных нейронных связей 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Ребенок учится чувствовать своё тело и пространство вокруг; 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Развивается зрительно-моторная координация (согласованные движения глаза и руки);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● Формируется правильное взаимодействие рук и ног; 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Развивается внимание;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Формируется умение последовательно выполнять действия, разбивая его на ряд задач; 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Ребенок учится управлять своим поведением.</a:t>
            </a:r>
          </a:p>
          <a:p>
            <a:pPr algn="ctr">
              <a:lnSpc>
                <a:spcPct val="110000"/>
              </a:lnSpc>
              <a:spcAft>
                <a:spcPts val="800"/>
              </a:spcAft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794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45CC89-4CF0-4FBD-8885-3FDA59216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Информационные платформы</a:t>
            </a:r>
            <a:b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с упражнениями </a:t>
            </a:r>
            <a:b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для коррекционных занятий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C67D3A-72BF-4D02-8D4F-3BE5F78D85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«МЕРСИБО»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087A92-D3A5-4120-808B-55B8C2EAF3B8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0D45F80-9071-45BC-A7BC-91E8E3D04C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14766" y="2514600"/>
            <a:ext cx="3184385" cy="848835"/>
          </a:xfrm>
        </p:spPr>
        <p:txBody>
          <a:bodyPr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«Играемся»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4E7E8D15-38BB-447D-B645-44D1EE5B6409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64311366-A1DB-4536-AC35-B6D84ABA67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Реши-Пиши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0A34774-7E9E-4725-975E-18B7EF32F96F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9F22100-640C-4FDD-BCFD-FF20EF71E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0" y="3360263"/>
            <a:ext cx="3205796" cy="243093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D46CD57-08F5-4724-AE92-26F30E780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052" y="3366612"/>
            <a:ext cx="3210099" cy="243093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6426F7-A03E-4DD2-9133-6C9403807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0997" y="3360263"/>
            <a:ext cx="3194968" cy="24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914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06003A-C56B-4F3F-BA7F-9BC885D71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и итог коррекционных занятий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3E47A4-66ED-484E-8D6E-50F17CADE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987826"/>
            <a:ext cx="9905999" cy="4664765"/>
          </a:xfrm>
        </p:spPr>
        <p:txBody>
          <a:bodyPr>
            <a:noAutofit/>
          </a:bodyPr>
          <a:lstStyle/>
          <a:p>
            <a:endParaRPr lang="ru-RU" sz="25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Коррекционные занятия психолога и дефектолога играют важную роль в формировании здоровой психологической среды в школе. Они помогают устранить барьеры в обучении и взаимодействии, укрепляя уверенность в себе и улучшая социальные навыки школьников. Поддержка, занятия с психологом и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дефектологом </a:t>
            </a:r>
            <a:r>
              <a:rPr lang="ru-RU" sz="2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становятся залогом гармоничного развития ребёнка и комфортной атмосферы в образовательных учреждениях.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055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62BDC6-D2C8-4D74-9681-ACFE93B2C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582" y="618518"/>
            <a:ext cx="11370365" cy="5663012"/>
          </a:xfrm>
        </p:spPr>
        <p:txBody>
          <a:bodyPr>
            <a:normAutofit/>
          </a:bodyPr>
          <a:lstStyle/>
          <a:p>
            <a:pPr algn="ctr"/>
            <a:r>
              <a:rPr lang="ru-RU" sz="1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1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165375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{21698A1D-6416-4BAD-B9F8-DE817BBAD954}TF6d5feb1e-e145-43f1-b745-cb4b54c5ee9733a8a5b4-7ba003f5bf80</Template>
  <TotalTime>287</TotalTime>
  <Words>891</Words>
  <Application>Microsoft Office PowerPoint</Application>
  <PresentationFormat>Широкоэкранный</PresentationFormat>
  <Paragraphs>92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SB Sans Display</vt:lpstr>
      <vt:lpstr>SB Sans Text</vt:lpstr>
      <vt:lpstr>Symbol</vt:lpstr>
      <vt:lpstr>Times New Roman</vt:lpstr>
      <vt:lpstr>Tw Cen MT</vt:lpstr>
      <vt:lpstr>Контур</vt:lpstr>
      <vt:lpstr>Игровое занятие «ЗОНА психологического  Комфорта» (МАОУ СШ № 1)  Педагог психолог- Буторина Н.В. Учитель дефектолог- Ивченко Л.Ю.</vt:lpstr>
      <vt:lpstr>Дети с особыми образовательными потребностями:</vt:lpstr>
      <vt:lpstr>Презентация PowerPoint</vt:lpstr>
      <vt:lpstr>Специфические Нарушения у детей</vt:lpstr>
      <vt:lpstr>Презентация PowerPoint</vt:lpstr>
      <vt:lpstr>Презентация PowerPoint</vt:lpstr>
      <vt:lpstr>Презентация PowerPoint</vt:lpstr>
      <vt:lpstr>Презентация PowerPoint</vt:lpstr>
      <vt:lpstr>Моторное планирование</vt:lpstr>
      <vt:lpstr>Презентация PowerPoint</vt:lpstr>
      <vt:lpstr>Информационные платформы  с упражнениями  для коррекционных занятий</vt:lpstr>
      <vt:lpstr>Результат и итог коррекционных занятий</vt:lpstr>
      <vt:lpstr>Спасибо 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«ЗОНА Комфорта»  Педагог психолог- Буторина Н.В. Учитель логопед- Ивченко Л.Ю.</dc:title>
  <dc:creator>User</dc:creator>
  <cp:lastModifiedBy>User</cp:lastModifiedBy>
  <cp:revision>21</cp:revision>
  <dcterms:created xsi:type="dcterms:W3CDTF">2026-02-16T05:47:27Z</dcterms:created>
  <dcterms:modified xsi:type="dcterms:W3CDTF">2026-02-19T08:08:33Z</dcterms:modified>
</cp:coreProperties>
</file>