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3" r:id="rId7"/>
    <p:sldId id="262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229837"/>
            <a:ext cx="2981540" cy="34436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400" dirty="0" err="1"/>
              <a:t>з</a:t>
            </a:r>
            <a:r>
              <a:rPr lang="ru-RU" sz="4400" dirty="0" err="1" smtClean="0"/>
              <a:t>доровьесберегающие</a:t>
            </a:r>
            <a:r>
              <a:rPr lang="ru-RU" sz="4400" dirty="0" smtClean="0"/>
              <a:t> технологии  для повышения стрессоустойчивости педагогов.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 Мастер-класс подготовила </a:t>
            </a: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                педагог-психолог </a:t>
            </a:r>
            <a:r>
              <a:rPr lang="ru-RU" dirty="0" err="1" smtClean="0">
                <a:solidFill>
                  <a:schemeClr val="tx1"/>
                </a:solidFill>
              </a:rPr>
              <a:t>Окорокова</a:t>
            </a:r>
            <a:r>
              <a:rPr lang="ru-RU" dirty="0" smtClean="0">
                <a:solidFill>
                  <a:schemeClr val="tx1"/>
                </a:solidFill>
              </a:rPr>
              <a:t> И.Н.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555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60877" y="208548"/>
            <a:ext cx="8767860" cy="475247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76262"/>
            <a:ext cx="114300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5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Рисунок на тему: «Я и стресс»</a:t>
            </a:r>
            <a:br>
              <a:rPr lang="ru-RU" dirty="0" smtClean="0"/>
            </a:br>
            <a:r>
              <a:rPr lang="ru-RU" sz="2200" b="1" dirty="0">
                <a:solidFill>
                  <a:schemeClr val="tx1"/>
                </a:solidFill>
              </a:rPr>
              <a:t>Цель: </a:t>
            </a:r>
            <a:r>
              <a:rPr lang="ru-RU" sz="2200" b="1" dirty="0" smtClean="0">
                <a:solidFill>
                  <a:schemeClr val="tx1"/>
                </a:solidFill>
              </a:rPr>
              <a:t>осознание внутренних ресурсов </a:t>
            </a:r>
            <a:r>
              <a:rPr lang="ru-RU" sz="2200" b="1" dirty="0">
                <a:solidFill>
                  <a:schemeClr val="tx1"/>
                </a:solidFill>
              </a:rPr>
              <a:t>личности для преодоления стрессовых реакций, для вырисовывания негативных блоков, связанных с эмоциональным напряжением.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анализа рисунков:</a:t>
            </a:r>
          </a:p>
          <a:p>
            <a:pPr marL="388620" indent="-342900">
              <a:buAutoNum type="arabicPeriod"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в вашем рисунке цвет? Посмотрите, какие цвета (или какой цвет) преобладает в рисунке. Что для вас значит именно этот цвет?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8620" indent="-342900">
              <a:buAutoNum type="arabicPeriod"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Где вы изобразили себя? Пометьте себя буквой «Я» на рисунке.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8620" indent="-342900">
              <a:buAutoNum type="arabicPeriod"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Как вы изобразили стресс? В виде живого существа, абстрактной фигуры, конкретного человека?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8620" indent="-342900">
              <a:buAutoNum type="arabicPeriod"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Посмотрите, сколько места занимает на листе в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и сколько — стресс. Почему?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982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Рисунок на тему: «Я и стресс»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Есть ли на рисунке какой-либо барьер между вами и стрессом? Может быть, вы держите в руках саблю, зонт или что-то еще?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почувствовали необходимость, нарисуйте еще что-либо, что может защитить вас от стресса.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Есть ли у вас почва под ногами, на что вы опираетесь? Или вы висите в воздухе? А в жизни на кого вы можете опереться? Если такие люди существуют в вашей реальной жизни?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Какие Ваши ресурсы вы видите в этом рисунке или хотите добавить в него? Нарисуйте их, пожалуйста.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672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Рисунок на тему: «Я и стресс»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Большую часть нашей профессиональной жизни мы используем левое полушарие, которое отвечает за логическое действие</a:t>
            </a:r>
            <a:r>
              <a:rPr lang="ru-RU" sz="3600" b="1" dirty="0" smtClean="0"/>
              <a:t>.</a:t>
            </a:r>
          </a:p>
          <a:p>
            <a:r>
              <a:rPr lang="ru-RU" sz="3600" b="1" dirty="0" smtClean="0"/>
              <a:t> </a:t>
            </a:r>
            <a:r>
              <a:rPr lang="ru-RU" sz="3600" b="1" dirty="0"/>
              <a:t>Во время рисования мы активизируется правое образное полушарие. </a:t>
            </a:r>
            <a:r>
              <a:rPr lang="ru-RU" sz="3600" b="1" dirty="0" smtClean="0"/>
              <a:t>Поэтому </a:t>
            </a:r>
            <a:r>
              <a:rPr lang="ru-RU" sz="3600" b="1" dirty="0"/>
              <a:t>процесс рисования является оздоровительным уже сам по </a:t>
            </a:r>
            <a:r>
              <a:rPr lang="ru-RU" sz="3600" b="1" dirty="0" smtClean="0"/>
              <a:t>себе</a:t>
            </a:r>
            <a:r>
              <a:rPr lang="ru-RU" sz="3600" b="1" dirty="0"/>
              <a:t>.</a:t>
            </a:r>
          </a:p>
          <a:p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85260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065" y="2209800"/>
            <a:ext cx="6057900" cy="4038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Стресс-это ответная реакция организма человека на негативные эмоции (конфликт), на перенапряжение или просто на затянувшуюся рутину, суету.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77822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96515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Первое</a:t>
            </a:r>
            <a:r>
              <a:rPr lang="ru-RU" sz="3200" b="1" dirty="0"/>
              <a:t>, что справляется с последствиями стресса по-настоящему эффективно, безопасно для здоровья, без риска зависимости и разрушения личности, это физическая активность.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703" y="2501900"/>
            <a:ext cx="3705257" cy="3594100"/>
          </a:xfrm>
        </p:spPr>
      </p:pic>
    </p:spTree>
    <p:extLst>
      <p:ext uri="{BB962C8B-B14F-4D97-AF65-F5344CB8AC3E}">
        <p14:creationId xmlns:p14="http://schemas.microsoft.com/office/powerpoint/2010/main" val="376295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21105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Виды физической активности на рабочем месте:</a:t>
            </a:r>
            <a:br>
              <a:rPr lang="ru-RU" dirty="0" smtClean="0"/>
            </a:br>
            <a:r>
              <a:rPr lang="ru-RU" dirty="0" smtClean="0"/>
              <a:t>- приседания</a:t>
            </a:r>
            <a:br>
              <a:rPr lang="ru-RU" dirty="0" smtClean="0"/>
            </a:br>
            <a:r>
              <a:rPr lang="ru-RU" dirty="0" smtClean="0"/>
              <a:t>-прыжки</a:t>
            </a:r>
            <a:br>
              <a:rPr lang="ru-RU" dirty="0" smtClean="0"/>
            </a:br>
            <a:r>
              <a:rPr lang="ru-RU" dirty="0" smtClean="0"/>
              <a:t>-активные трудовые </a:t>
            </a:r>
            <a:br>
              <a:rPr lang="ru-RU" dirty="0" smtClean="0"/>
            </a:br>
            <a:r>
              <a:rPr lang="ru-RU" dirty="0" smtClean="0"/>
              <a:t>действия</a:t>
            </a:r>
            <a:br>
              <a:rPr lang="ru-RU" dirty="0" smtClean="0"/>
            </a:br>
            <a:r>
              <a:rPr lang="ru-RU" dirty="0" smtClean="0"/>
              <a:t>- смять лист бумаги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463" y="2618873"/>
            <a:ext cx="4208421" cy="4038600"/>
          </a:xfrm>
        </p:spPr>
      </p:pic>
    </p:spTree>
    <p:extLst>
      <p:ext uri="{BB962C8B-B14F-4D97-AF65-F5344CB8AC3E}">
        <p14:creationId xmlns:p14="http://schemas.microsoft.com/office/powerpoint/2010/main" val="155689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368968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Второй шаг</a:t>
            </a:r>
            <a:r>
              <a:rPr lang="ru-RU" dirty="0"/>
              <a:t>, который иногда люди делают первым, это </a:t>
            </a:r>
            <a:r>
              <a:rPr lang="ru-RU" b="1" dirty="0"/>
              <a:t>релаксация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- спокойные прогулки</a:t>
            </a:r>
            <a:br>
              <a:rPr lang="ru-RU" dirty="0" smtClean="0"/>
            </a:br>
            <a:r>
              <a:rPr lang="ru-RU" dirty="0" smtClean="0"/>
              <a:t>- монотонные занятия</a:t>
            </a:r>
            <a:br>
              <a:rPr lang="ru-RU" dirty="0" smtClean="0"/>
            </a:br>
            <a:r>
              <a:rPr lang="ru-RU" dirty="0" smtClean="0"/>
              <a:t>- медитации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552" y="2025316"/>
            <a:ext cx="3400926" cy="4038600"/>
          </a:xfrm>
        </p:spPr>
      </p:pic>
    </p:spTree>
    <p:extLst>
      <p:ext uri="{BB962C8B-B14F-4D97-AF65-F5344CB8AC3E}">
        <p14:creationId xmlns:p14="http://schemas.microsoft.com/office/powerpoint/2010/main" val="1445601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Третий шаг</a:t>
            </a:r>
            <a:r>
              <a:rPr lang="ru-RU" dirty="0"/>
              <a:t> — всевозможные </a:t>
            </a:r>
            <a:r>
              <a:rPr lang="ru-RU" b="1" dirty="0"/>
              <a:t>водные и </a:t>
            </a:r>
            <a:r>
              <a:rPr lang="ru-RU" b="1" dirty="0" err="1"/>
              <a:t>спа</a:t>
            </a:r>
            <a:r>
              <a:rPr lang="ru-RU" b="1" dirty="0"/>
              <a:t>-процедуры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b="1" dirty="0"/>
              <a:t>Вода обладает удивительным для человека свойством — расслаблять и смывать всё неприятное не только с тела, но и с </a:t>
            </a:r>
            <a:r>
              <a:rPr lang="ru-RU" b="1"/>
              <a:t>души</a:t>
            </a:r>
            <a:r>
              <a:rPr lang="ru-RU" b="1" smtClean="0"/>
              <a:t>.</a:t>
            </a:r>
          </a:p>
          <a:p>
            <a:pPr marL="45720" indent="0">
              <a:buNone/>
            </a:pP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2766478"/>
            <a:ext cx="5727032" cy="381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165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Четвёртый шаг</a:t>
            </a:r>
            <a:r>
              <a:rPr lang="ru-RU" sz="3600" dirty="0"/>
              <a:t> к повышению стрессоустойчивости — это всевозможные </a:t>
            </a:r>
            <a:r>
              <a:rPr lang="ru-RU" sz="3600" b="1" dirty="0"/>
              <a:t>хобби и увлечения, разнообразие занятий</a:t>
            </a:r>
            <a:r>
              <a:rPr lang="ru-RU" sz="3600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b="1" dirty="0">
                <a:solidFill>
                  <a:schemeClr val="tx1"/>
                </a:solidFill>
              </a:rPr>
              <a:t>Важно усвоить — интересного в вашей жизни должно быть много</a:t>
            </a:r>
            <a:r>
              <a:rPr lang="ru-RU" b="1" dirty="0" smtClean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чем больше — тем лучше.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435" y="2897605"/>
            <a:ext cx="57531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96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26" y="3182595"/>
            <a:ext cx="3325979" cy="3419231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92" y="609600"/>
            <a:ext cx="4234835" cy="590349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599"/>
            <a:ext cx="6493323" cy="2654969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Пятый </a:t>
            </a:r>
            <a:r>
              <a:rPr lang="ru-RU" sz="3600" b="1" dirty="0"/>
              <a:t>шаг</a:t>
            </a:r>
            <a:r>
              <a:rPr lang="ru-RU" sz="3600" dirty="0"/>
              <a:t>, который дополнит всю картину, это </a:t>
            </a:r>
            <a:r>
              <a:rPr lang="ru-RU" sz="3600" b="1" dirty="0"/>
              <a:t>отношения</a:t>
            </a:r>
            <a:r>
              <a:rPr lang="ru-RU" sz="3600" dirty="0" smtClean="0"/>
              <a:t>.</a:t>
            </a:r>
            <a:br>
              <a:rPr lang="ru-RU" sz="3600" dirty="0" smtClean="0"/>
            </a:br>
            <a:r>
              <a:rPr lang="ru-RU" sz="3200" dirty="0" smtClean="0"/>
              <a:t> </a:t>
            </a:r>
            <a:r>
              <a:rPr lang="ru-RU" sz="2700" b="1" dirty="0" smtClean="0">
                <a:solidFill>
                  <a:schemeClr val="tx1"/>
                </a:solidFill>
              </a:rPr>
              <a:t>Построение </a:t>
            </a:r>
            <a:r>
              <a:rPr lang="ru-RU" sz="2700" b="1" dirty="0">
                <a:solidFill>
                  <a:schemeClr val="tx1"/>
                </a:solidFill>
              </a:rPr>
              <a:t>отношений (реальных и виртуальных, никуда не денешься от особенностей нашего времени) — это важный аспект в комплексе мер по повышению </a:t>
            </a:r>
            <a:r>
              <a:rPr lang="ru-RU" sz="2700" b="1" dirty="0" smtClean="0">
                <a:solidFill>
                  <a:schemeClr val="tx1"/>
                </a:solidFill>
              </a:rPr>
              <a:t>                стрессоустойчивости</a:t>
            </a:r>
            <a:r>
              <a:rPr lang="ru-RU" sz="3200" b="1" dirty="0">
                <a:solidFill>
                  <a:schemeClr val="tx1"/>
                </a:solidFill>
              </a:rPr>
              <a:t>.</a:t>
            </a:r>
            <a:r>
              <a:rPr lang="ru-RU" sz="3200" dirty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61323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Техники снятия эмоционального напряжения в стрессовой ситуации: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Физическая разрядка (потрите сильно ладони, быстро пройтись, присесть…)</a:t>
            </a:r>
          </a:p>
          <a:p>
            <a:r>
              <a:rPr lang="ru-RU" dirty="0" smtClean="0"/>
              <a:t>Разрядка- чувства должны быть облачены в слова</a:t>
            </a:r>
          </a:p>
          <a:p>
            <a:r>
              <a:rPr lang="ru-RU" dirty="0" smtClean="0"/>
              <a:t>Водные процедуры- теплый душ, теплая ванна, в острой ситуации стакан воды небольшими глотками снимает мышечный спазм</a:t>
            </a:r>
          </a:p>
          <a:p>
            <a:r>
              <a:rPr lang="ru-RU" dirty="0" smtClean="0"/>
              <a:t>Дыхание-успокаивающее, задержка дыхания</a:t>
            </a:r>
          </a:p>
          <a:p>
            <a:r>
              <a:rPr lang="ru-RU" dirty="0" smtClean="0"/>
              <a:t>Покинуть зону стресса, найти повод для этого</a:t>
            </a:r>
          </a:p>
          <a:p>
            <a:r>
              <a:rPr lang="ru-RU" dirty="0" smtClean="0"/>
              <a:t>Отделение себя от ситуации, «инвентаризация» (рассмотрите все вокруг)</a:t>
            </a:r>
          </a:p>
          <a:p>
            <a:r>
              <a:rPr lang="ru-RU" dirty="0" smtClean="0"/>
              <a:t>Осознать себя здесь и сейчас (я на рабочем месте, сижу на синем стуле, вот черная лампа, …, я сейчас успокоюсь и решу, что с этим делать- принять ситуацию)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7811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          Позитивное мышление</a:t>
            </a:r>
            <a:br>
              <a:rPr lang="ru-RU" b="1" dirty="0" smtClean="0"/>
            </a:br>
            <a:r>
              <a:rPr lang="ru-RU" sz="3100" b="1" i="1" dirty="0"/>
              <a:t>Суть позитивного мышления — это умение находить в любой момент жизни повод для радости и воспринимать неудачи рационально, анализируя причины и принимая, как ценный опыт.</a:t>
            </a:r>
            <a:endParaRPr lang="ru-RU" sz="31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164" y="2169694"/>
            <a:ext cx="6053576" cy="4038600"/>
          </a:xfrm>
        </p:spPr>
      </p:pic>
    </p:spTree>
    <p:extLst>
      <p:ext uri="{BB962C8B-B14F-4D97-AF65-F5344CB8AC3E}">
        <p14:creationId xmlns:p14="http://schemas.microsoft.com/office/powerpoint/2010/main" val="832849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Люди</a:t>
            </a:r>
            <a:r>
              <a:rPr lang="ru-RU" sz="2800" b="1" dirty="0">
                <a:solidFill>
                  <a:schemeClr val="tx1"/>
                </a:solidFill>
              </a:rPr>
              <a:t>, мыслящие позитивно, более успешны, счастливы и здоровы. С ними реже случаются неприятности и они меньше подвержены стрессам.</a:t>
            </a:r>
            <a:br>
              <a:rPr lang="ru-RU" sz="2800" b="1" dirty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70" y="2954756"/>
            <a:ext cx="4438650" cy="33337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29" y="1900989"/>
            <a:ext cx="6477821" cy="45800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48000" y="29673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3313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484" y="1538600"/>
            <a:ext cx="5492416" cy="216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484" y="1538600"/>
            <a:ext cx="6368393" cy="480605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2887579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Благодарность </a:t>
            </a:r>
            <a:r>
              <a:rPr lang="ru-RU" b="1" dirty="0"/>
              <a:t>– колоссальный ресурс для вашего сознания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/>
              <a:t>Работа над </a:t>
            </a:r>
            <a:r>
              <a:rPr lang="ru-RU" b="1" dirty="0" smtClean="0"/>
              <a:t>собой</a:t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dirty="0"/>
              <a:t>приносит </a:t>
            </a:r>
            <a:r>
              <a:rPr lang="ru-RU" b="1" dirty="0" smtClean="0"/>
              <a:t>много</a:t>
            </a:r>
            <a:br>
              <a:rPr lang="ru-RU" b="1" dirty="0" smtClean="0"/>
            </a:br>
            <a:r>
              <a:rPr lang="ru-RU" b="1" dirty="0" smtClean="0"/>
              <a:t> позитива.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9106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     Техника перестроения фраз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037" y="2105526"/>
            <a:ext cx="5384800" cy="4038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" y="1634289"/>
            <a:ext cx="6641432" cy="498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359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579" y="1433383"/>
            <a:ext cx="9685421" cy="505196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/>
              <a:t>Тренировочное задание</a:t>
            </a:r>
            <a:endParaRPr lang="ru-RU" b="1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3" y="2691713"/>
            <a:ext cx="3363271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865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7610" y="609600"/>
            <a:ext cx="9230909" cy="13563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956" y="609601"/>
            <a:ext cx="10173729" cy="5414962"/>
          </a:xfrm>
        </p:spPr>
      </p:pic>
    </p:spTree>
    <p:extLst>
      <p:ext uri="{BB962C8B-B14F-4D97-AF65-F5344CB8AC3E}">
        <p14:creationId xmlns:p14="http://schemas.microsoft.com/office/powerpoint/2010/main" val="1069880949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539</TotalTime>
  <Words>415</Words>
  <Application>Microsoft Office PowerPoint</Application>
  <PresentationFormat>Широкоэкранный</PresentationFormat>
  <Paragraphs>41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Corbel</vt:lpstr>
      <vt:lpstr>Times New Roman</vt:lpstr>
      <vt:lpstr>Базис</vt:lpstr>
      <vt:lpstr>здоровьесберегающие технологии  для повышения стрессоустойчивости педагогов.</vt:lpstr>
      <vt:lpstr>Презентация PowerPoint</vt:lpstr>
      <vt:lpstr>Рисунок на тему: «Я и стресс» Цель: осознание внутренних ресурсов личности для преодоления стрессовых реакций, для вырисовывания негативных блоков, связанных с эмоциональным напряжением.</vt:lpstr>
      <vt:lpstr>Рисунок на тему: «Я и стресс» </vt:lpstr>
      <vt:lpstr>Рисунок на тему: «Я и стресс» </vt:lpstr>
      <vt:lpstr>Стресс-это ответная реакция организма человека на негативные эмоции (конфликт), на перенапряжение или просто на затянувшуюся рутину, суету.</vt:lpstr>
      <vt:lpstr>Первое, что справляется с последствиями стресса по-настоящему эффективно, безопасно для здоровья, без риска зависимости и разрушения личности, это физическая активность.</vt:lpstr>
      <vt:lpstr>Виды физической активности на рабочем месте: - приседания -прыжки -активные трудовые  действия - смять лист бумаги </vt:lpstr>
      <vt:lpstr>Второй шаг, который иногда люди делают первым, это релаксация. - спокойные прогулки - монотонные занятия - медитации </vt:lpstr>
      <vt:lpstr>Третий шаг — всевозможные водные и спа-процедуры.</vt:lpstr>
      <vt:lpstr>Четвёртый шаг к повышению стрессоустойчивости — это всевозможные хобби и увлечения, разнообразие занятий.</vt:lpstr>
      <vt:lpstr>Пятый шаг, который дополнит всю картину, это отношения.  Построение отношений (реальных и виртуальных, никуда не денешься от особенностей нашего времени) — это важный аспект в комплексе мер по повышению                 стрессоустойчивости. </vt:lpstr>
      <vt:lpstr>Техники снятия эмоционального напряжения в стрессовой ситуации:</vt:lpstr>
      <vt:lpstr>           Позитивное мышление Суть позитивного мышления — это умение находить в любой момент жизни повод для радости и воспринимать неудачи рационально, анализируя причины и принимая, как ценный опыт.</vt:lpstr>
      <vt:lpstr>Люди, мыслящие позитивно, более успешны, счастливы и здоровы. С ними реже случаются неприятности и они меньше подвержены стрессам. </vt:lpstr>
      <vt:lpstr>         Благодарность – колоссальный ресурс для вашего сознания.      Работа над собой  приносит много  позитива.  .  </vt:lpstr>
      <vt:lpstr>             Техника перестроения фраз</vt:lpstr>
      <vt:lpstr> Тренировочное задание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Психолог</dc:creator>
  <cp:lastModifiedBy>Психолог</cp:lastModifiedBy>
  <cp:revision>23</cp:revision>
  <dcterms:created xsi:type="dcterms:W3CDTF">2021-03-19T06:16:58Z</dcterms:created>
  <dcterms:modified xsi:type="dcterms:W3CDTF">2021-03-29T04:38:13Z</dcterms:modified>
</cp:coreProperties>
</file>