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74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pPr fontAlgn="base"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«Рыбе – вода, птице – воздух, 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зверям – лес, степи, горы…»</a:t>
            </a:r>
            <a:r>
              <a:rPr lang="ru-RU" dirty="0" smtClean="0">
                <a:solidFill>
                  <a:srgbClr val="FFFFFF"/>
                </a:solidFill>
              </a:rPr>
              <a:t/>
            </a:r>
            <a:br>
              <a:rPr lang="ru-RU" dirty="0" smtClean="0">
                <a:solidFill>
                  <a:srgbClr val="FFFFFF"/>
                </a:solidFill>
              </a:rPr>
            </a:br>
            <a:endParaRPr lang="ru-RU" dirty="0"/>
          </a:p>
        </p:txBody>
      </p:sp>
      <p:pic>
        <p:nvPicPr>
          <p:cNvPr id="5" name="Picture 6" descr="000411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2808288" cy="2232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muzmix.com/images/songs/135678/1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52936"/>
            <a:ext cx="3448050" cy="2238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8013" y="4265612"/>
            <a:ext cx="3455987" cy="2592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Стриж </a:t>
            </a:r>
            <a:endParaRPr lang="ru-RU" dirty="0"/>
          </a:p>
        </p:txBody>
      </p:sp>
      <p:pic>
        <p:nvPicPr>
          <p:cNvPr id="3" name="Picture 9" descr="C:\Users\Владимировна\Desktop\275px-Apus_apus_-Barcelona,_Spain-8_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420888"/>
            <a:ext cx="4586761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Гепард </a:t>
            </a:r>
            <a:endParaRPr lang="ru-RU" dirty="0"/>
          </a:p>
        </p:txBody>
      </p:sp>
      <p:pic>
        <p:nvPicPr>
          <p:cNvPr id="3" name="Picture 15" descr="C:\Users\Владимировна\Desktop\Cheetah_Krug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068960"/>
            <a:ext cx="4427984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Кит                       Дельфин</a:t>
            </a:r>
            <a:endParaRPr lang="ru-RU" dirty="0"/>
          </a:p>
        </p:txBody>
      </p:sp>
      <p:pic>
        <p:nvPicPr>
          <p:cNvPr id="3" name="Picture 2" descr="C:\Users\Владимировна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4905048" cy="3284984"/>
          </a:xfrm>
          <a:prstGeom prst="rect">
            <a:avLst/>
          </a:prstGeom>
          <a:noFill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428396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Крот  </a:t>
            </a:r>
            <a:endParaRPr lang="ru-RU" dirty="0"/>
          </a:p>
        </p:txBody>
      </p:sp>
      <p:pic>
        <p:nvPicPr>
          <p:cNvPr id="3" name="Picture 11" descr="03_04_03_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04864"/>
            <a:ext cx="4788024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810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44008" y="332656"/>
            <a:ext cx="4178010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99992" y="4005064"/>
            <a:ext cx="2232248" cy="2426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19875" y="3645024"/>
            <a:ext cx="2524125" cy="2524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svopi.ru/uploads/posts/2014-08/1408519556_0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030885"/>
            <a:ext cx="4513880" cy="2827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3008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Arial Black" pitchFamily="34" charset="0"/>
              </a:rPr>
              <a:t>Игра «Кто лишний?»</a:t>
            </a:r>
            <a:endParaRPr lang="ru-RU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628800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Страус, кенгуру, шмель, волк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3933056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latin typeface="Arial Black" pitchFamily="34" charset="0"/>
              </a:rPr>
              <a:t>Белка, дельфин, акула, щука. </a:t>
            </a:r>
            <a:endParaRPr lang="ru-RU" sz="3600" i="1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42088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B0F0"/>
                </a:solidFill>
                <a:latin typeface="Arial Black" pitchFamily="34" charset="0"/>
              </a:rPr>
              <a:t>шмель</a:t>
            </a:r>
            <a:endParaRPr lang="ru-RU" sz="32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479715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B0F0"/>
                </a:solidFill>
                <a:latin typeface="Arial Black" pitchFamily="34" charset="0"/>
              </a:rPr>
              <a:t>белка</a:t>
            </a:r>
            <a:endParaRPr lang="ru-RU" sz="32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Самоанализ и самооценка ученика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Если я правильно заполнил(а) таблицу, то значит, я хорошо работал(а) на уроке.</a:t>
            </a:r>
          </a:p>
          <a:p>
            <a:r>
              <a:rPr lang="ru-RU" dirty="0" smtClean="0"/>
              <a:t>Мне не удалось .... Мне следует почитать ..., быть более внимательным(ой)....</a:t>
            </a:r>
          </a:p>
          <a:p>
            <a:r>
              <a:rPr lang="ru-RU" dirty="0" smtClean="0"/>
              <a:t>Я могу еще раз поработать с текстом учебника, электронным приложением, Интернетом.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Домашнее задание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Обязательное: </a:t>
            </a:r>
          </a:p>
          <a:p>
            <a:pPr>
              <a:buNone/>
            </a:pPr>
            <a:r>
              <a:rPr lang="ru-RU" b="1" i="1" dirty="0" smtClean="0"/>
              <a:t>Параграф 23, выполнить задания в рабочей тетради на с. 72-75.</a:t>
            </a:r>
          </a:p>
          <a:p>
            <a:r>
              <a:rPr lang="ru-RU" b="1" i="1" u="sng" dirty="0" smtClean="0">
                <a:solidFill>
                  <a:srgbClr val="FF0000"/>
                </a:solidFill>
              </a:rPr>
              <a:t>На выбор:</a:t>
            </a:r>
          </a:p>
          <a:p>
            <a:pPr lvl="0">
              <a:buNone/>
            </a:pPr>
            <a:r>
              <a:rPr lang="ru-RU" b="1" dirty="0" smtClean="0"/>
              <a:t>Составьте одну-две задачи на определение названия животного, где будут указаны особенности жизни и поведения животных, строения их тела, связанные со средой обитания.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Запишите в таблицу «Приспособления животных к среде обитания», какие приспособления имеют бурый медведь, змея, дождевой червь к обитанию в той среде, где они живут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284984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</a:t>
            </a:r>
            <a:endParaRPr lang="ru-RU" sz="9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6463" cy="361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3463"/>
            <a:ext cx="47879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Картинки по запросу воро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://hitgid.com/images/%D0%B2%D0%BE%D1%80%D0%BE%D0%BD%D0%B0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7" y="0"/>
            <a:ext cx="4427984" cy="3861048"/>
          </a:xfrm>
          <a:prstGeom prst="rect">
            <a:avLst/>
          </a:prstGeom>
          <a:noFill/>
        </p:spPr>
      </p:pic>
      <p:sp>
        <p:nvSpPr>
          <p:cNvPr id="1030" name="AutoShape 6" descr="data:image/jpeg;base64,/9j/4AAQSkZJRgABAQAAAQABAAD/2wCEAAkGBxITEhUTExQWFhUXFhUYGRgXGBgaGhgYGBYXGBYVGRcbHSggGxolGxcWITEhJSkrLi4uGB8zODMtNygtLisBCgoKDg0OGxAQGyslICUtLS81Ky0tLS0rLy0vLi8yLS8tLS0tMC0tLTctLS0uLS8tLS0rLTIvLS0tNS0vLS0tLf/AABEIAIsA1AMBIgACEQEDEQH/xAAbAAACAwEBAQAAAAAAAAAAAAADBQACBAEGB//EADkQAAICAQMCBQIEBQMEAgMAAAECAxEABBIhMUEFEyJRYXGBBjKRoRQjQlKxwdHhFWJy8DOCJFOS/8QAGQEAAwEBAQAAAAAAAAAAAAAAAgMEAQAF/8QALREAAgEDAwMCBAcBAAAAAAAAAAECAxEhEjFBBFHwE2EiscHhFCMycYGh0ZH/2gAMAwEAAhEDEQA/AOkDObV9sVrMP78hY/354vpHs+qNBEuT+HXFMcput19h9T0GaZEmT8ysASQOO46jjvmaGnuapxfAwGiU5xvDxmAa9lqwRfuKwyeIjOtNGfAy8nhIOZm8IHfNa6sHvljqPnNTmC1EXSeEjsMCYpF/pBxo7nscCZ2+MJOQL0imcua9FZu0kLZqXV11rI2sAN1nNvsbFJZubIEPcYeXRKR0xePEz7XnJPHeKqsR6cr4HepG2Sr+GG+MG0ZTrhofFz7XhdSpcDOlqWGbHS9jPFIemGjjBzixVl1G0HFtjbBWAC8YvmPfIdTmZpR74cIsXKSOeWDg20+dace+UOo4x1mKujka1lZDbV2wJn5rCJIMLSZqCygYIAXlN/OU351jtVzWNMe2TImpNZMCzDujCSPfLA/OND4YuDbw4e2VerEidGYqkPqVd1WRz7DvXzj/AMF8Pj30oC04j4v5BNG7N9z0xH4v4Pu8uhutttfJoqb+xz3DeCqNOsDVbtTlaD1tZwosHqVAP3yXq6iSjZ7lXSQs3dBhBttRRRiCVKggmv2HbjMHgvhiIZJZAzBATtNG9oJJA92/4GafBfDTCgu6pVZW456Ahifzc/e+2N5dOgQve3jk9h0PYjn2rvWeYqkotxTwy6cYyWVk+Zw6sgD6YdNWPbNfiuvkstsBCkk7QAsh2mwGC2oFXRHHvZwIVmMakfy1WRm2Al2BIKNyNxvk2BXPGeuq8bXa/shfSz7nF1YyGYHKSaa9zKjItjar/mIPF+457EXmdl7dCMog4TyiOpGcHaSDu4wZlyt5CoxighWtlxrCOmZtTMWy5TBtHnaInOrLZlYNYydMMnjD9zgCuAeLOdOL3OVWS2Y3/wCuHCHxo1WeeaPLAmsF0IDF1EzXrNeWwPnmsFJRy8VAZqgktgXUbeWG801eUEp74eJRWAmSzg6Q9ZQz85YznKSR+2XZBWdZHamFXU85eWQVeYGOcMuY6YSqGgak++dwAyZ2lHameqPme4yhd+6g5vsX06Vndo698l1+xU4e4uOkWWlk3ql2TGaYdgVPYj5z12l8ESDTxbJVAjKO7SMzn0cyFeSSaul6C8TrWWiC3uH5h8Yur8aS4NjHS7o9tPNH5e9GVbApmsD6t0sU3Tv0xD+J/EBDG3DekWo27jwGqq5BBC2a6HDeGa0Eqvtzt7E9q+lcL2Jzx+r1qvqJG/nM/kwlARtfcp8xg4FBRTIOnNHI1RblnZDqbSf7meBdoVQwR2LA74zskYiOub6DdQF8njDT6IEesCJniZm8wnYieb/VqFNgkf0g0Og4wHh+m2RFbZSSvT0g7VUB1ZgdrhyKD9NrcZ6TQ6FQDuaJIZCFjiZAykb2bqslEPGCRf1risZN6efPPFsNchPrtMjSMpEIuU72SQqxSIAIHVgbNsqn4KkYvn1ElW8akWBcZtQzNt2q1klVNliRfQdufTavQySDkurEIV9ULKhbfe0gDeoVU4YdAhHQ0tkiBRXAWOSTf/DkRkOAVDTKytS2WDNViwThUp2t559gZWksitJISAboM5VenqA4LUTYFjgdTRwen1MLUELMSCaC8gD3BN40/g1Vj5auv5wARUcccDEpIWBLgOrek3RAOZdP4KBHCwG9RGJSVR5Y3kZioKsDvDgkHdR47cZUuoxl+ZJnQjfz2Mn8VDQJJG4gLYokk0PSTY9+ftkcLulWmuM03Arn2N0c1f8AT6V/LtrkNLBKWmkI9EvL1sKMewohjwOMpN4apeUgIu0hFLlRE4dglmXbbS0tFRhLqAX00TFMyLts8MAQe1Hpz89vfMyTK17VbgsCSOBs62Rdf5xp/wBKslI1k3AG4t8fmLukCpL5jFudoNAdKOFTRI7RshQkmQxMS6OIEpZmIPWbuDXPOF+JB/Cx5ERmTaGJVVKMwYt6TRACggXdn2/XKOfQxFBkZFdWYALuHpO48H9s9DqfDtqSst0S3mBVO6V4qaN4la1KFKsjucBFDI6tGkbzbjNMBMgMZPp8uPdfponi+tZy6lvK88++DfwsF555jOBVNoKMgHOwWTX9PPqN/l6d+vbAzaV16jpXI5Xnp6hx++er1YYAvJGsiyrBGj6UnzNxPrbevSIEVXTtndVDGss8as+6OR3dY1IJR02LSxmpTY6GiBgLq58o6XSU3tg8ksrDCB89ingKsVSNdsYVAWdQAAU4Vebu+oYWCRziEaGNlDAj1Cx7cGj+98HkY6HVQkIl0klyLGN5Ty8ZjwUno2CfwplPJvGqrB8ivQqLgWSpgxAcZNATkOhfC1oz05J7C2jkxivhrnJna4naJ9j0KyC+bGEE4H0ysMi++HFHuDkB6JWOcHvl1ejYP1yradT2GWTTA9u4+3znYByEYBgQeVPB+mI44ys8ilmdSA21vV5hjU0h7m9woA9VXHC6b1EEGunGLvF9ORQDbQPVy1N7KUNjadxA5xlJKV4+wurJxtL3HTaUpsCDdR/lIjstkrGB5x53Cw383tVdzjHQ3e9TGABCWm4kWdA0jSRog5Cqu7Z39Vdjif8ADOoLKqGONJY5FUlXKsFO6ViRwWHmbLW+Q36s4oVKgr5JlQRpGNnlCOfYZGKNVsuxywSuzcjPOqR0txZUpakmcmThSEg8yv5Usak2UhcC16Lt3EAE0QzDjvn8PMZIVBGoPkSykExF42hIDiM2KtSpX2+mbQ+9FcbJK8ptqbQC6jduU1X8wNY7j75km0flVDQeOISeplpQsqkxR7ADuCsKIFEWP7syLxYJrkyHSoj/AJivlRJuihNBIQ7skqmiZLCgGPkc4ZuH39X/AId/REro5ikkB0/lKzBUZSaYHuBggzVGvKh10oWOMVuAVw6OGspCb23Qoir6ZJhvjnUix5nlhTIyBmAQQNDNJwjbbtQD6vbG8+eefyDwd8QLEOnqkk9UaglYJGZApmlgZVJpi3r/APFavByRCQ6soxfakasKaIp6i7OHdShYAk8LZrnrjaGBW1casAxVJSKdVpW2qyyxFi8r+mt44+uZdFCXg0y3Mpj1BXzJAd6cVUfmQjcpX02AB15wdWMeeW47mELRUk7sJtIDD5LfzC4kQlfMNCu5JvrWa5dNKhjV23ajzGZpPKLxFTQaG2J8gMoHF1fvzmmTXMol1IR91iGNBKHSQ7q9Kxg7ehNnpyeOcWeMQxRyRadhIYH9ewo2oMkhIpvMJZlAvqaHHHfF5b8fHn7+1jd9xX+LCo00reWscUTLFpxSt5e5vXJHIp4UrwUIHSsS6GEJCCqRwtKWUeaS2545N8ZA5UCieOoxv+J/CZUTVkooVtjpt2He6kLvfoeN3III569M894ZHJJC4WKORvM3KFYKQSjAyFbsncAoqupy6jmlvz9F9dxUrKpZdvqek8LlVdjRlYIHR44tqMH3SsSpBJJHKkkHjgZWZmVA0i6p/LWEbgQvnbgUc7UskgNfX5wMsmnhDX5olb+Fj1CL69oYEBBf1bkG/wBcZ+DaIiQJErloWhieDzjtjjWRimo3AC2Ki9vfpiJYu/P+/wA77Z/YfdLzzt5kd6Xw6gymMRAbFLCTfIVjLBWk3C620frY5xF+INIWj3Sukeza7WhDIZh6V3rwTuXn689sf+F6eGKMSq4eFUAWfeWkkUFmAJqgN1iueuItJrtONNHJqEeKPTSBlO/cZpWvcSnJK3VXiqerU5Lv/P8AYuTTVmeQZZEPUgj/ADlW1co5POM9fOJDuDSSEs25niMfPBAUVyKP14wHmnbW3PWi9STsRSvFtXFT61++R/E2+c20p6rlTooz8YfwLdA3m9mZV8cYcVkzreFr/dnc38rsD+d3KpOw75qi1b1l6b/9R/QHKvIR1iI/+pzbp8A6WuQy69x1vDJ4oR3OZY5E4sdz7ivbDBY/n9cFqPYJOfDNieLmqyms1xcAjh1B2tXI+L+vP1AzEY09z+mcaJf7u+aoQvdGOc2rNjbw/wAWWT+XsZmCeniMDeVKttd+QzDjkkcLnq/DZGQhZTP6THAANjhSQpWWMbbsKebFjnsbz5d4xoQNr7ixJCkCuF4p/cc/4z13hHjUMemKvKFkLylyCfMAVKLRMwNPt2GjdgtWQ9V0+Lx5K6FbV8MhxpGKsYzTHYvlpGeFMgYgBSAwULGGF/IB4zfoYlnIDRUn8qYSbjfm8baHcAAfB5GYNJOsnKT8khhGXPmKZ971I21vSAbVe2085bUaoodOATGoXc0RC227gDtXv98hSeqy3LG1bJTQON22OVJHOo2yPGSjIQAWVUk3DYxQ2oIFcijl10BAf+WTGkiljqFMrSom47k2mzXRTRPuCOc5Dq5ZJIxJGIis1l1PpkWvV36kE8EVzm2fUmKJ45KSIECJtOCjqpql28i+Oo/TGSuhZJIC6SMXJj1Cel5SUZLNNCAEVowQRyWN+2bv4dleAvGVcK4MilSqIKHlM7CzuO3oBe3tlNS4kC2GljYROHfb/L2g0+wj8xPOX8K1ZeSYyJtoKCxPBon1UeB74h3ex1sHdBolaMq4oKSWjYBggbkohAW1scEgnFv4teGCItu2y7AyuGprLUovv3wOu/F8UKERDczs249vy8N8iyP0zwfiGs89jJMpcoUv2F3TAewyuh0sm9UthNSuldJgdT4y8yOmoJLeUyI4NFVJDMrKPzcqKPBw34agEpCqJB67eZKDRohLxhlNko1H9MXeJQGM+ZGFFm3J+On2x3+BZLk2KnmGcnfKG5iCepDs70SP2y+stNJ6RFGTlUyOPFNbqSjSQIvlMEk0/l//ACSGyWD36itE9rF8ZpheKJWV6jfTLp9QVAcgEKy7ZXu5TySB8Yt1swF0X1ur0q+WSoKWsrcGhdlRXIx54TNNGWjEHmrCIlRi1vLKSVPmNVUoPNjjPOkrR8Xbv7W4W/ZF+X5+/wBffhDP8QSRrC/llxvSMBeiIoIJUIOEb12R1zyvg+rkjmBFMrg2lD1MoPlgsegsnHP4rlZT5CEVveV6H9TmwCe/v988xKHWnPIQhuOenNgdyPbHUKd6VnyTSlaafYaeMPrJVB1EcgcqWCKAYoQp5YueSzDsLxAJpB3GMtL4ekjiGAyamVSxkeaR1SHcP7V4Zuf2zHqdNIrFSOQSOPjHdO0k44+X3/6BXTw0AfUMewwXmNd0Ms+4dVwbOfbKrIlcmd84d1OTBnUfGTN0G+oO3k/7T175oGppaINdb5r3+3GJIY2Nn1/f27E5ySWXbVsR0/bJnTuVeq1mw9ilTgFQeO46E5IkQkgBbsfp74lOscbuLPHJBHQdqw0XirBVtLq+b5pjdHjnpnOlLg71YcjRtIh6UT2+mD1mmiCF9vCqxPTqO3XM8OqLSKqRksxoAEck9hg55EMUnmbZIpJAqLGewbaSX7kk/TjjChTlfLAqVIpYQq8RjlSNp4kjG6OPcOWI+54Io56VYoIvDDqZF3iR7T0ggMopACBY3VXOJvDPDB5lTaj/APFRAjKa3OeaRFHfjr2GO9f47GkQCopji5WGIABATy4B6soN2fnN6huVox7+IXQVryY78AeZnYsNPpk1AAr800jFBtU8gekbuPasw/ibTPJqZGDcAhRfNbRXUffC+DJGpVzIrPq5dxdyFkjhMZI8sdiBQLcDknOa2YF32ik3Hb7VZr9cgo4m2iyok9xMdNOKIN10ObE8S1dUQrdxfYk9frXGaBOebGCM/v7e3+uVOTe6QpQS2bM0+t1ZBtgQaB4610/zmZtRqJgQZb5O5fy8/wCubxqa7cEnseMET32njpx/xnXtwjtK7sUNopB1W/i8zTaiSFdwjJXncO//AJDHkutq7BokC86024EbeCCLHY1wcNVGt0Y6UXszzM2qkUBZ0Hqs71HpAvgH2Jw+jbyWjm2qEjZlBYMvqkBH5h1XnkduMHrdRLEhv+aGlZQQPyD2YV2PGb/A51mh1Wj1KkFVSRWAsb1NEj4Ni/i/bHVv0X4+hPRfx25GGhl1H8JTTwQyWCGi27lgXhmYDsOgvH3gmm8udZYHUaV0kkdt1szswbfz0FX8DPEaUFJl08pPklGUqRe9Qb4kHNj2sY5HimhjKaiKmm2GCKJCxRwKtDY9JO4fqM8+rSd7Lnssef0j0ac01n+9/PmC8c1cryCcgBZRuUre1lBoMCfisWNrm45z0HiHkHTRqJfIEfPlS2Sm/wDpbulHjngDE0/hzjoO18c/v3yqhUi42a9iStSmpYGHhccmqQxyTR6fTgje0bKsjv2BPyDgPF9SqTMsbKyCgCrbugHBPc5zwbwrSkudWfSqhgGbYgPT6ljx+mD8U0ylRJBpvJgBKKxa/MY2276cHnAp6VWa4/r7sOo5elfkCdcT1wEupI7ZnIzjHLFBEetlzrPgfpkwLD4yYVkBqYyiDg1fv36/+1++EKyHuOOfsP8ATLLB+U7gCOD0+g/XKvB/3A1X79Prkt8lunARHa2vs3N17CvtychnPG4dgLof+kZBA9tyPzWeDXT/AIzVoInMiAR+c3YbgFWuzdb6g4MpJK7Cim8I9v8AhLwKOMLI4Qsefy8p1AIN2OC31v4z5+uj/wDlWQKsRmJjROioG9A+AKBz2v4h8VljhOxgsjgbaWyB/Ux/cD5zyM4YH6joCG6jgEi+cT01SUrzfJtWnFNLsVOmUi7b9V/2wcgSGpt7bUIZvSpJHQqO2X8z00R+oN/XpxlH1IBUoAKIAD+pd39O49dt9T2GUXdhdo3R6LRRsD57wbHnVllWU7lighT0qpWqLsy8H59sTR6Fq/Mt/BIs56fTO0kWukLoVESQoUYmilmbcD0bcw+1Z5ZXbcFBPN/P5enPQ5P07dn552G1baifw8o6Kfs3XnOPqZO6uOvQf8ZoikLA2aINAEEX+mRpGB7dPci/pxj75ykL04w2YjqpK6tX/hkHiL+7f/zmpZGPFWe9HKB2ugD78HCWnsgfi7sWauctXx04P7fOUTxGQexH0xkJT3v9s481iipr4H+MK6tawFne+oxRTlmaUENtSvLHBNte768YGHxZ12TxI1k8Kw4PYqfg8jNmmRdrhvNAClv5Ys2Dut+p2AA85q/FngQoaqEyqj3HtdSuxr4YA9jRo981zj+mRmiX6kcnIYdLFdCL+n3zvgXiEWljCGBZV8zd6du9T/eNx6j49sXRBKvkX7bv84VdMDW2TvwOCL++KlCNtL2Hqcr3W4/khabzptTGjSIGEZgI3TQkEhWU3bDjqPpmeLWyP/MmTyIwOCU5dSPSXHBSqr25xK2nkYgl6o/0jjr/AGg7T0xnptZ/HRNDflvFu3bjvY8XZJJNde+Tzp6M8fJFFOpq+Hxmbx2KNkSSeNmVSGAjP5lrkAj6jNs0WhSRUMszTOgWLTj1rDuohWC9/k/XMurJSGBLv02RtNCwOAPv+2YvAvF49G+om8hXfaoib1EszEgj47fOHFOUNSvi/wA7ATtGbi/b5XGz6ZKIK8jg+4wC+HRnrY/1wWn1sszU9NqG3SPHGppEqwWJPB68ZxPEbFcUe98fY4a18MB6OUaP+lp2F/OTArrgOKJ/+2TNtUB/LFRU2LPF8+oGx8ce31w8O7jhmVV6ArwD3Br3Iyk+nIBIRSAf7ypN/Htx9srpoAeDHIvYENfJF11+Lxzaa8/0XZp2/wB/w0wAktSngBuSOqg9Stdax/H4g0Zjk2hQvpJBu+AwJCnk1fHznn106FmUj81c3R4Pv+t3xX65WYACzJIv6NQrntx25yerBVLJj6U3TTY11PiplJdnWyQAL54Hp/b98znWVZo80bFX/wC9MUaXXq175aPY7Qf14/2zZEytW2T4NAVR7m+lV79LxjpqOBaqatvoHPiCigQw45NWb798vqpFkQgX1U+lCzAD1XtHXp0GRdFuKgvGoL7bYEWx6Dr3+3XGq/hYEgxSiQIXHHpZZBXAJulPKnvRNEc4E6lOCu2HGE5O1h26rFoCzMkhkaSzHW1i/qqh1qh88Z5tlSha0SbB5rp3rnGf4ugKjTaYE1FHZ6H1tQFnjooNe955vcy2NxBFHpwR0F/4xVCHw3vvkKpK7yjUkKOBtbiz/V/v0OH/AIOSj+Zl4r1KaHf/AE6YsOs/NToQL7c/Tj/Od/in42lSPgj75RpkJUomplZRyGrpztIP+wzpRua56dv3GYv45xYILdOCAQPsOmRNdR5jAA7kH/N/ObpkZqiaXZrq/wBbyilvb6V8d806VPMO0bQa4FncQKv0/fPReHeHwwyhXYGStwF8m7/Kt9OuLqVo0/1bhwpSnsU8F8F2EtKQodChH/l15PuKFYP8b+MDyv4aIAilB6mlH+pzD+IvGFMmwkGuw/prsTfX4xSNUjXd/rf364iFOdSSqT27DZuEI6IvJkh1Y9K9KuxyB/sP9c6J+vT25/1FfvnZ0U/I9rIH1Jrpgv4ihV8CuxPTiunPF5bZcEyb5YZpFNjgdrB5GTwBDHqpGXcbQLJYsHddGx9Mnmoy2RXyoIr5s8d+l47/AAxoqLf97k17UAgH+TiK8tNKWB9CN6sfbJg8Ymt1quAOLzJIW4FUeqkdQR0P653xGMs7sKIJNV7DgftWSDTnk+Xewchm7/HTn6ZtNKMEjKknObYlliaHTOFc+bI/8xrNmMWaHtZ64m0epZQoDldx5PUKo+M9Wkw7i7vg9KPY9MwzeFxE2Vo/9p2/8ZVCSzcmnF4sZovEna9iAqDVk8mu+TDw+FxqK5PN8gX+2TNvEzTI9K7Dtya/T7ffBNIjc8Dp+Xs3Uiv8c3lCor9f8jMLyECT/tK18dcmUChzGscKEqxPsf7QeD6W9gcIgABYEmwOlA8m+Pc8WBmCFuT9AfvTZ1PzKPcc/vguISmadFpoiaer2mt6AAtQpbr83PF+xwWp8KjAsRg1zwovrfv9qzMZCHWiRa8/qc1lyTJz0UEe4N+/XCeqLvcFOMlawX/pw9NUwvcCLO2moHcDwe/XtmlHnBfy5XG5zuIFByR+ZienQDt1zNAbA+3+WzQkrAbr5Lc4uSfIxWaOQM/rMxDEqALBBFcE3ZvoK+uCkfb6jfa6FcHiiPYdc1yzFWUDgensO+280FAasdbv55wUzWKpI0sgqhYXztFAdCFHyRd85nGkh4KjaDX5WcVZ4FWbxpKAFuhYZwDXIAdRV53VKEjl2gCuRQHBN3hqdu4DinlpC4aWLjlrHc3e0XQ7f8ZxtDGU6uBXUOascNuJFDmse6nSp5lV/ST1PWh84v1UIBsXZYA8mq2+11mxm3yY4pcIAkUalQUDFSdpNo455AdK56cHjM8emKu0izHe3UkbmIFgDdfQZvEQr6KT1N36ub6nLLAtdO3z/bedZbm6mLn0Vc71+KDcfqxODOh6/lPU/P1H+2MZ4VCk1/UBg50A5Hx+/XC1MCy7GB9G4/t+PVV/T/bAzaWSr2i/qtZtiHBHYVX75NLyDfYf5vCTayDZPATwzXyFDDOqhaWtp4NcNaqTZ6HCabxmt5C7fS6obq2PF2OFoG8yEcj64FD+c+zMBi5U1Jtv7DI1XFWX3ARCQDkXxxZ5A+ncfORzIP6DyCeCea6nrmjQKCu4i2AsHLqfSvyOft7e32w9WQbYRjGtYcE8dlYAi+hu+byzawqdrqp+x4+4+ow7H1Ee4brz7e+DcCgK4Lf8Zt49jvi7g2nHHpA47OP9RkwKIPYdcmHZAXZ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data:image/jpeg;base64,/9j/4AAQSkZJRgABAQAAAQABAAD/2wCEAAkGBxITEhUTExQWFhUXFhUYGRgXGBgaGhgYGBYXGBYVGRcbHSggGxolGxcWITEhJSkrLi4uGB8zODMtNygtLisBCgoKDg0OGxAQGyslICUtLS81Ky0tLS0rLy0vLi8yLS8tLS0tMC0tLTctLS0uLS8tLS0rLTIvLS0tNS0vLS0tLf/AABEIAIsA1AMBIgACEQEDEQH/xAAbAAACAwEBAQAAAAAAAAAAAAADBQACBAEGB//EADkQAAICAQMCBQIEBQMEAgMAAAECAxEABBIhMUEFEyJRYXGBBjKRoRQjQlKxwdHhFWJy8DOCJFOS/8QAGQEAAwEBAQAAAAAAAAAAAAAAAgMEAQAF/8QALREAAgEDAwMCBAcBAAAAAAAAAAECAxEhEjFBBFHwE2EiscHhFCMycYGh0ZH/2gAMAwEAAhEDEQA/AOkDObV9sVrMP78hY/354vpHs+qNBEuT+HXFMcput19h9T0GaZEmT8ysASQOO46jjvmaGnuapxfAwGiU5xvDxmAa9lqwRfuKwyeIjOtNGfAy8nhIOZm8IHfNa6sHvljqPnNTmC1EXSeEjsMCYpF/pBxo7nscCZ2+MJOQL0imcua9FZu0kLZqXV11rI2sAN1nNvsbFJZubIEPcYeXRKR0xePEz7XnJPHeKqsR6cr4HepG2Sr+GG+MG0ZTrhofFz7XhdSpcDOlqWGbHS9jPFIemGjjBzixVl1G0HFtjbBWAC8YvmPfIdTmZpR74cIsXKSOeWDg20+dace+UOo4x1mKujka1lZDbV2wJn5rCJIMLSZqCygYIAXlN/OU351jtVzWNMe2TImpNZMCzDujCSPfLA/OND4YuDbw4e2VerEidGYqkPqVd1WRz7DvXzj/AMF8Pj30oC04j4v5BNG7N9z0xH4v4Pu8uhutttfJoqb+xz3DeCqNOsDVbtTlaD1tZwosHqVAP3yXq6iSjZ7lXSQs3dBhBttRRRiCVKggmv2HbjMHgvhiIZJZAzBATtNG9oJJA92/4GafBfDTCgu6pVZW456Ahifzc/e+2N5dOgQve3jk9h0PYjn2rvWeYqkotxTwy6cYyWVk+Zw6sgD6YdNWPbNfiuvkstsBCkk7QAsh2mwGC2oFXRHHvZwIVmMakfy1WRm2Al2BIKNyNxvk2BXPGeuq8bXa/shfSz7nF1YyGYHKSaa9zKjItjar/mIPF+457EXmdl7dCMog4TyiOpGcHaSDu4wZlyt5CoxighWtlxrCOmZtTMWy5TBtHnaInOrLZlYNYydMMnjD9zgCuAeLOdOL3OVWS2Y3/wCuHCHxo1WeeaPLAmsF0IDF1EzXrNeWwPnmsFJRy8VAZqgktgXUbeWG801eUEp74eJRWAmSzg6Q9ZQz85YznKSR+2XZBWdZHamFXU85eWQVeYGOcMuY6YSqGgak++dwAyZ2lHameqPme4yhd+6g5vsX06Vndo698l1+xU4e4uOkWWlk3ql2TGaYdgVPYj5z12l8ESDTxbJVAjKO7SMzn0cyFeSSaul6C8TrWWiC3uH5h8Yur8aS4NjHS7o9tPNH5e9GVbApmsD6t0sU3Tv0xD+J/EBDG3DekWo27jwGqq5BBC2a6HDeGa0Eqvtzt7E9q+lcL2Jzx+r1qvqJG/nM/kwlARtfcp8xg4FBRTIOnNHI1RblnZDqbSf7meBdoVQwR2LA74zskYiOub6DdQF8njDT6IEesCJniZm8wnYieb/VqFNgkf0g0Og4wHh+m2RFbZSSvT0g7VUB1ZgdrhyKD9NrcZ6TQ6FQDuaJIZCFjiZAykb2bqslEPGCRf1risZN6efPPFsNchPrtMjSMpEIuU72SQqxSIAIHVgbNsqn4KkYvn1ElW8akWBcZtQzNt2q1klVNliRfQdufTavQySDkurEIV9ULKhbfe0gDeoVU4YdAhHQ0tkiBRXAWOSTf/DkRkOAVDTKytS2WDNViwThUp2t559gZWksitJISAboM5VenqA4LUTYFjgdTRwen1MLUELMSCaC8gD3BN40/g1Vj5auv5wARUcccDEpIWBLgOrek3RAOZdP4KBHCwG9RGJSVR5Y3kZioKsDvDgkHdR47cZUuoxl+ZJnQjfz2Mn8VDQJJG4gLYokk0PSTY9+ftkcLulWmuM03Arn2N0c1f8AT6V/LtrkNLBKWmkI9EvL1sKMewohjwOMpN4apeUgIu0hFLlRE4dglmXbbS0tFRhLqAX00TFMyLts8MAQe1Hpz89vfMyTK17VbgsCSOBs62Rdf5xp/wBKslI1k3AG4t8fmLukCpL5jFudoNAdKOFTRI7RshQkmQxMS6OIEpZmIPWbuDXPOF+JB/Cx5ERmTaGJVVKMwYt6TRACggXdn2/XKOfQxFBkZFdWYALuHpO48H9s9DqfDtqSst0S3mBVO6V4qaN4la1KFKsjucBFDI6tGkbzbjNMBMgMZPp8uPdfponi+tZy6lvK88++DfwsF555jOBVNoKMgHOwWTX9PPqN/l6d+vbAzaV16jpXI5Xnp6hx++er1YYAvJGsiyrBGj6UnzNxPrbevSIEVXTtndVDGss8as+6OR3dY1IJR02LSxmpTY6GiBgLq58o6XSU3tg8ksrDCB89ingKsVSNdsYVAWdQAAU4Vebu+oYWCRziEaGNlDAj1Cx7cGj+98HkY6HVQkIl0klyLGN5Ty8ZjwUno2CfwplPJvGqrB8ivQqLgWSpgxAcZNATkOhfC1oz05J7C2jkxivhrnJna4naJ9j0KyC+bGEE4H0ysMi++HFHuDkB6JWOcHvl1ejYP1yradT2GWTTA9u4+3znYByEYBgQeVPB+mI44ys8ilmdSA21vV5hjU0h7m9woA9VXHC6b1EEGunGLvF9ORQDbQPVy1N7KUNjadxA5xlJKV4+wurJxtL3HTaUpsCDdR/lIjstkrGB5x53Cw383tVdzjHQ3e9TGABCWm4kWdA0jSRog5Cqu7Z39Vdjif8ADOoLKqGONJY5FUlXKsFO6ViRwWHmbLW+Q36s4oVKgr5JlQRpGNnlCOfYZGKNVsuxywSuzcjPOqR0txZUpakmcmThSEg8yv5Usak2UhcC16Lt3EAE0QzDjvn8PMZIVBGoPkSykExF42hIDiM2KtSpX2+mbQ+9FcbJK8ptqbQC6jduU1X8wNY7j75km0flVDQeOISeplpQsqkxR7ADuCsKIFEWP7syLxYJrkyHSoj/AJivlRJuihNBIQ7skqmiZLCgGPkc4ZuH39X/AId/REro5ikkB0/lKzBUZSaYHuBggzVGvKh10oWOMVuAVw6OGspCb23Qoir6ZJhvjnUix5nlhTIyBmAQQNDNJwjbbtQD6vbG8+eefyDwd8QLEOnqkk9UaglYJGZApmlgZVJpi3r/APFavByRCQ6soxfakasKaIp6i7OHdShYAk8LZrnrjaGBW1casAxVJSKdVpW2qyyxFi8r+mt44+uZdFCXg0y3Mpj1BXzJAd6cVUfmQjcpX02AB15wdWMeeW47mELRUk7sJtIDD5LfzC4kQlfMNCu5JvrWa5dNKhjV23ajzGZpPKLxFTQaG2J8gMoHF1fvzmmTXMol1IR91iGNBKHSQ7q9Kxg7ehNnpyeOcWeMQxRyRadhIYH9ewo2oMkhIpvMJZlAvqaHHHfF5b8fHn7+1jd9xX+LCo00reWscUTLFpxSt5e5vXJHIp4UrwUIHSsS6GEJCCqRwtKWUeaS2545N8ZA5UCieOoxv+J/CZUTVkooVtjpt2He6kLvfoeN3III569M894ZHJJC4WKORvM3KFYKQSjAyFbsncAoqupy6jmlvz9F9dxUrKpZdvqek8LlVdjRlYIHR44tqMH3SsSpBJJHKkkHjgZWZmVA0i6p/LWEbgQvnbgUc7UskgNfX5wMsmnhDX5olb+Fj1CL69oYEBBf1bkG/wBcZ+DaIiQJErloWhieDzjtjjWRimo3AC2Ki9vfpiJYu/P+/wA77Z/YfdLzzt5kd6Xw6gymMRAbFLCTfIVjLBWk3C620frY5xF+INIWj3Sukeza7WhDIZh6V3rwTuXn689sf+F6eGKMSq4eFUAWfeWkkUFmAJqgN1iueuItJrtONNHJqEeKPTSBlO/cZpWvcSnJK3VXiqerU5Lv/P8AYuTTVmeQZZEPUgj/ADlW1co5POM9fOJDuDSSEs25niMfPBAUVyKP14wHmnbW3PWi9STsRSvFtXFT61++R/E2+c20p6rlTooz8YfwLdA3m9mZV8cYcVkzreFr/dnc38rsD+d3KpOw75qi1b1l6b/9R/QHKvIR1iI/+pzbp8A6WuQy69x1vDJ4oR3OZY5E4sdz7ivbDBY/n9cFqPYJOfDNieLmqyms1xcAjh1B2tXI+L+vP1AzEY09z+mcaJf7u+aoQvdGOc2rNjbw/wAWWT+XsZmCeniMDeVKttd+QzDjkkcLnq/DZGQhZTP6THAANjhSQpWWMbbsKebFjnsbz5d4xoQNr7ixJCkCuF4p/cc/4z13hHjUMemKvKFkLylyCfMAVKLRMwNPt2GjdgtWQ9V0+Lx5K6FbV8MhxpGKsYzTHYvlpGeFMgYgBSAwULGGF/IB4zfoYlnIDRUn8qYSbjfm8baHcAAfB5GYNJOsnKT8khhGXPmKZ971I21vSAbVe2085bUaoodOATGoXc0RC227gDtXv98hSeqy3LG1bJTQON22OVJHOo2yPGSjIQAWVUk3DYxQ2oIFcijl10BAf+WTGkiljqFMrSom47k2mzXRTRPuCOc5Dq5ZJIxJGIis1l1PpkWvV36kE8EVzm2fUmKJ45KSIECJtOCjqpql28i+Oo/TGSuhZJIC6SMXJj1Cel5SUZLNNCAEVowQRyWN+2bv4dleAvGVcK4MilSqIKHlM7CzuO3oBe3tlNS4kC2GljYROHfb/L2g0+wj8xPOX8K1ZeSYyJtoKCxPBon1UeB74h3ex1sHdBolaMq4oKSWjYBggbkohAW1scEgnFv4teGCItu2y7AyuGprLUovv3wOu/F8UKERDczs249vy8N8iyP0zwfiGs89jJMpcoUv2F3TAewyuh0sm9UthNSuldJgdT4y8yOmoJLeUyI4NFVJDMrKPzcqKPBw34agEpCqJB67eZKDRohLxhlNko1H9MXeJQGM+ZGFFm3J+On2x3+BZLk2KnmGcnfKG5iCepDs70SP2y+stNJ6RFGTlUyOPFNbqSjSQIvlMEk0/l//ACSGyWD36itE9rF8ZpheKJWV6jfTLp9QVAcgEKy7ZXu5TySB8Yt1swF0X1ur0q+WSoKWsrcGhdlRXIx54TNNGWjEHmrCIlRi1vLKSVPmNVUoPNjjPOkrR8Xbv7W4W/ZF+X5+/wBffhDP8QSRrC/llxvSMBeiIoIJUIOEb12R1zyvg+rkjmBFMrg2lD1MoPlgsegsnHP4rlZT5CEVveV6H9TmwCe/v988xKHWnPIQhuOenNgdyPbHUKd6VnyTSlaafYaeMPrJVB1EcgcqWCKAYoQp5YueSzDsLxAJpB3GMtL4ekjiGAyamVSxkeaR1SHcP7V4Zuf2zHqdNIrFSOQSOPjHdO0k44+X3/6BXTw0AfUMewwXmNd0Ms+4dVwbOfbKrIlcmd84d1OTBnUfGTN0G+oO3k/7T175oGppaINdb5r3+3GJIY2Nn1/f27E5ySWXbVsR0/bJnTuVeq1mw9ilTgFQeO46E5IkQkgBbsfp74lOscbuLPHJBHQdqw0XirBVtLq+b5pjdHjnpnOlLg71YcjRtIh6UT2+mD1mmiCF9vCqxPTqO3XM8OqLSKqRksxoAEck9hg55EMUnmbZIpJAqLGewbaSX7kk/TjjChTlfLAqVIpYQq8RjlSNp4kjG6OPcOWI+54Io56VYoIvDDqZF3iR7T0ggMopACBY3VXOJvDPDB5lTaj/APFRAjKa3OeaRFHfjr2GO9f47GkQCopji5WGIABATy4B6soN2fnN6huVox7+IXQVryY78AeZnYsNPpk1AAr800jFBtU8gekbuPasw/ibTPJqZGDcAhRfNbRXUffC+DJGpVzIrPq5dxdyFkjhMZI8sdiBQLcDknOa2YF32ik3Hb7VZr9cgo4m2iyok9xMdNOKIN10ObE8S1dUQrdxfYk9frXGaBOebGCM/v7e3+uVOTe6QpQS2bM0+t1ZBtgQaB4610/zmZtRqJgQZb5O5fy8/wCubxqa7cEnseMET32njpx/xnXtwjtK7sUNopB1W/i8zTaiSFdwjJXncO//AJDHkutq7BokC86024EbeCCLHY1wcNVGt0Y6UXszzM2qkUBZ0Hqs71HpAvgH2Jw+jbyWjm2qEjZlBYMvqkBH5h1XnkduMHrdRLEhv+aGlZQQPyD2YV2PGb/A51mh1Wj1KkFVSRWAsb1NEj4Ni/i/bHVv0X4+hPRfx25GGhl1H8JTTwQyWCGi27lgXhmYDsOgvH3gmm8udZYHUaV0kkdt1szswbfz0FX8DPEaUFJl08pPklGUqRe9Qb4kHNj2sY5HimhjKaiKmm2GCKJCxRwKtDY9JO4fqM8+rSd7Lnssef0j0ac01n+9/PmC8c1cryCcgBZRuUre1lBoMCfisWNrm45z0HiHkHTRqJfIEfPlS2Sm/wDpbulHjngDE0/hzjoO18c/v3yqhUi42a9iStSmpYGHhccmqQxyTR6fTgje0bKsjv2BPyDgPF9SqTMsbKyCgCrbugHBPc5zwbwrSkudWfSqhgGbYgPT6ljx+mD8U0ylRJBpvJgBKKxa/MY2276cHnAp6VWa4/r7sOo5elfkCdcT1wEupI7ZnIzjHLFBEetlzrPgfpkwLD4yYVkBqYyiDg1fv36/+1++EKyHuOOfsP8ATLLB+U7gCOD0+g/XKvB/3A1X79Prkt8lunARHa2vs3N17CvtychnPG4dgLof+kZBA9tyPzWeDXT/AIzVoInMiAR+c3YbgFWuzdb6g4MpJK7Cim8I9v8AhLwKOMLI4Qsefy8p1AIN2OC31v4z5+uj/wDlWQKsRmJjROioG9A+AKBz2v4h8VljhOxgsjgbaWyB/Ux/cD5zyM4YH6joCG6jgEi+cT01SUrzfJtWnFNLsVOmUi7b9V/2wcgSGpt7bUIZvSpJHQqO2X8z00R+oN/XpxlH1IBUoAKIAD+pd39O49dt9T2GUXdhdo3R6LRRsD57wbHnVllWU7lighT0qpWqLsy8H59sTR6Fq/Mt/BIs56fTO0kWukLoVESQoUYmilmbcD0bcw+1Z5ZXbcFBPN/P5enPQ5P07dn552G1baifw8o6Kfs3XnOPqZO6uOvQf8ZoikLA2aINAEEX+mRpGB7dPci/pxj75ykL04w2YjqpK6tX/hkHiL+7f/zmpZGPFWe9HKB2ugD78HCWnsgfi7sWauctXx04P7fOUTxGQexH0xkJT3v9s481iipr4H+MK6tawFne+oxRTlmaUENtSvLHBNte768YGHxZ12TxI1k8Kw4PYqfg8jNmmRdrhvNAClv5Ys2Dut+p2AA85q/FngQoaqEyqj3HtdSuxr4YA9jRo981zj+mRmiX6kcnIYdLFdCL+n3zvgXiEWljCGBZV8zd6du9T/eNx6j49sXRBKvkX7bv84VdMDW2TvwOCL++KlCNtL2Hqcr3W4/khabzptTGjSIGEZgI3TQkEhWU3bDjqPpmeLWyP/MmTyIwOCU5dSPSXHBSqr25xK2nkYgl6o/0jjr/AGg7T0xnptZ/HRNDflvFu3bjvY8XZJJNde+Tzp6M8fJFFOpq+Hxmbx2KNkSSeNmVSGAjP5lrkAj6jNs0WhSRUMszTOgWLTj1rDuohWC9/k/XMurJSGBLv02RtNCwOAPv+2YvAvF49G+om8hXfaoib1EszEgj47fOHFOUNSvi/wA7ATtGbi/b5XGz6ZKIK8jg+4wC+HRnrY/1wWn1sszU9NqG3SPHGppEqwWJPB68ZxPEbFcUe98fY4a18MB6OUaP+lp2F/OTArrgOKJ/+2TNtUB/LFRU2LPF8+oGx8ce31w8O7jhmVV6ArwD3Br3Iyk+nIBIRSAf7ypN/Htx9srpoAeDHIvYENfJF11+Lxzaa8/0XZp2/wB/w0wAktSngBuSOqg9Stdax/H4g0Zjk2hQvpJBu+AwJCnk1fHznn106FmUj81c3R4Pv+t3xX65WYACzJIv6NQrntx25yerBVLJj6U3TTY11PiplJdnWyQAL54Hp/b98znWVZo80bFX/wC9MUaXXq175aPY7Qf14/2zZEytW2T4NAVR7m+lV79LxjpqOBaqatvoHPiCigQw45NWb798vqpFkQgX1U+lCzAD1XtHXp0GRdFuKgvGoL7bYEWx6Dr3+3XGq/hYEgxSiQIXHHpZZBXAJulPKnvRNEc4E6lOCu2HGE5O1h26rFoCzMkhkaSzHW1i/qqh1qh88Z5tlSha0SbB5rp3rnGf4ugKjTaYE1FHZ6H1tQFnjooNe955vcy2NxBFHpwR0F/4xVCHw3vvkKpK7yjUkKOBtbiz/V/v0OH/AIOSj+Zl4r1KaHf/AE6YsOs/NToQL7c/Tj/Od/in42lSPgj75RpkJUomplZRyGrpztIP+wzpRua56dv3GYv45xYILdOCAQPsOmRNdR5jAA7kH/N/ObpkZqiaXZrq/wBbyilvb6V8d806VPMO0bQa4FncQKv0/fPReHeHwwyhXYGStwF8m7/Kt9OuLqVo0/1bhwpSnsU8F8F2EtKQodChH/l15PuKFYP8b+MDyv4aIAilB6mlH+pzD+IvGFMmwkGuw/prsTfX4xSNUjXd/rf364iFOdSSqT27DZuEI6IvJkh1Y9K9KuxyB/sP9c6J+vT25/1FfvnZ0U/I9rIH1Jrpgv4ihV8CuxPTiunPF5bZcEyb5YZpFNjgdrB5GTwBDHqpGXcbQLJYsHddGx9Mnmoy2RXyoIr5s8d+l47/AAxoqLf97k17UAgH+TiK8tNKWB9CN6sfbJg8Ymt1quAOLzJIW4FUeqkdQR0P653xGMs7sKIJNV7DgftWSDTnk+Xewchm7/HTn6ZtNKMEjKknObYlliaHTOFc+bI/8xrNmMWaHtZ64m0epZQoDldx5PUKo+M9Wkw7i7vg9KPY9MwzeFxE2Vo/9p2/8ZVCSzcmnF4sZovEna9iAqDVk8mu+TDw+FxqK5PN8gX+2TNvEzTI9K7Dtya/T7ffBNIjc8Dp+Xs3Uiv8c3lCor9f8jMLyECT/tK18dcmUChzGscKEqxPsf7QeD6W9gcIgABYEmwOlA8m+Pc8WBmCFuT9AfvTZ1PzKPcc/vguISmadFpoiaer2mt6AAtQpbr83PF+xwWp8KjAsRg1zwovrfv9qzMZCHWiRa8/qc1lyTJz0UEe4N+/XCeqLvcFOMlawX/pw9NUwvcCLO2moHcDwe/XtmlHnBfy5XG5zuIFByR+ZienQDt1zNAbA+3+WzQkrAbr5Lc4uSfIxWaOQM/rMxDEqALBBFcE3ZvoK+uCkfb6jfa6FcHiiPYdc1yzFWUDgensO+280FAasdbv55wUzWKpI0sgqhYXztFAdCFHyRd85nGkh4KjaDX5WcVZ4FWbxpKAFuhYZwDXIAdRV53VKEjl2gCuRQHBN3hqdu4DinlpC4aWLjlrHc3e0XQ7f8ZxtDGU6uBXUOascNuJFDmse6nSp5lV/ST1PWh84v1UIBsXZYA8mq2+11mxm3yY4pcIAkUalQUDFSdpNo455AdK56cHjM8emKu0izHe3UkbmIFgDdfQZvEQr6KT1N36ub6nLLAtdO3z/bedZbm6mLn0Vc71+KDcfqxODOh6/lPU/P1H+2MZ4VCk1/UBg50A5Hx+/XC1MCy7GB9G4/t+PVV/T/bAzaWSr2i/qtZtiHBHYVX75NLyDfYf5vCTayDZPATwzXyFDDOqhaWtp4NcNaqTZ6HCabxmt5C7fS6obq2PF2OFoG8yEcj64FD+c+zMBi5U1Jtv7DI1XFWX3ARCQDkXxxZ5A+ncfORzIP6DyCeCea6nrmjQKCu4i2AsHLqfSvyOft7e32w9WQbYRjGtYcE8dlYAi+hu+byzawqdrqp+x4+4+ow7H1Ee4brz7e+DcCgK4Lf8Zt49jvi7g2nHHpA47OP9RkwKIPYdcmHZAXZ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upload.wikimedia.org/wikipedia/commons/thumb/1/11/Cheetah_Kruger.jpg/265px-Cheetah_Kruge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Картинки по запросу гепар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upload.wikimedia.org/wikipedia/commons/thumb/1/11/Cheetah_Kruger.jpg/265px-Cheetah_Kruge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C:\Users\Владимировна\Desktop\Cheetah_Krug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573016"/>
            <a:ext cx="4427984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4008" cy="3513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AutoShape 2" descr="data:image/jpeg;base64,/9j/4AAQSkZJRgABAQAAAQABAAD/2wCEAAkGBxITEhUTExMWFhUXGBgXGBUXGBcYGBgYFxcXFxgVGBcYHSggGB0lHhcVITEhJSkrLi4uGB8zODMtNygtLisBCgoKDg0OGxAQGy8gHyUtLS0tLS0tLS0tLS0tLS0tLSstLy0tLS0tLS0tLS0tLS0tLS0tLS0tLS0tLS0tLS0tLf/AABEIAL0BCwMBIgACEQEDEQH/xAAbAAACAwEBAQAAAAAAAAAAAAAEBQIDBgEAB//EADgQAAEDAgQDBQcDBAMBAQAAAAEAAhEDIQQSMUEFUWEicYGRoQYTMrHB0fBCUuEUI2LxFXKCsqL/xAAZAQADAQEBAAAAAAAAAAAAAAABAgMEAAX/xAAsEQACAgICAgEDAwMFAAAAAAAAAQIRAyESMQRBIhNR8DKB0UJh8RRxkaGx/9oADAMBAAIRAxEAPwD5o5Rlec9QcVQmWZ1yVSHKYcuOLWFSLuqqLlW56JxcXqOZUZlKUDi0EqxjiqGlWtKAS+So3m11xkmw8AOvJG4LCuZXfTeMr8rbGJFzYxvcW1QekMlZzB0CXAOBB16QAfWY8iratNtOq2AHuJPYPwj/ACcNxvCPbSN4jWAeg19T6Iakwmo9wvoD4/6J8VFzZTihTWpuBPLnp6bKNRjmxIIkSOo5+i0GKo6CxJE9wQuPwTQyZgDQn7J4zEcRQCuFyJrUSGDsxabkl3jsO71QoCdOxXok1xlP+EuKzw1Wh4QJU8nRyNBQrFW4uucqjh6KnjaMNWdOJzswvFnS5B0XEFGcVHaKEoC61roUZ0aqKw1PtKrD00ZRsQpNnND/AAbYCWcWYSUwwtcQqMc4FZ1phEJJBQ9esUfiKYlLsSLrWtgTouwYkyiqyEwjkwbSlKxeIVw42TJpQGHaBCNbUCk+xj51UZCjCtqPkqp5WtBZUuyvBcciAkHLyqleDlxxYGqzIoMciWOsgErDFY0KSsoUcxXWE5hq/uyXjVrXuH/YMdlPnCLwtD+/UIPZFNxvv2tL7yFRx7A+7oF3Mhvi7byDvJGYCHVarSdA0+BAeR/+T5qGWdKyuNWG4t2WmI2ZJPfdW4amWU2jdwzHvOnpCuxOBn3TYEu91M7AwI7zcIt1IGu7KJDL+DdvkPFJ/ZeqX7sN/wAglamAQHWgAnnJ5+g8FRjGHRonYkaAkiAOto8UTh6ZJe93Wd9T6FUmsaLC+2Z1miNB0lB90uv/AEKft9lVXAwMryBaSNXDlP280kxOHh5FgOZMAd6bUMHVew1ajsjCYDt3nk0b96izDuewtF2NJNyAJdaSXEZnaf6Rjkp0LKAkrsyujMHdRP1T/gqQ1cKWnXfyWg4MNE+V/Emls02GKlxA9lcw7SvcQb2Yg3WNdhZ8/wCLu7ZQuFddMuKcOqZicvqPul2Ebdegv0iDei+ERTqSqabLLzTBUQtjagSrjTMIXDYmEcMa2FJp2NoXYpkJPizJTfH1pSSoDK0w6JvsLwDU6pgAJTgWJozRTk9j6o6HHZWhjlzDATdOqYZASOQrPl4Zcquq1FUGTKhVYtY1ARC8r3sVDgjYrR4tEKLGqWVXsprrOoqAVjAmGB4NVqwQMrJjO6zfPfwWu4TwXCUMrnxWdNyfhEXkM38SfBMotgbSMrw3hFatGRpyn9brN8zr4Stdw/2WpUxL6ud/7GAxbUTqfRaGrXpv7TQ2IBF9CfhsDlBNokgbEAkSPUw5aSXEanKNGZmu02EEEXtFx3wnnhDXY6g2Y321PvKHu2NaA1wqSLyBLQfUj0SPhdB4BLm/EzKSb9n4Se8ArccfwjTTL2iSH1R/5b+4bnaeUHZIKbocIMAkeIc2COo2/wBJZSWWN9Dw+BfT4qQ+i57XH3VtRcC0m2osZ/lNsHjsKG1c1XKXifggm3wkyYN0Lwqi14D3jYHnIBykd4sOqJdgKbmzAMyRrziO71ElZOTg/wDb/BVqLRbg8FTcxlOjVpnMczgxwJPQjXTbv5qFbBtDzVrNIY3RpmTBi/eZ06rF8U4a6k6WmRy3EgEfMJzw7ieKy9l0wBAMOsQBYOnppe5VJWo2vz+38icdjLjWID4qVMx2ZS+FoERAA0H2SQmsXDN2Z0ERA6DYJhh+MscT7ynNUH4iez0GXYDXUzZL69Y58zqgzG5mfASPkEyp9fn8HbXYNxNmXUkkxe0d3zTLgbSSANUvxNL3jgANdCBC0/BcMymwOa7NIN4i4sf/ACOe6bK0obJexo6oyk2XuA/Nhus/jMcXEv7TW6Bzvid3DZE43Fh5Fi536eQ5vd9EsqVQSS0Fzt6j9B0aCoRkNROmQbnzdshcfQDzLR2hqRuptrCYmSL/AJsFc2vm+/5YLTCQjQFRaYUjSJOif4Ph4LVI4IAqccltoEtCWnhHlXNwL1rMHgRARbsG1I8uzkjCVsM7dD/0y1nEcKEmqgBUjktAoDpU8qLYZVQcusTVZydFmaFc2s6FQ13NGMAhK9D1YjwuAhqCxuGhaWjTsqHcLqVnZabZPgAO8mwVVK2WcVRlCxDVWr6HR9hHNvXqhv8AiztHzMAeRTLD+z1FhinQBP739o94mw8FdQfszykkfNsBwqrUPZbb9xsO/r4StLg+G0qIkt9679x+EHo3TxPon2O4fV/7cwAYA6wEB/x1ZzrVIbybOXzNpRaSFTbIVcfAt2p/TFh468lcXe+YMsloBBp5cwDtnXNtNRe2q9WwTgIkGBIkwe4DdcwdOWuZ8Mi5BiCPG3mo5JOKseKvsCw7cmWXvzgHskkMh2oBaZaTe97gTN0W2uKrsxGU2PIFzx7uQJ1NvFsd9GO4a/JnaTA3BzyRNydgfyULhaTnADtEtneYvdp2/TKyynHIuSey0VRqaDnFha7KGmLagSCwzzHZnxWQ4rgXU3AQQIkG/wCl1o6rRYXEsJg3qZakzIBNjlI2vF+eZLePOc+HFwLWkCL2BE7/AJooYZSjkoaa9gXC8aWFzZs9rmgdQQ5sct47yn1EwMwAygEzyBYTP/0sxQ6WInv0gkddfJaejVLmEkgCGZgP8W5XEdCE+eLTs6EhXxqiPdm1ySRzEgGDzuSlPDMVke3Nzjzt9fktRWLXNOaD2wBtI3Hz06LEkkEjWJ9D/BVMD5RcWCT2PeN4QOIrU7WnvGpBVGL4aTTFWxG/SdvCycYDt0LgW3n/ACIInqIVnCbhzCNLGdIgGVLlX7HNijhtPO0hhgtGUnWGk3I3G6eMwwa2ARAG+kdeg5blIeH0v6fEPaTYOjvadE/oV25YMOy3B1tzA5jVDyI38kKnqhXiaQBcCDB83/UBB4mJAe7NpDKd+4Ej6JzxFtpbAn9RPaI7hskJztJLCWA6uJue5JCV/n5/1/yEjWa4foyDYRf1XsPVg3HrJ9FB7ZvlL/8AIlcpPIOmXun7LSpCtGs4RXBapYioAUlwVYgTJ9VfUcSmjj3ZnySHNHiIAXKnFeqQPDlOnQKdYETeUMxGMlLcU0lGU6KLOGEK0caRN5GZtriCmVBkhRxuFhUYdxBhFqh7sLdhiptw7k14awO1TEYRqyylstG0hJg6JdAAJJsANyVtaXD/AHTMoIbvlbcgxBJO5+SU8ErNw9N9ZzZd8LLxeCXHvjKPFD4f2kFZxtkLbQRqOkq+KWOPyk9micZy6Wg48OaazSM1jJcXXtffbVC1faN9V9T3TW5KeZrf3EyBnM6Dp1UqNekRnzDMAbm4PgeiyuJbSfiMxcWAgk5TAJGmlhqfJPllJpcToQX9RsG8fdT+IMa1re1LagcTza4iPCEU15rmWloEZszgLa7jVYbGtolkBxP/AGkz4hL8X7XOo0DSpzuM2oi/rYKTlNNXLX5oWUE18UafHV6RcWZu3fKT2QTt3IJ2MDcwMNIlpLoPgY28V8xbxKo50udMnT7cloMRjXP908ukuaM+0uAyknvifFGU37OjjZphxVxAlzeUZSOs5tRt0VNXDObUv+o2NMjKRE3BuNISzDPu28yT37TP5stCx7SC0wYbmadJDmuIvt8WnMLDknX7lVGiOGw4DWl7socDliM15ad9ZDjfkeQkLHOEPDwS6c7Q2HZwCRkIaTlnLqZiAqK2PLKjqeYEOvLgSbE5HdO7ohX4hxZln+4HtM3EiDDgfCOiOLctnTWrKaeLizGkfD8XaNrugiIBIIgjRxHfq+EY3OMxcRLiCBpL29qOUzFuiw9SpvsROkDlHotBwS7CNhr1JkDToAqeV+iycOxzj3A0ywOLeyGydmgyGjxErF4yq5tU/ATm/aDtEXsQdf5T/FVhvMG4nxcbfmiyGPrDPvP1FlHxH2rKSRqOBY0lpbI/SBrreDA6gGeiaNqEZgByEi8aediVl+AVwCSSLC47gm/9VL7GN48iT6eqGWVSaRyjaPcaqf3AdCQCekH1R+FJBpOA1EHrss5xjEXaZtcApnwLFS0SZAcPI6qt3jTEaaZfg8QKdd9B9gSchMaG4aSdlPFYYGQY79T4Jd7ZNPvmvG4AHgmeB4gK1IZvjbY3IlQyKqkH0BVac2OZ3jHogfdR+4d8/NNcQ2+gMczZDvou1BH/AJdI8ir43aJtk8CXOgEeKbCkAl2BJB0PmmkrXEyZeweo1dbouVSvA2VCJ5hui3VICDYLq99IugDe07JgU2D4qqChGU7onG8PLf1tPRUsYREhc0Ok0PuGNhMwUowD0yD1imvkaYvRmfaHFuNJgaLNLz07WT17PqlGC4ttVbbYgfMJrw6o2qHU3HTtD5H6IZ3DLkDY3Chmirakj2cH6dA9RwEmk4lp1beQdiEt4jntee/X/acPwuXtUpBGrT8lwcL940uAif08j05dFOM2vZSUEzJuxFQWBMK7hVFtRzqdQ5W1PhcdA7SCTp3prV4OWHb86qynRY5uR+guBFpPMi6pKbcSP06Yrq+zYoke+e1kElzpkhmxaB8TiZgd2yDfiw4jK2GgyBqQ0Wa0newE8yp8Q4YA5xbJAsOndKpwuHIIJBHOUyfxuTtknGmaQQMr+4xzOpHQD7Ik4r4cp+UWJIHcLJa52l9Bp36d2yhVqkFo/PhaoraAw/G4Nr3NLS429GmCR0ug8fh3e7zhxsB2R1N7+KsfxAEA2zGQdiB2YjycT3rr6kiwMEaRa+oTRi0wehPRf+menf2T9k94PiXRAEal3o0acvqss2mabss3v4zoe9ajhJcGF9pIdAGnxtbJPOBureS0obJxjbO46tMNNyfrA+bistxE/wB0ze/pqtI9naOY2aXAHeGkEd+kLN12Q8k31UvHq2PJaDeCsk9N/NMcM8+8nSAPIzr01Q3CqZh0eZ0mZjyTHDU4zGLbnbewlSzS+THitC/jNS8d5gd+qYcEH9rxSjHfHHJO+HCKY6/e6fJaxJCVsG4ziC5zWm5ER0uf48lDDvgmDvqF7F0/7onp8lF+GIDjpv4ao/0pMCQXgONN+CoNDAKfNioAGwe6Avn9d0uJTfgFV2aJ6rTxUVZFws1dPCwb2aNSrBVabAg9xCgyqSDLp6JVSqzULeuu6ZZVxbRGWK3sZVAc2WDJRdGi02J7+irdVbIGbtAET0VdbFNsJvGyxT8zI3SKLxorsOFNo+ET3rtagSLpdQxpJ5fnNFNxI5nwklR+rJvYeCXRWKJ0eAet1aaLQIB8NlY2prAPeQuNHO5XpYc2qZKSsjh4BRgegRQNyR5aKHvSqzhe0KjMYfEGm9rxsdOY3C02JpBzW16ZsR6cj1Bt4LGFy0XsljxJw9T4X/CTo13Lx+Y6pfJxclyXo2+Nl4yphWYESP8ASJwJymDodCunhnunk3I3RJwYLZFx1XlPXR6y6BMe0abfdIqrgHQPFN/6abT0En0lL6mBqSSWk3Mx0tYckVMWS0DPpNdqEtxlJwfIFk4fScP0keBCicKcpd87fNPyM8oijFTAtf72+iFxTTlEiNfDYfJMvdFxzC/IdVHF4clt7AnTxmfmmTqkT4ifDNMX/wBJngahJDc0Nm571UaJAAiBqPP+Ez4ZQOWG0y8STJm/MgDXa6OSerAoehRicC51Z2UWbBMaZQYHqfmtBRwrmsEiOyLf+S6/i5dwtRwL3lgElvZJHwiYAG+h9EdRY7IzPzaT3NbYBZc+SUml6HjBIS4qn2Xf9QG/+gS49yzzW3E/lv8AS1nE6UUxpNh3kgnToCAlXDcAajhyAB+f1haMEqg5MScd0X8NpiOU/MwPl80eaILSNLn16eStbQh+x+l/sFLHUyGk9LDlpP18llbcplK0ZmtSl8DYxPl9wtNg8L/bZrYJLw6gXVANiR8/9+S2NVoZTnkDZaPIk9RROMTMe4mr3fRX42kSDZMcDhbE62XcTQEGxj8skeT5JfYKx6MK+h2jbdMsHTLXAhG0sD2tJCZU+HxeFqyZ10TjiFmIxD4KVYfEuD1oeI0ob1SejgzEo45RcHZzhTCXV5kg9J5qWHaXDr1VWFpdqHC3RMaTADLCCP2lZ5xrSBJkqALIuBz3RTa7okVG+ACFfiNoHcVM1W/qpDvCEYfchJ2Xf1bxZzvNpHqrqOIBuhWVxpFvP5oygxpESJ6rZjivRJlzKt9bLhIS7EVspyjxUG1ytvElYjLbrxVz2LjWSnLI1Xs/7StIFOuOgqD5PH1H8rUnCDVuhv0IXz7C4cLT8D4v7qGP7VP1b3dOiwZ/GT+UDdhztakFYrhxLoIsdxYjl+BV1uFkgAPNucT5wtSGMe0FpkEWIQtXB8l57jZsU7MliOE1Ldt2t4cIjw/Loapw50nNdoGpOpWmxGCdeAT0P3CXY3CVXNgMgdXR6EJNo7sTDDNjsj+UFisOD8Vv8eZ8Nk8HDHgEvqAWiGiTHeVScO2OyCBu4/EZ6pXlSfdi8LMrjKJBgCBAvzPIfm61PAaTvdmCYuCOWsW7wg6+ADntA2IMdAZMo3A1xTqyBYmC3YgkEjp/CusicaYri0m0AYDDkFwcLElu8u7MSD5nxRXuA0Aj/G08mHKPOVpeL8DMGpROYQTlJvBje+w10veNTnxRIIIEG2vMsiB5lTy45RlsWE4yWhNxBxJa0i7QAernCSfM+iv4VSytL52aB0ga+o8lKrgi54kyewJ63v8ANMKWGGRreeUHoBH0JPiqNrhxQK2V4enuBvMHvmPQKjjTgG5Rr+fwnVGkYE/mv1d6JVxHCGpVAHO/z+nqpQSc7Yz6K+A4LKQ/nv0/ITLiVPNDRqUdgsJlaBsBH0V1Km0Gdzp0XOdy5ApJFOGwUNEqeKw7WtujCwmx/PBC8YfDYV8WBS2zPPyGnSQJhadLafRX1KVKD9Vn8JjMruidyHCyrPxkTXkyEuMwOZ1tAgKlHtQnOIdFp8UB7yDcKLhOHfRVZVLoXCpldfzRQdvbvH1XH0wZML2EpRO45fZHQkjlYj9bf/QXRQ/bUtyiVcJGnaby5LoFM3DSOcH6K8EmQdldKmRrB7l59QCT5I6lSEc0HjKdh4rbijRCbAgFa1cAUwrkkBupqrJCYe6VTqC40naNWES2uuU8CYXTgylKoZ8I40+i612HVu3eORW1wmKZVZnYZHqDyI2K+aGi4K/B4ypSdmYS0/PoQbFZc3jxyb9lseRxPoVYkblA1QSIJI6oHhntK15DKgyuP6h8J+rfVOXUwb/nmF5OXDKLpm2E01aElSnt89/FUjD+Cc1sKgqjFB46KXYtq0QDb09UOcKMyZubH+1H3ZKaKo57HXCMT2QDt9NwreJcKZUGawIMhwEX6/n2SzAgg/l+X5z705BIFvLp0+22y9KGROFM8/JBxlaMxisC6m6YJ0+f0FvFRZSBM6RbyIJ/+fRasMDhDrjr+fnRL6/DwyTMDXmoyxauI8Mt6kLjQtEzH59AuUsOGHtanQIWvx9vw0m9M7voEqfVeKmcknNulngmo2UhkjKVGirVLfliNQpYS99j6dyFw4LoPP5pm9oa3vWbHFyfEOX4oJw1KZKQ+0r4Ce4OsA26zPtNiQ4wF6+JdI86fZnA66ZYLGltkrNl2m9a3BMQ01OkKl0LiqAZ3LmAxuVV8RxGZSWO9Po666KXU7DrorxRET5HkeSqwNcAZXiWnzB5hMG0g3Qy0/nmseXA4stzUkLS0ySLHdvPqu5Gm8EEcrEd4R9bByQQfFVObfqlgBnqTbKFemEYxkiyHxWFc4gAL0cXRCQE6m1G0sO2Aq/+OerG4NypQtIWPcvU3XXa9Iyqg0osqM2VBCkHpe0lXMeUCiYYSF51EFC50bwqkajw3bUxrA2HU6eKWUlFWxlsjQ4bH9wi36RzPPwTzhNGoGyJF4+6ZYTh5NyOjRyAVPGuLMwzcjQHVOWzep+y8Sbn5WT4dfc9DnDBCu2W8SxjKFPNUMuOjRqfDl1SSjxmnV0lrv2mL/8AU7pBiK76ji95LnHc/lgqfdQZXof6KLx8W9/cxLyZKV+vsazDBj9zI2OnQo9uFbHXvssvhsSTf9Q1/wAhufz7pzhMXI+fQc43C8XNhyYZ/LaPTjKOSNwDxS/OfNpR1N8/l5+/zQ1KlNwfLQqyk6DBH8gfULb4zU1cWYszaewgNI0/g/Yq7OHCCO+du/7qLDy39eneu5dCP5HQ/n3W6MePRlezI8d9n/dk1aQ7Opbu3qOny7tFFHFC0hfRQ2bGx/PRZTj3CmsdnAgE3A0k7job2V1Ulsm7XQXw7FUg26hjca1xsUtpU2xqhq+FOxUoeNijJuKoLyzfbJ18c7QFD1MJmuSuMw7hqo1A8rSopdE27BKuFCrZhrottI7r2RMcVOhqHdVRgwZeVe/gNYCQ2R0RAKC4o3AYosPMbhQdhXAwQR3qTKKDVhNBqwObdp/IVVOheUHgMS6mbXB1adCnOGqNfcWO4WaWCnaHUrKvcWkIVvEACr+IYjKC1hmdTySVtNXgqQj2Of68FSGLCWUxCtBTAog+iqXUE7dT5hW0aDeSTkOkIRhl0YdaKphWoZ1ABCw7E/8ATFOvZdtOnUc6o7KMhAME3JHIcgVxlEK0UApzSlFxfTGUmg7iXHoGWgP/AGR8h9SsxVoFxJMknUndOxhwpNwwQxxjBVFUdKTfZnzhIUX4c8lpqmFCp/pAq8hGZ5lAgyNVOpWdTIe0QNx8yOnRPxhQovwgKllhHIqZXDlljeizhOMBEjTUjl1HT/SN4lWyBtTUCxHyPzCRYPDuo1RF2O0P7THwu6FaT3Iewt5jyP8AtePjf0M/H0zdmrJDkjmCxrHiQbHbcH7/AD15owEbf7Wa/poNpBRDK9UH4vNezSPOUjRAj+fzRBcVotfTcx3I+G4IPkqKWNO7e+Dbw5KNeo94jQfTkmToDZihKsp1yCmWO4bGiA/ozqnTsUMxLxltqhWVtoU6bZsrG0IMp3IWjlYWuEtru5J3VcCNEnq0pMBIpDUcwldwIhb72fxDXtgi6xlCjk1Wl9mySbIqWwNaHmP4PTeNAsbxDhwpuIX0NrSNbd6Fr4PDVJa9wnvhUnKKBGLZ87DQu+7Oy3TfZKhqKh8wu4fgNFj/AO46Rtf7KLmxlEwfuipe4W9xPAqGYEE5eUo48GwuWMjbjXfzXKWwuLMJwTgLsQ4gGANTyTd/sW4GA+esfynXCeHe4ccrhfmmNQkn42jzTxlH2I4y9AOJbQIyOACGHDMLAg+MlKq9M1ao7RaOQ38UYyiB2RMBY45H6N0sUV2cq8GaXQx9uuyhifZ9wEgyiWYQGYJE8lZSxLqXZBLh1TrJ9xXi9JiWpwao03Gqup8OI1WgFc1Re3cpYKmGzv1K7lfQnCuxTR4cHWAJXqnDCNinLcS5ukeSt/qnKmNRfYk4tdGdOAKk/hJAmQmnEsSYgWlC1KxbTO9l0nFHRi32CMwDR8R1UKOFaSb2CqxOOPu22ulj67/esYHQHG5UZSrorHGmaOvhaZEtEDcQqW0iwjcHQ/TvCurEtc1oNl3HsDRmHfHNQ8jAsiv2i2P49dMk7g7al2m5uQqsRwYtIBMA7qjh3EXPdbsg7TOlkdxMH3bnZiYVuWiX0t7I1+DtaJD+/RL8Rh/2OlE8JrGoy6C4riC05REJ7vYssaT4l9PgD3mzgeZXsR7Lv0kFNuAuy0J3N1yjiHOMEm/VPySSJqFtmYq+zFRgLrEchMqkYA8jPKFquI8SdRFgD3rL4/2gqe8bAAuPmkc69lI4XIr/AOGrO0pujy+alguCPLoy36p1ifaKoyo1sAgjuRlF+c5tD0K76kfQPpP2C1fZJobL336aL3A6TaLjeSnFfFkggibJLTwLTUzye7ZdkdfpDjhf6hvXq+9cDMAbIetTbqAOqh/T5e1JXKmEBNiRPJI5NrY8YqL0BioRU7J8JUKvFHZsjmE9y6HAVC2PFOKVEETF41U1Fy1ZVzX2FwqF4EOynkUybhC7K/NYajmkhxB9+G2taU/oYkh2SJGqpGumSfKrRHF4jLdjC4/nNJhjqhv7o7p7XrXiEC510cm/Z0LX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Картинки по запросу щу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s://upload.wikimedia.org/wikipedia/commons/thumb/b/be/Apus_apus_-Barcelona,_Spain-8_(1).jpg/275px-Apus_apus_-Barcelona,_Spain-8_(1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7" name="Picture 7" descr="C:\Users\Владимировна\Desktop\загружен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4499992" cy="3356992"/>
          </a:xfrm>
          <a:prstGeom prst="rect">
            <a:avLst/>
          </a:prstGeom>
          <a:noFill/>
        </p:spPr>
      </p:pic>
      <p:pic>
        <p:nvPicPr>
          <p:cNvPr id="15368" name="Picture 8" descr="C:\Users\Владимировна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92856"/>
            <a:ext cx="4644008" cy="3465144"/>
          </a:xfrm>
          <a:prstGeom prst="rect">
            <a:avLst/>
          </a:prstGeom>
          <a:noFill/>
        </p:spPr>
      </p:pic>
      <p:pic>
        <p:nvPicPr>
          <p:cNvPr id="15369" name="Picture 9" descr="C:\Users\Владимировна\Desktop\275px-Apus_apus_-Barcelona,_Spain-8_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7239" y="3356992"/>
            <a:ext cx="4586761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www.zoopicture.ru/assets/2010/08/2977090723_61196b97d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3284985"/>
            <a:ext cx="4762500" cy="3573016"/>
          </a:xfrm>
          <a:prstGeom prst="rect">
            <a:avLst/>
          </a:prstGeom>
          <a:noFill/>
        </p:spPr>
      </p:pic>
      <p:pic>
        <p:nvPicPr>
          <p:cNvPr id="16386" name="Picture 2" descr="C:\Users\Владимировна\Desktop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05048" cy="3284984"/>
          </a:xfrm>
          <a:prstGeom prst="rect">
            <a:avLst/>
          </a:prstGeom>
          <a:noFill/>
        </p:spPr>
      </p:pic>
      <p:pic>
        <p:nvPicPr>
          <p:cNvPr id="3" name="Picture 11" descr="03_04_03_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4984"/>
            <a:ext cx="4788024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0"/>
            <a:ext cx="4211960" cy="328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000167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61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5" descr="D:\набор фотографий\животные\хамелионы, ящерицы, змеи\6222.JPG"/>
          <p:cNvPicPr>
            <a:picLocks noChangeAspect="1" noChangeArrowheads="1"/>
          </p:cNvPicPr>
          <p:nvPr/>
        </p:nvPicPr>
        <p:blipFill>
          <a:blip r:embed="rId3" cstate="print"/>
          <a:srcRect l="20381" r="25488"/>
          <a:stretch>
            <a:fillRect/>
          </a:stretch>
        </p:blipFill>
        <p:spPr bwMode="auto">
          <a:xfrm>
            <a:off x="0" y="3376342"/>
            <a:ext cx="4355976" cy="3481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-1"/>
            <a:ext cx="4716016" cy="3350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4243" y="3356992"/>
            <a:ext cx="4669757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79912" y="332656"/>
            <a:ext cx="2124075" cy="576064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Среды жизни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060848"/>
            <a:ext cx="2343150" cy="4572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Водная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900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1680264"/>
            <a:ext cx="2343150" cy="576064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Организменная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34544" y="4005064"/>
            <a:ext cx="3069904" cy="50405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Наземно-воздушная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4365104"/>
            <a:ext cx="2343150" cy="4572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Почвенная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8" name="Рисунок 7" descr="http://www.nivasposad.ru/school/homepages/all_kurs/konkurs2009/web-pages/gorbunova/halili_djamilya/images/1172595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84" y="2852936"/>
            <a:ext cx="2544056" cy="1253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fb.ru/misc/i/gallery/5137/215159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16" y="5085184"/>
            <a:ext cx="2544055" cy="1253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2380888"/>
            <a:ext cx="2232248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8014" y="4725144"/>
            <a:ext cx="3032329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3" name="Прямая со стрелкой 12"/>
          <p:cNvCxnSpPr/>
          <p:nvPr/>
        </p:nvCxnSpPr>
        <p:spPr>
          <a:xfrm>
            <a:off x="4932040" y="1052736"/>
            <a:ext cx="1359564" cy="915560"/>
          </a:xfrm>
          <a:prstGeom prst="straightConnector1">
            <a:avLst/>
          </a:prstGeom>
          <a:noFill/>
          <a:ln w="28575" cap="flat" cmpd="sng" algn="ctr">
            <a:solidFill>
              <a:srgbClr val="8064A2">
                <a:lumMod val="75000"/>
              </a:srgbClr>
            </a:solidFill>
            <a:prstDash val="solid"/>
            <a:tailEnd type="arrow"/>
          </a:ln>
          <a:effectLst/>
        </p:spPr>
      </p:cxnSp>
      <p:cxnSp>
        <p:nvCxnSpPr>
          <p:cNvPr id="17" name="Прямая со стрелкой 16"/>
          <p:cNvCxnSpPr/>
          <p:nvPr/>
        </p:nvCxnSpPr>
        <p:spPr>
          <a:xfrm flipH="1">
            <a:off x="3635896" y="1052736"/>
            <a:ext cx="1296144" cy="2736304"/>
          </a:xfrm>
          <a:prstGeom prst="straightConnector1">
            <a:avLst/>
          </a:prstGeom>
          <a:noFill/>
          <a:ln w="28575" cap="flat" cmpd="sng" algn="ctr">
            <a:solidFill>
              <a:srgbClr val="8064A2">
                <a:lumMod val="75000"/>
              </a:srgbClr>
            </a:solidFill>
            <a:prstDash val="solid"/>
            <a:tailEnd type="arrow"/>
          </a:ln>
          <a:effectLst/>
        </p:spPr>
      </p:cxnSp>
      <p:cxnSp>
        <p:nvCxnSpPr>
          <p:cNvPr id="20" name="Прямая со стрелкой 19"/>
          <p:cNvCxnSpPr/>
          <p:nvPr/>
        </p:nvCxnSpPr>
        <p:spPr>
          <a:xfrm>
            <a:off x="4932040" y="1052736"/>
            <a:ext cx="1152128" cy="2840320"/>
          </a:xfrm>
          <a:prstGeom prst="straightConnector1">
            <a:avLst/>
          </a:prstGeom>
          <a:noFill/>
          <a:ln w="28575" cap="flat" cmpd="sng" algn="ctr">
            <a:solidFill>
              <a:srgbClr val="8064A2">
                <a:lumMod val="75000"/>
              </a:srgbClr>
            </a:solidFill>
            <a:prstDash val="solid"/>
            <a:tailEnd type="arrow"/>
          </a:ln>
          <a:effectLst/>
        </p:spPr>
      </p:cxnSp>
      <p:cxnSp>
        <p:nvCxnSpPr>
          <p:cNvPr id="23" name="Прямая со стрелкой 22"/>
          <p:cNvCxnSpPr/>
          <p:nvPr/>
        </p:nvCxnSpPr>
        <p:spPr>
          <a:xfrm flipH="1">
            <a:off x="1783135" y="1052736"/>
            <a:ext cx="3140905" cy="792088"/>
          </a:xfrm>
          <a:prstGeom prst="straightConnector1">
            <a:avLst/>
          </a:prstGeom>
          <a:noFill/>
          <a:ln w="28575" cap="flat" cmpd="sng" algn="ctr">
            <a:solidFill>
              <a:srgbClr val="8064A2">
                <a:lumMod val="75000"/>
              </a:srgbClr>
            </a:solidFill>
            <a:prstDash val="solid"/>
            <a:tailEnd type="arrow"/>
          </a:ln>
          <a:effectLst/>
        </p:spPr>
      </p:cxnSp>
      <p:sp>
        <p:nvSpPr>
          <p:cNvPr id="25" name="Прямоугольник 24"/>
          <p:cNvSpPr/>
          <p:nvPr/>
        </p:nvSpPr>
        <p:spPr>
          <a:xfrm>
            <a:off x="683568" y="332656"/>
            <a:ext cx="7776863" cy="576064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Среды 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обитания живых организмов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191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xxlbook.ru/imgh8622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4536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188640"/>
            <a:ext cx="688079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Среды обитания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живых организмов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Задачи: 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 какие среды обитания организмов выделяют ученые;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выяснить условия существования в </a:t>
            </a:r>
            <a:r>
              <a:rPr lang="ru-RU" b="1" dirty="0" err="1" smtClean="0"/>
              <a:t>этмих</a:t>
            </a:r>
            <a:r>
              <a:rPr lang="ru-RU" b="1" dirty="0" smtClean="0"/>
              <a:t> средах;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выяснить варианты приспособлений организмов к обитанию в этих условиях.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Таблица «приспособления животных к среде обитания»: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536" y="2033465"/>
          <a:ext cx="8424936" cy="4635895"/>
        </p:xfrm>
        <a:graphic>
          <a:graphicData uri="http://schemas.openxmlformats.org/drawingml/2006/table">
            <a:tbl>
              <a:tblPr/>
              <a:tblGrid>
                <a:gridCol w="2807932"/>
                <a:gridCol w="2808502"/>
                <a:gridCol w="2808502"/>
              </a:tblGrid>
              <a:tr h="21865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Название животного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Среда обитания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Приспособление к обитанию  в данной среде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93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221</Words>
  <Application>Microsoft Office PowerPoint</Application>
  <PresentationFormat>Экран (4:3)</PresentationFormat>
  <Paragraphs>42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«Рыбе – вода, птице – воздух,  зверям – лес, степи, горы…» </vt:lpstr>
      <vt:lpstr>Слайд 2</vt:lpstr>
      <vt:lpstr>Слайд 3</vt:lpstr>
      <vt:lpstr>Слайд 4</vt:lpstr>
      <vt:lpstr>Слайд 5</vt:lpstr>
      <vt:lpstr>Слайд 6</vt:lpstr>
      <vt:lpstr>Слайд 7</vt:lpstr>
      <vt:lpstr>Задачи: </vt:lpstr>
      <vt:lpstr>Таблица «приспособления животных к среде обитания»:</vt:lpstr>
      <vt:lpstr>Стриж </vt:lpstr>
      <vt:lpstr>Гепард </vt:lpstr>
      <vt:lpstr>Кит                       Дельфин</vt:lpstr>
      <vt:lpstr>Крот  </vt:lpstr>
      <vt:lpstr>Слайд 14</vt:lpstr>
      <vt:lpstr>Игра «Кто лишний?»</vt:lpstr>
      <vt:lpstr>Самоанализ и самооценка ученика</vt:lpstr>
      <vt:lpstr>Домашнее задание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«Рыбе – вода, птице – воздух,  зверям – лес, степи, горы…» </dc:title>
  <dc:creator>Владимировна</dc:creator>
  <cp:lastModifiedBy>1</cp:lastModifiedBy>
  <cp:revision>17</cp:revision>
  <dcterms:created xsi:type="dcterms:W3CDTF">2016-03-16T16:37:42Z</dcterms:created>
  <dcterms:modified xsi:type="dcterms:W3CDTF">2022-09-19T16:13:59Z</dcterms:modified>
</cp:coreProperties>
</file>