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7" r:id="rId1"/>
    <p:sldMasterId id="2147483698" r:id="rId2"/>
  </p:sldMasterIdLst>
  <p:notesMasterIdLst>
    <p:notesMasterId r:id="rId12"/>
  </p:notesMasterIdLst>
  <p:sldIdLst>
    <p:sldId id="256" r:id="rId3"/>
    <p:sldId id="262" r:id="rId4"/>
    <p:sldId id="257" r:id="rId5"/>
    <p:sldId id="258" r:id="rId6"/>
    <p:sldId id="259" r:id="rId7"/>
    <p:sldId id="260" r:id="rId8"/>
    <p:sldId id="264" r:id="rId9"/>
    <p:sldId id="261" r:id="rId10"/>
    <p:sldId id="266" r:id="rId11"/>
  </p:sldIdLst>
  <p:sldSz cx="9144000" cy="5143500" type="screen16x9"/>
  <p:notesSz cx="6858000" cy="9144000"/>
  <p:embeddedFontLst>
    <p:embeddedFont>
      <p:font typeface="Montserrat" panose="020B0604020202020204" charset="-52"/>
      <p:regular r:id="rId13"/>
      <p:bold r:id="rId14"/>
      <p:italic r:id="rId15"/>
      <p:boldItalic r:id="rId16"/>
    </p:embeddedFont>
    <p:embeddedFont>
      <p:font typeface="Montserrat Light" panose="020B0604020202020204" charset="-52"/>
      <p:regular r:id="rId17"/>
      <p:bold r:id="rId18"/>
      <p:italic r:id="rId19"/>
      <p:boldItalic r:id="rId20"/>
    </p:embeddedFont>
    <p:embeddedFont>
      <p:font typeface="Roboto" panose="020B0604020202020204" charset="0"/>
      <p:regular r:id="rId21"/>
      <p:bold r:id="rId22"/>
      <p:italic r:id="rId23"/>
      <p:boldItalic r:id="rId24"/>
    </p:embeddedFont>
    <p:embeddedFont>
      <p:font typeface="Montserrat Medium" panose="020B0604020202020204" charset="-52"/>
      <p:regular r:id="rId25"/>
      <p:bold r:id="rId26"/>
      <p:italic r:id="rId27"/>
      <p:boldItalic r:id="rId28"/>
    </p:embeddedFont>
    <p:embeddedFont>
      <p:font typeface="Montserrat SemiBold" panose="020B0604020202020204" charset="-52"/>
      <p:regular r:id="rId29"/>
      <p:bold r:id="rId30"/>
      <p:italic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1.xml"/><Relationship Id="rId21" Type="http://schemas.openxmlformats.org/officeDocument/2006/relationships/font" Target="fonts/font9.fntdata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2.fntdata"/><Relationship Id="rId32" Type="http://schemas.openxmlformats.org/officeDocument/2006/relationships/font" Target="fonts/font20.fntdata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7.fntdata"/><Relationship Id="rId31" Type="http://schemas.openxmlformats.org/officeDocument/2006/relationships/font" Target="fonts/font1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SLIDES_API27104909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SLIDES_API27104909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SLIDES_API271049090_5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SLIDES_API271049090_5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SLIDES_API27104909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SLIDES_API27104909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SLIDES_API271049090_1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SLIDES_API271049090_1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SLIDES_API271049090_2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SLIDES_API271049090_2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SLIDES_API271049090_3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SLIDES_API271049090_3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SLIDES_API271049090_7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SLIDES_API271049090_7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SLIDES_API27104909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SLIDES_API27104909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SLIDES_API271049090_7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SLIDES_API271049090_7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02687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hyperlink" Target="http://www.pptmon.com/" TargetMode="External"/><Relationship Id="rId10" Type="http://schemas.openxmlformats.org/officeDocument/2006/relationships/image" Target="../media/image6.png"/><Relationship Id="rId4" Type="http://schemas.openxmlformats.org/officeDocument/2006/relationships/hyperlink" Target="https://pptmon.com/" TargetMode="External"/><Relationship Id="rId9" Type="http://schemas.openxmlformats.org/officeDocument/2006/relationships/image" Target="../media/image5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laceholder-Image">
  <p:cSld name="Placeholder-Imag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Placeholder-Image">
  <p:cSld name="1_Placeholder-Image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6"/>
          <p:cNvSpPr>
            <a:spLocks noGrp="1"/>
          </p:cNvSpPr>
          <p:nvPr>
            <p:ph type="pic" idx="2"/>
          </p:nvPr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Main">
  <p:cSld name="4_Main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7"/>
          <p:cNvSpPr>
            <a:spLocks noGrp="1"/>
          </p:cNvSpPr>
          <p:nvPr>
            <p:ph type="pic" idx="2"/>
          </p:nvPr>
        </p:nvSpPr>
        <p:spPr>
          <a:xfrm>
            <a:off x="3046552" y="0"/>
            <a:ext cx="30552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6_Placeholder-Image">
  <p:cSld name="36_Placeholder-Image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8"/>
          <p:cNvSpPr>
            <a:spLocks noGrp="1"/>
          </p:cNvSpPr>
          <p:nvPr>
            <p:ph type="pic" idx="2"/>
          </p:nvPr>
        </p:nvSpPr>
        <p:spPr>
          <a:xfrm>
            <a:off x="0" y="0"/>
            <a:ext cx="33537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Master-Placeholder">
  <p:cSld name="5_Master-Placeholder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1" y="0"/>
            <a:ext cx="9144000" cy="2509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Blank">
  <p:cSld name="1_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0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0_Placeholder-Image">
  <p:cSld name="30_Placeholder-Image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21"/>
          <p:cNvSpPr>
            <a:spLocks noGrp="1"/>
          </p:cNvSpPr>
          <p:nvPr>
            <p:ph type="pic" idx="2"/>
          </p:nvPr>
        </p:nvSpPr>
        <p:spPr>
          <a:xfrm>
            <a:off x="1" y="2753591"/>
            <a:ext cx="3048000" cy="23901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68" name="Google Shape;68;p21"/>
          <p:cNvSpPr>
            <a:spLocks noGrp="1"/>
          </p:cNvSpPr>
          <p:nvPr>
            <p:ph type="pic" idx="3"/>
          </p:nvPr>
        </p:nvSpPr>
        <p:spPr>
          <a:xfrm>
            <a:off x="6096001" y="2753591"/>
            <a:ext cx="3048000" cy="23901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laceholder_">
  <p:cSld name="Placeholder_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2"/>
          <p:cNvSpPr>
            <a:spLocks noGrp="1"/>
          </p:cNvSpPr>
          <p:nvPr>
            <p:ph type="pic" idx="2"/>
          </p:nvPr>
        </p:nvSpPr>
        <p:spPr>
          <a:xfrm>
            <a:off x="0" y="0"/>
            <a:ext cx="2282700" cy="3352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1" name="Google Shape;71;p22"/>
          <p:cNvSpPr>
            <a:spLocks noGrp="1"/>
          </p:cNvSpPr>
          <p:nvPr>
            <p:ph type="pic" idx="3"/>
          </p:nvPr>
        </p:nvSpPr>
        <p:spPr>
          <a:xfrm>
            <a:off x="2283404" y="0"/>
            <a:ext cx="2282700" cy="3352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2" name="Google Shape;72;p22"/>
          <p:cNvSpPr>
            <a:spLocks noGrp="1"/>
          </p:cNvSpPr>
          <p:nvPr>
            <p:ph type="pic" idx="4"/>
          </p:nvPr>
        </p:nvSpPr>
        <p:spPr>
          <a:xfrm>
            <a:off x="4565242" y="0"/>
            <a:ext cx="22827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73" name="Google Shape;73;p22"/>
          <p:cNvSpPr>
            <a:spLocks noGrp="1"/>
          </p:cNvSpPr>
          <p:nvPr>
            <p:ph type="pic" idx="5"/>
          </p:nvPr>
        </p:nvSpPr>
        <p:spPr>
          <a:xfrm>
            <a:off x="6848645" y="0"/>
            <a:ext cx="2282700" cy="3352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2_Placeholder-Image">
  <p:cSld name="32_Placeholder-Image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3"/>
          <p:cNvSpPr>
            <a:spLocks noGrp="1"/>
          </p:cNvSpPr>
          <p:nvPr>
            <p:ph type="pic" idx="2"/>
          </p:nvPr>
        </p:nvSpPr>
        <p:spPr>
          <a:xfrm>
            <a:off x="457200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6" name="Google Shape;76;p23"/>
          <p:cNvSpPr>
            <a:spLocks noGrp="1"/>
          </p:cNvSpPr>
          <p:nvPr>
            <p:ph type="pic" idx="3"/>
          </p:nvPr>
        </p:nvSpPr>
        <p:spPr>
          <a:xfrm>
            <a:off x="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Placeholder-Image">
  <p:cSld name="33_Placeholder-Image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4"/>
          <p:cNvSpPr>
            <a:spLocks noGrp="1"/>
          </p:cNvSpPr>
          <p:nvPr>
            <p:ph type="pic" idx="2"/>
          </p:nvPr>
        </p:nvSpPr>
        <p:spPr>
          <a:xfrm>
            <a:off x="457200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9" name="Google Shape;79;p24"/>
          <p:cNvSpPr>
            <a:spLocks noGrp="1"/>
          </p:cNvSpPr>
          <p:nvPr>
            <p:ph type="pic" idx="3"/>
          </p:nvPr>
        </p:nvSpPr>
        <p:spPr>
          <a:xfrm>
            <a:off x="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4_Placeholder-Image">
  <p:cSld name="34_Placeholder-Image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5"/>
          <p:cNvSpPr>
            <a:spLocks noGrp="1"/>
          </p:cNvSpPr>
          <p:nvPr>
            <p:ph type="pic" idx="2"/>
          </p:nvPr>
        </p:nvSpPr>
        <p:spPr>
          <a:xfrm>
            <a:off x="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82" name="Google Shape;82;p25"/>
          <p:cNvSpPr>
            <a:spLocks noGrp="1"/>
          </p:cNvSpPr>
          <p:nvPr>
            <p:ph type="pic" idx="3"/>
          </p:nvPr>
        </p:nvSpPr>
        <p:spPr>
          <a:xfrm>
            <a:off x="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Blank">
  <p:cSld name="3_Blank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6"/>
          <p:cNvSpPr>
            <a:spLocks noGrp="1"/>
          </p:cNvSpPr>
          <p:nvPr>
            <p:ph type="pic" idx="2"/>
          </p:nvPr>
        </p:nvSpPr>
        <p:spPr>
          <a:xfrm>
            <a:off x="0" y="0"/>
            <a:ext cx="91611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5_Placeholder-Image">
  <p:cSld name="35_Placeholder-Image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7"/>
          <p:cNvSpPr>
            <a:spLocks noGrp="1"/>
          </p:cNvSpPr>
          <p:nvPr>
            <p:ph type="pic" idx="2"/>
          </p:nvPr>
        </p:nvSpPr>
        <p:spPr>
          <a:xfrm>
            <a:off x="457200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87" name="Google Shape;87;p27"/>
          <p:cNvSpPr>
            <a:spLocks noGrp="1"/>
          </p:cNvSpPr>
          <p:nvPr>
            <p:ph type="pic" idx="3"/>
          </p:nvPr>
        </p:nvSpPr>
        <p:spPr>
          <a:xfrm>
            <a:off x="457200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Placeholder-Image">
  <p:cSld name="5_Placeholder-Image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8"/>
          <p:cNvSpPr>
            <a:spLocks noGrp="1"/>
          </p:cNvSpPr>
          <p:nvPr>
            <p:ph type="pic" idx="2"/>
          </p:nvPr>
        </p:nvSpPr>
        <p:spPr>
          <a:xfrm>
            <a:off x="1" y="0"/>
            <a:ext cx="45720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7_Placeholder-Image">
  <p:cSld name="17_Placeholder-Image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9"/>
          <p:cNvSpPr>
            <a:spLocks noGrp="1"/>
          </p:cNvSpPr>
          <p:nvPr>
            <p:ph type="pic" idx="2"/>
          </p:nvPr>
        </p:nvSpPr>
        <p:spPr>
          <a:xfrm>
            <a:off x="0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2" name="Google Shape;92;p29"/>
          <p:cNvSpPr>
            <a:spLocks noGrp="1"/>
          </p:cNvSpPr>
          <p:nvPr>
            <p:ph type="pic" idx="3"/>
          </p:nvPr>
        </p:nvSpPr>
        <p:spPr>
          <a:xfrm>
            <a:off x="2288329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3" name="Google Shape;93;p29"/>
          <p:cNvSpPr>
            <a:spLocks noGrp="1"/>
          </p:cNvSpPr>
          <p:nvPr>
            <p:ph type="pic" idx="4"/>
          </p:nvPr>
        </p:nvSpPr>
        <p:spPr>
          <a:xfrm>
            <a:off x="4569206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4" name="Google Shape;94;p29"/>
          <p:cNvSpPr>
            <a:spLocks noGrp="1"/>
          </p:cNvSpPr>
          <p:nvPr>
            <p:ph type="pic" idx="5"/>
          </p:nvPr>
        </p:nvSpPr>
        <p:spPr>
          <a:xfrm>
            <a:off x="6857535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gos 1">
  <p:cSld name="Logos 1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0"/>
          <p:cNvSpPr>
            <a:spLocks noGrp="1"/>
          </p:cNvSpPr>
          <p:nvPr>
            <p:ph type="pic" idx="2"/>
          </p:nvPr>
        </p:nvSpPr>
        <p:spPr>
          <a:xfrm>
            <a:off x="929172" y="2024441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7" name="Google Shape;97;p30"/>
          <p:cNvSpPr>
            <a:spLocks noGrp="1"/>
          </p:cNvSpPr>
          <p:nvPr>
            <p:ph type="pic" idx="3"/>
          </p:nvPr>
        </p:nvSpPr>
        <p:spPr>
          <a:xfrm>
            <a:off x="3561572" y="2024441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8" name="Google Shape;98;p30"/>
          <p:cNvSpPr>
            <a:spLocks noGrp="1"/>
          </p:cNvSpPr>
          <p:nvPr>
            <p:ph type="pic" idx="4"/>
          </p:nvPr>
        </p:nvSpPr>
        <p:spPr>
          <a:xfrm>
            <a:off x="929172" y="3280198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9" name="Google Shape;99;p30"/>
          <p:cNvSpPr>
            <a:spLocks noGrp="1"/>
          </p:cNvSpPr>
          <p:nvPr>
            <p:ph type="pic" idx="5"/>
          </p:nvPr>
        </p:nvSpPr>
        <p:spPr>
          <a:xfrm>
            <a:off x="3561572" y="3280197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00" name="Google Shape;100;p30"/>
          <p:cNvSpPr>
            <a:spLocks noGrp="1"/>
          </p:cNvSpPr>
          <p:nvPr>
            <p:ph type="pic" idx="6"/>
          </p:nvPr>
        </p:nvSpPr>
        <p:spPr>
          <a:xfrm>
            <a:off x="6175706" y="2024441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01" name="Google Shape;101;p30"/>
          <p:cNvSpPr>
            <a:spLocks noGrp="1"/>
          </p:cNvSpPr>
          <p:nvPr>
            <p:ph type="pic" idx="7"/>
          </p:nvPr>
        </p:nvSpPr>
        <p:spPr>
          <a:xfrm>
            <a:off x="6175706" y="3280197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PPTMON slide">
  <p:cSld name="3_PPTMON slide">
    <p:bg>
      <p:bgPr>
        <a:solidFill>
          <a:srgbClr val="0D1E5D"/>
        </a:soli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31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 l="29908"/>
          <a:stretch/>
        </p:blipFill>
        <p:spPr>
          <a:xfrm>
            <a:off x="4518422" y="5297943"/>
            <a:ext cx="1299348" cy="142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31">
            <a:hlinkClick r:id="rId4"/>
          </p:cNvPr>
          <p:cNvSpPr txBox="1"/>
          <p:nvPr/>
        </p:nvSpPr>
        <p:spPr>
          <a:xfrm>
            <a:off x="3326232" y="5297943"/>
            <a:ext cx="2018100" cy="19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Presentation template by</a:t>
            </a:r>
            <a:endParaRPr sz="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5" name="Google Shape;105;p31"/>
          <p:cNvGrpSpPr/>
          <p:nvPr/>
        </p:nvGrpSpPr>
        <p:grpSpPr>
          <a:xfrm>
            <a:off x="7866962" y="155148"/>
            <a:ext cx="1116057" cy="1072754"/>
            <a:chOff x="883517" y="1672632"/>
            <a:chExt cx="3066091" cy="2947126"/>
          </a:xfrm>
        </p:grpSpPr>
        <p:pic>
          <p:nvPicPr>
            <p:cNvPr id="106" name="Google Shape;106;p3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2062456" y="3267377"/>
              <a:ext cx="173442" cy="17344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7" name="Google Shape;107;p31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883517" y="2088438"/>
              <a:ext cx="2531320" cy="253132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8" name="Google Shape;108;p31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5400000">
              <a:off x="2901923" y="1599974"/>
              <a:ext cx="975027" cy="112034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09" name="Google Shape;109;p31"/>
          <p:cNvGrpSpPr/>
          <p:nvPr/>
        </p:nvGrpSpPr>
        <p:grpSpPr>
          <a:xfrm>
            <a:off x="117747" y="4572221"/>
            <a:ext cx="465786" cy="465786"/>
            <a:chOff x="1429812" y="3299838"/>
            <a:chExt cx="820335" cy="820335"/>
          </a:xfrm>
        </p:grpSpPr>
        <p:pic>
          <p:nvPicPr>
            <p:cNvPr id="110" name="Google Shape;110;p31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1429812" y="3299838"/>
              <a:ext cx="820335" cy="82033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1" name="Google Shape;111;p3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2027613" y="3299838"/>
              <a:ext cx="222534" cy="22253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12" name="Google Shape;112;p31"/>
          <p:cNvGrpSpPr/>
          <p:nvPr/>
        </p:nvGrpSpPr>
        <p:grpSpPr>
          <a:xfrm>
            <a:off x="160857" y="156599"/>
            <a:ext cx="940942" cy="919576"/>
            <a:chOff x="2011929" y="2497052"/>
            <a:chExt cx="1657172" cy="1619541"/>
          </a:xfrm>
        </p:grpSpPr>
        <p:pic>
          <p:nvPicPr>
            <p:cNvPr id="113" name="Google Shape;113;p31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2011929" y="2850933"/>
              <a:ext cx="1246910" cy="12656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4" name="Google Shape;114;p31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5400000">
              <a:off x="2621415" y="2424394"/>
              <a:ext cx="975027" cy="112034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15" name="Google Shape;115;p3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8575293" y="4572245"/>
            <a:ext cx="370473" cy="3704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>
  <p:cSld name="CUSTOM_2_1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2"/>
          <p:cNvSpPr txBox="1">
            <a:spLocks noGrp="1"/>
          </p:cNvSpPr>
          <p:nvPr>
            <p:ph type="subTitle" idx="1"/>
          </p:nvPr>
        </p:nvSpPr>
        <p:spPr>
          <a:xfrm>
            <a:off x="3581207" y="1678400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18" name="Google Shape;118;p32"/>
          <p:cNvSpPr txBox="1">
            <a:spLocks noGrp="1"/>
          </p:cNvSpPr>
          <p:nvPr>
            <p:ph type="subTitle" idx="2"/>
          </p:nvPr>
        </p:nvSpPr>
        <p:spPr>
          <a:xfrm>
            <a:off x="6060025" y="1589600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19" name="Google Shape;119;p32"/>
          <p:cNvSpPr txBox="1">
            <a:spLocks noGrp="1"/>
          </p:cNvSpPr>
          <p:nvPr>
            <p:ph type="subTitle" idx="3"/>
          </p:nvPr>
        </p:nvSpPr>
        <p:spPr>
          <a:xfrm>
            <a:off x="3581207" y="2163725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0" name="Google Shape;120;p32"/>
          <p:cNvSpPr txBox="1">
            <a:spLocks noGrp="1"/>
          </p:cNvSpPr>
          <p:nvPr>
            <p:ph type="subTitle" idx="4"/>
          </p:nvPr>
        </p:nvSpPr>
        <p:spPr>
          <a:xfrm>
            <a:off x="713375" y="2074925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r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1" name="Google Shape;121;p32"/>
          <p:cNvSpPr txBox="1">
            <a:spLocks noGrp="1"/>
          </p:cNvSpPr>
          <p:nvPr>
            <p:ph type="subTitle" idx="5"/>
          </p:nvPr>
        </p:nvSpPr>
        <p:spPr>
          <a:xfrm>
            <a:off x="3581207" y="2649050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2" name="Google Shape;122;p32"/>
          <p:cNvSpPr txBox="1">
            <a:spLocks noGrp="1"/>
          </p:cNvSpPr>
          <p:nvPr>
            <p:ph type="subTitle" idx="6"/>
          </p:nvPr>
        </p:nvSpPr>
        <p:spPr>
          <a:xfrm>
            <a:off x="6060025" y="2560250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3" name="Google Shape;123;p32"/>
          <p:cNvSpPr txBox="1">
            <a:spLocks noGrp="1"/>
          </p:cNvSpPr>
          <p:nvPr>
            <p:ph type="subTitle" idx="7"/>
          </p:nvPr>
        </p:nvSpPr>
        <p:spPr>
          <a:xfrm>
            <a:off x="3581207" y="3134375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4" name="Google Shape;124;p32"/>
          <p:cNvSpPr txBox="1">
            <a:spLocks noGrp="1"/>
          </p:cNvSpPr>
          <p:nvPr>
            <p:ph type="subTitle" idx="8"/>
          </p:nvPr>
        </p:nvSpPr>
        <p:spPr>
          <a:xfrm>
            <a:off x="713375" y="3045575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r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5" name="Google Shape;125;p32"/>
          <p:cNvSpPr txBox="1">
            <a:spLocks noGrp="1"/>
          </p:cNvSpPr>
          <p:nvPr>
            <p:ph type="subTitle" idx="9"/>
          </p:nvPr>
        </p:nvSpPr>
        <p:spPr>
          <a:xfrm>
            <a:off x="3581207" y="3619700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32"/>
          <p:cNvSpPr txBox="1">
            <a:spLocks noGrp="1"/>
          </p:cNvSpPr>
          <p:nvPr>
            <p:ph type="subTitle" idx="13"/>
          </p:nvPr>
        </p:nvSpPr>
        <p:spPr>
          <a:xfrm>
            <a:off x="6060025" y="3530900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7" name="Google Shape;127;p32"/>
          <p:cNvSpPr txBox="1">
            <a:spLocks noGrp="1"/>
          </p:cNvSpPr>
          <p:nvPr>
            <p:ph type="subTitle" idx="14"/>
          </p:nvPr>
        </p:nvSpPr>
        <p:spPr>
          <a:xfrm>
            <a:off x="3581188" y="4105025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8" name="Google Shape;128;p32"/>
          <p:cNvSpPr txBox="1">
            <a:spLocks noGrp="1"/>
          </p:cNvSpPr>
          <p:nvPr>
            <p:ph type="subTitle" idx="15"/>
          </p:nvPr>
        </p:nvSpPr>
        <p:spPr>
          <a:xfrm>
            <a:off x="713375" y="4016225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r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9" name="Google Shape;129;p32"/>
          <p:cNvSpPr txBox="1">
            <a:spLocks noGrp="1"/>
          </p:cNvSpPr>
          <p:nvPr>
            <p:ph type="title"/>
          </p:nvPr>
        </p:nvSpPr>
        <p:spPr>
          <a:xfrm>
            <a:off x="713225" y="868675"/>
            <a:ext cx="7717500" cy="5460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5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30" name="Google Shape;130;p32"/>
          <p:cNvSpPr/>
          <p:nvPr/>
        </p:nvSpPr>
        <p:spPr>
          <a:xfrm>
            <a:off x="75" y="0"/>
            <a:ext cx="9144000" cy="571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Montserrat"/>
              <a:buNone/>
              <a:defRPr sz="33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959"/>
        </a:solidFill>
        <a:effectLst/>
      </p:bgPr>
    </p:bg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53"/>
          <p:cNvSpPr txBox="1"/>
          <p:nvPr/>
        </p:nvSpPr>
        <p:spPr>
          <a:xfrm>
            <a:off x="2659099" y="2075460"/>
            <a:ext cx="38259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sp>
        <p:nvSpPr>
          <p:cNvPr id="217" name="Google Shape;217;p53"/>
          <p:cNvSpPr txBox="1"/>
          <p:nvPr/>
        </p:nvSpPr>
        <p:spPr>
          <a:xfrm>
            <a:off x="685688" y="2014763"/>
            <a:ext cx="77727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Развитие универсальных учебных действий (УУД) в 1 классе</a:t>
            </a:r>
            <a:endParaRPr sz="3000">
              <a:solidFill>
                <a:schemeClr val="lt1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ru" sz="15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Обсудим ключевые аспекты и подходы внедрения УУД.</a:t>
            </a:r>
            <a:endParaRPr sz="2400">
              <a:solidFill>
                <a:schemeClr val="lt1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59"/>
          <p:cNvSpPr txBox="1"/>
          <p:nvPr/>
        </p:nvSpPr>
        <p:spPr>
          <a:xfrm>
            <a:off x="299419" y="1589213"/>
            <a:ext cx="4779900" cy="22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 b="1" dirty="0" smtClean="0">
                <a:solidFill>
                  <a:srgbClr val="2A3E5C"/>
                </a:solidFill>
                <a:latin typeface="Montserrat"/>
                <a:ea typeface="Montserrat"/>
                <a:cs typeface="Montserrat"/>
                <a:sym typeface="Montserrat"/>
              </a:rPr>
              <a:t>«Чтобы быть хорошим преподавателем, нужно любить то, что преподаешь, и любить тех,кому преподаешь»</a:t>
            </a:r>
            <a:endParaRPr sz="1900" b="1" i="0" u="none" strike="noStrike" cap="none" dirty="0" smtClean="0">
              <a:solidFill>
                <a:srgbClr val="2A3E5C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100" b="1" i="0" u="none" strike="noStrike" cap="none" dirty="0" smtClean="0">
                <a:solidFill>
                  <a:srgbClr val="2A3E5C"/>
                </a:solidFill>
                <a:latin typeface="Montserrat"/>
                <a:ea typeface="Montserrat"/>
                <a:cs typeface="Montserrat"/>
                <a:sym typeface="Montserrat"/>
              </a:rPr>
              <a:t/>
            </a:r>
            <a:br>
              <a:rPr lang="ru" sz="1100" b="1" i="0" u="none" strike="noStrike" cap="none" dirty="0" smtClean="0">
                <a:solidFill>
                  <a:srgbClr val="2A3E5C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ru" sz="1100" i="1" dirty="0" smtClean="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Василий Ключевский</a:t>
            </a:r>
            <a:endParaRPr sz="1100" i="1" dirty="0" smtClean="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300" b="1" dirty="0">
              <a:solidFill>
                <a:srgbClr val="2A3E5C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300" b="1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300" b="1"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9" name="Google Shape;309;p59"/>
          <p:cNvSpPr txBox="1"/>
          <p:nvPr/>
        </p:nvSpPr>
        <p:spPr>
          <a:xfrm>
            <a:off x="410682" y="3540825"/>
            <a:ext cx="46689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40014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310" name="Google Shape;310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9419" y="959756"/>
            <a:ext cx="515156" cy="515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59"/>
          <p:cNvPicPr preferRelativeResize="0"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017" y="982687"/>
            <a:ext cx="2332201" cy="2972785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59"/>
          <p:cNvSpPr txBox="1"/>
          <p:nvPr/>
        </p:nvSpPr>
        <p:spPr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600"/>
              <a:buNone/>
            </a:pPr>
            <a:r>
              <a:rPr lang="ru" sz="1700" b="1" dirty="0">
                <a:solidFill>
                  <a:srgbClr val="D9D9D9"/>
                </a:solidFill>
                <a:latin typeface="Roboto"/>
                <a:ea typeface="Roboto"/>
                <a:cs typeface="Montserrat Medium"/>
                <a:sym typeface="Roboto"/>
              </a:rPr>
              <a:t>2</a:t>
            </a:r>
            <a:endParaRPr sz="1700" dirty="0">
              <a:solidFill>
                <a:srgbClr val="D9D9D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42994" y="0"/>
            <a:ext cx="5148600" cy="514860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54"/>
          <p:cNvSpPr/>
          <p:nvPr/>
        </p:nvSpPr>
        <p:spPr>
          <a:xfrm rot="10800000">
            <a:off x="4764275" y="3"/>
            <a:ext cx="4376700" cy="132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4" name="Google Shape;224;p54"/>
          <p:cNvSpPr/>
          <p:nvPr/>
        </p:nvSpPr>
        <p:spPr>
          <a:xfrm rot="5400000">
            <a:off x="6482100" y="2519525"/>
            <a:ext cx="5190900" cy="132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5" name="Google Shape;225;p54"/>
          <p:cNvSpPr/>
          <p:nvPr/>
        </p:nvSpPr>
        <p:spPr>
          <a:xfrm rot="10800000">
            <a:off x="4764275" y="5023878"/>
            <a:ext cx="4376700" cy="132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6" name="Google Shape;226;p54"/>
          <p:cNvSpPr/>
          <p:nvPr/>
        </p:nvSpPr>
        <p:spPr>
          <a:xfrm>
            <a:off x="0" y="2174775"/>
            <a:ext cx="4776000" cy="298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7" name="Google Shape;227;p54"/>
          <p:cNvSpPr txBox="1"/>
          <p:nvPr/>
        </p:nvSpPr>
        <p:spPr>
          <a:xfrm>
            <a:off x="215026" y="3325388"/>
            <a:ext cx="4376700" cy="3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 dirty="0" smtClean="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Семинар нацелен </a:t>
            </a:r>
            <a:r>
              <a:rPr lang="ru" sz="1200" dirty="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на понимание и поддержку развития универсальных учебных действий </a:t>
            </a:r>
            <a:r>
              <a:rPr lang="ru" sz="1200" dirty="0" smtClean="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</a:t>
            </a:r>
            <a:r>
              <a:rPr lang="en-US" sz="1200" dirty="0" smtClean="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                             </a:t>
            </a:r>
            <a:r>
              <a:rPr lang="ru" sz="1200" dirty="0" smtClean="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" sz="1200" dirty="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 классе для успешной адаптации детей.</a:t>
            </a:r>
            <a:endParaRPr sz="1200" dirty="0"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28" name="Google Shape;228;p54"/>
          <p:cNvSpPr/>
          <p:nvPr/>
        </p:nvSpPr>
        <p:spPr>
          <a:xfrm>
            <a:off x="-25" y="0"/>
            <a:ext cx="4776000" cy="22053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9" name="Google Shape;229;p54"/>
          <p:cNvSpPr txBox="1"/>
          <p:nvPr/>
        </p:nvSpPr>
        <p:spPr>
          <a:xfrm>
            <a:off x="208099" y="945750"/>
            <a:ext cx="43767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Важность УУД для первоклассников</a:t>
            </a:r>
            <a:endParaRPr sz="2400">
              <a:solidFill>
                <a:srgbClr val="2A3E5C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230" name="Google Shape;230;p54"/>
          <p:cNvSpPr txBox="1"/>
          <p:nvPr/>
        </p:nvSpPr>
        <p:spPr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600"/>
              <a:buNone/>
            </a:pPr>
            <a:r>
              <a:rPr lang="ru" sz="1700" b="1" dirty="0">
                <a:solidFill>
                  <a:srgbClr val="D9D9D9"/>
                </a:solidFill>
                <a:latin typeface="Roboto"/>
                <a:ea typeface="Roboto"/>
                <a:cs typeface="Montserrat Medium"/>
                <a:sym typeface="Roboto"/>
              </a:rPr>
              <a:t>3</a:t>
            </a:r>
            <a:endParaRPr sz="1700" dirty="0">
              <a:solidFill>
                <a:srgbClr val="D9D9D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31" name="Google Shape;231;p54"/>
          <p:cNvSpPr/>
          <p:nvPr/>
        </p:nvSpPr>
        <p:spPr>
          <a:xfrm rot="5400000">
            <a:off x="2235356" y="2519525"/>
            <a:ext cx="5190900" cy="132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55"/>
          <p:cNvSpPr/>
          <p:nvPr/>
        </p:nvSpPr>
        <p:spPr>
          <a:xfrm>
            <a:off x="235556" y="405778"/>
            <a:ext cx="8673000" cy="433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chemeClr val="lt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237" name="Google Shape;237;p55"/>
          <p:cNvSpPr txBox="1"/>
          <p:nvPr/>
        </p:nvSpPr>
        <p:spPr>
          <a:xfrm>
            <a:off x="3547561" y="1055248"/>
            <a:ext cx="20487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sp>
        <p:nvSpPr>
          <p:cNvPr id="238" name="Google Shape;238;p55"/>
          <p:cNvSpPr txBox="1"/>
          <p:nvPr/>
        </p:nvSpPr>
        <p:spPr>
          <a:xfrm>
            <a:off x="5172372" y="2142939"/>
            <a:ext cx="2855100" cy="4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rgbClr val="7F7F7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9" name="Google Shape;239;p55"/>
          <p:cNvSpPr txBox="1"/>
          <p:nvPr/>
        </p:nvSpPr>
        <p:spPr>
          <a:xfrm>
            <a:off x="445144" y="916763"/>
            <a:ext cx="8253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Формирование регулятивных умений</a:t>
            </a:r>
            <a:endParaRPr sz="2400" b="1">
              <a:solidFill>
                <a:srgbClr val="2A3E5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0" name="Google Shape;240;p55"/>
          <p:cNvSpPr txBox="1"/>
          <p:nvPr/>
        </p:nvSpPr>
        <p:spPr>
          <a:xfrm>
            <a:off x="442406" y="2216278"/>
            <a:ext cx="2504700" cy="3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Планирование урока необходимо для формирования у первоклассников способности самостоятельно управлять учебной деятельностью. Это включает объяснение цели и задач урока в понятной форме.</a:t>
            </a:r>
            <a:endParaRPr sz="1200">
              <a:solidFill>
                <a:srgbClr val="595959"/>
              </a:solidFill>
            </a:endParaRPr>
          </a:p>
        </p:txBody>
      </p:sp>
      <p:sp>
        <p:nvSpPr>
          <p:cNvPr id="241" name="Google Shape;241;p55"/>
          <p:cNvSpPr txBox="1"/>
          <p:nvPr/>
        </p:nvSpPr>
        <p:spPr>
          <a:xfrm>
            <a:off x="3155756" y="2216278"/>
            <a:ext cx="2896800" cy="143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Прогнозирование результатов учит детей оценивать свои силы и задумываться о целесообразности действий. Это способствует развитию критического мышления и ответственности.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595959"/>
              </a:solidFill>
            </a:endParaRPr>
          </a:p>
        </p:txBody>
      </p:sp>
      <p:cxnSp>
        <p:nvCxnSpPr>
          <p:cNvPr id="242" name="Google Shape;242;p55"/>
          <p:cNvCxnSpPr/>
          <p:nvPr/>
        </p:nvCxnSpPr>
        <p:spPr>
          <a:xfrm rot="10800000">
            <a:off x="3086588" y="2276147"/>
            <a:ext cx="0" cy="141510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3" name="Google Shape;243;p55"/>
          <p:cNvCxnSpPr/>
          <p:nvPr/>
        </p:nvCxnSpPr>
        <p:spPr>
          <a:xfrm rot="10800000">
            <a:off x="6124950" y="2275959"/>
            <a:ext cx="0" cy="14268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4" name="Google Shape;244;p55"/>
          <p:cNvSpPr txBox="1"/>
          <p:nvPr/>
        </p:nvSpPr>
        <p:spPr>
          <a:xfrm>
            <a:off x="6194119" y="2216278"/>
            <a:ext cx="2504700" cy="12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Контроль и оценка позволяют учащимся следить за прогрессом. Регулярные обсуждения выполнения заданий способствуют саморефлексии и самостоятельности в обучении.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595959"/>
              </a:solidFill>
            </a:endParaRPr>
          </a:p>
        </p:txBody>
      </p:sp>
      <p:cxnSp>
        <p:nvCxnSpPr>
          <p:cNvPr id="245" name="Google Shape;245;p55"/>
          <p:cNvCxnSpPr/>
          <p:nvPr/>
        </p:nvCxnSpPr>
        <p:spPr>
          <a:xfrm rot="10800000">
            <a:off x="396281" y="2276203"/>
            <a:ext cx="0" cy="144960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6" name="Google Shape;246;p55"/>
          <p:cNvSpPr txBox="1"/>
          <p:nvPr/>
        </p:nvSpPr>
        <p:spPr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600"/>
              <a:buNone/>
            </a:pPr>
            <a:r>
              <a:rPr lang="ru" sz="1700" b="1" dirty="0">
                <a:solidFill>
                  <a:srgbClr val="FFFFFF"/>
                </a:solidFill>
                <a:latin typeface="Roboto"/>
                <a:ea typeface="Roboto"/>
                <a:cs typeface="Montserrat Medium"/>
                <a:sym typeface="Roboto"/>
              </a:rPr>
              <a:t>4</a:t>
            </a:r>
            <a:endParaRPr sz="1700" dirty="0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56"/>
          <p:cNvSpPr/>
          <p:nvPr/>
        </p:nvSpPr>
        <p:spPr>
          <a:xfrm>
            <a:off x="0" y="-34050"/>
            <a:ext cx="9144000" cy="1377900"/>
          </a:xfrm>
          <a:prstGeom prst="rect">
            <a:avLst/>
          </a:prstGeom>
          <a:solidFill>
            <a:srgbClr val="F0F0F0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52" name="Google Shape;252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4850" y="1915014"/>
            <a:ext cx="376800" cy="301440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56"/>
          <p:cNvSpPr txBox="1"/>
          <p:nvPr/>
        </p:nvSpPr>
        <p:spPr>
          <a:xfrm>
            <a:off x="1034306" y="1950281"/>
            <a:ext cx="28968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2A3E5C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Игровые элементы</a:t>
            </a:r>
            <a:endParaRPr sz="1400">
              <a:solidFill>
                <a:srgbClr val="2A3E5C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54" name="Google Shape;254;p56"/>
          <p:cNvSpPr txBox="1"/>
          <p:nvPr/>
        </p:nvSpPr>
        <p:spPr>
          <a:xfrm>
            <a:off x="520071" y="2417442"/>
            <a:ext cx="3674700" cy="1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Использование игрового подхода вовлекает детей и повышает эффективность усвоения материала.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55" name="Google Shape;255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95638" y="1883784"/>
            <a:ext cx="272925" cy="36390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56"/>
          <p:cNvSpPr txBox="1"/>
          <p:nvPr/>
        </p:nvSpPr>
        <p:spPr>
          <a:xfrm>
            <a:off x="5263145" y="1950281"/>
            <a:ext cx="28968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2A3E5C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Речевые навыки</a:t>
            </a:r>
            <a:endParaRPr sz="1400">
              <a:solidFill>
                <a:srgbClr val="2A3E5C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57" name="Google Shape;257;p56"/>
          <p:cNvSpPr txBox="1"/>
          <p:nvPr/>
        </p:nvSpPr>
        <p:spPr>
          <a:xfrm>
            <a:off x="4748921" y="2417442"/>
            <a:ext cx="3674700" cy="1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Развитие речевых навыков через чтение вслух и обсуждение литературных героев расширяет словарный запас.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58" name="Google Shape;258;p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1299" y="3565369"/>
            <a:ext cx="363900" cy="363900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56"/>
          <p:cNvSpPr txBox="1"/>
          <p:nvPr/>
        </p:nvSpPr>
        <p:spPr>
          <a:xfrm>
            <a:off x="1034306" y="3631856"/>
            <a:ext cx="28968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2A3E5C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Индивидуальное обучение</a:t>
            </a:r>
            <a:endParaRPr sz="1400">
              <a:solidFill>
                <a:srgbClr val="2A3E5C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60" name="Google Shape;260;p56"/>
          <p:cNvSpPr txBox="1"/>
          <p:nvPr/>
        </p:nvSpPr>
        <p:spPr>
          <a:xfrm>
            <a:off x="520070" y="4102327"/>
            <a:ext cx="3674700" cy="1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Поддержка индивидуального темпа обучения помогает учителям учитывать уникальность каждого ученика.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61" name="Google Shape;261;p5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50150" y="3565369"/>
            <a:ext cx="363900" cy="363900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56"/>
          <p:cNvSpPr txBox="1"/>
          <p:nvPr/>
        </p:nvSpPr>
        <p:spPr>
          <a:xfrm>
            <a:off x="5263145" y="3631856"/>
            <a:ext cx="28968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2A3E5C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Технолоrии</a:t>
            </a:r>
            <a:endParaRPr sz="1400">
              <a:solidFill>
                <a:srgbClr val="2A3E5C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63" name="Google Shape;263;p56"/>
          <p:cNvSpPr txBox="1"/>
          <p:nvPr/>
        </p:nvSpPr>
        <p:spPr>
          <a:xfrm>
            <a:off x="4748921" y="4102327"/>
            <a:ext cx="3674700" cy="1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Внедрение технологических ресурсов делает образовательную среду более интерактивной и интересной.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4" name="Google Shape;264;p56"/>
          <p:cNvSpPr txBox="1"/>
          <p:nvPr/>
        </p:nvSpPr>
        <p:spPr>
          <a:xfrm>
            <a:off x="8669219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600"/>
              <a:buNone/>
            </a:pPr>
            <a:r>
              <a:rPr lang="ru" sz="1700" b="1" dirty="0">
                <a:solidFill>
                  <a:srgbClr val="D9D9D9"/>
                </a:solidFill>
                <a:latin typeface="Roboto"/>
                <a:ea typeface="Roboto"/>
                <a:cs typeface="Montserrat Medium"/>
                <a:sym typeface="Roboto"/>
              </a:rPr>
              <a:t>5</a:t>
            </a:r>
            <a:endParaRPr sz="1700" dirty="0">
              <a:solidFill>
                <a:srgbClr val="D9D9D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65" name="Google Shape;265;p56"/>
          <p:cNvSpPr txBox="1"/>
          <p:nvPr/>
        </p:nvSpPr>
        <p:spPr>
          <a:xfrm>
            <a:off x="424125" y="419438"/>
            <a:ext cx="8295900" cy="4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Методы развивающего обучения</a:t>
            </a:r>
            <a:endParaRPr sz="2400">
              <a:solidFill>
                <a:srgbClr val="2A3E5C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57"/>
          <p:cNvPicPr preferRelativeResize="0"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" y="132901"/>
            <a:ext cx="4871700" cy="487170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57"/>
          <p:cNvSpPr/>
          <p:nvPr/>
        </p:nvSpPr>
        <p:spPr>
          <a:xfrm>
            <a:off x="3778000" y="-18950"/>
            <a:ext cx="5366100" cy="5162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2" name="Google Shape;272;p57"/>
          <p:cNvSpPr txBox="1"/>
          <p:nvPr/>
        </p:nvSpPr>
        <p:spPr>
          <a:xfrm>
            <a:off x="4175498" y="958925"/>
            <a:ext cx="4824000" cy="4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ru" sz="24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Сотрудничество: Учителя, родители, ученики</a:t>
            </a:r>
            <a:endParaRPr sz="2400">
              <a:solidFill>
                <a:srgbClr val="2A3E5C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grpSp>
        <p:nvGrpSpPr>
          <p:cNvPr id="273" name="Google Shape;273;p57"/>
          <p:cNvGrpSpPr/>
          <p:nvPr/>
        </p:nvGrpSpPr>
        <p:grpSpPr>
          <a:xfrm>
            <a:off x="4102031" y="1639175"/>
            <a:ext cx="4656600" cy="1427400"/>
            <a:chOff x="4102031" y="1739739"/>
            <a:chExt cx="4656600" cy="1427400"/>
          </a:xfrm>
        </p:grpSpPr>
        <p:sp>
          <p:nvSpPr>
            <p:cNvPr id="274" name="Google Shape;274;p57"/>
            <p:cNvSpPr txBox="1"/>
            <p:nvPr/>
          </p:nvSpPr>
          <p:spPr>
            <a:xfrm>
              <a:off x="4178231" y="1739739"/>
              <a:ext cx="4580400" cy="142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" sz="1200">
                  <a:solidFill>
                    <a:schemeClr val="dk1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Родительские собрания и мастер-классы вовлекают родителей в процесс обучения, укрепляя связку с учениками.</a:t>
              </a:r>
              <a:endParaRPr sz="1200">
                <a:solidFill>
                  <a:srgbClr val="595959"/>
                </a:solidFill>
              </a:endParaRPr>
            </a:p>
          </p:txBody>
        </p:sp>
        <p:cxnSp>
          <p:nvCxnSpPr>
            <p:cNvPr id="275" name="Google Shape;275;p57"/>
            <p:cNvCxnSpPr/>
            <p:nvPr/>
          </p:nvCxnSpPr>
          <p:spPr>
            <a:xfrm>
              <a:off x="4102031" y="2156889"/>
              <a:ext cx="0" cy="59310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76" name="Google Shape;276;p57"/>
          <p:cNvGrpSpPr/>
          <p:nvPr/>
        </p:nvGrpSpPr>
        <p:grpSpPr>
          <a:xfrm>
            <a:off x="4102031" y="2894814"/>
            <a:ext cx="4656600" cy="1427400"/>
            <a:chOff x="4102031" y="2894814"/>
            <a:chExt cx="4656600" cy="1427400"/>
          </a:xfrm>
        </p:grpSpPr>
        <p:sp>
          <p:nvSpPr>
            <p:cNvPr id="277" name="Google Shape;277;p57"/>
            <p:cNvSpPr txBox="1"/>
            <p:nvPr/>
          </p:nvSpPr>
          <p:spPr>
            <a:xfrm>
              <a:off x="4178231" y="2894814"/>
              <a:ext cx="4580400" cy="142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" sz="1200">
                  <a:solidFill>
                    <a:schemeClr val="dk1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Совместное обсуждение успехов и трудностей с детьми помогает подобрать оптимальные методы обучения и поддержки.</a:t>
              </a:r>
              <a:endParaRPr sz="1200">
                <a:solidFill>
                  <a:srgbClr val="595959"/>
                </a:solidFill>
              </a:endParaRPr>
            </a:p>
          </p:txBody>
        </p:sp>
        <p:cxnSp>
          <p:nvCxnSpPr>
            <p:cNvPr id="278" name="Google Shape;278;p57"/>
            <p:cNvCxnSpPr/>
            <p:nvPr/>
          </p:nvCxnSpPr>
          <p:spPr>
            <a:xfrm>
              <a:off x="4102031" y="3311964"/>
              <a:ext cx="0" cy="59310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79" name="Google Shape;279;p57"/>
          <p:cNvSpPr txBox="1"/>
          <p:nvPr/>
        </p:nvSpPr>
        <p:spPr>
          <a:xfrm>
            <a:off x="866940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rPr lang="ru" sz="1700" b="1" dirty="0">
                <a:solidFill>
                  <a:srgbClr val="D9D9D9"/>
                </a:solidFill>
                <a:latin typeface="Roboto"/>
                <a:ea typeface="Roboto"/>
                <a:cs typeface="Montserrat Medium"/>
                <a:sym typeface="Roboto"/>
              </a:rPr>
              <a:t>6</a:t>
            </a:r>
            <a:endParaRPr sz="1700" dirty="0">
              <a:solidFill>
                <a:srgbClr val="D9D9D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600"/>
              <a:buNone/>
            </a:pPr>
            <a:endParaRPr sz="1700" b="1" dirty="0">
              <a:solidFill>
                <a:srgbClr val="D9D9D9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600"/>
              <a:buNone/>
            </a:pPr>
            <a:endParaRPr sz="1700" b="1" dirty="0">
              <a:solidFill>
                <a:srgbClr val="D9D9D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0" name="Google Shape;280;p57"/>
          <p:cNvSpPr/>
          <p:nvPr/>
        </p:nvSpPr>
        <p:spPr>
          <a:xfrm rot="5400000">
            <a:off x="-2514675" y="2495800"/>
            <a:ext cx="5162400" cy="132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1" name="Google Shape;281;p57"/>
          <p:cNvSpPr/>
          <p:nvPr/>
        </p:nvSpPr>
        <p:spPr>
          <a:xfrm rot="5400000">
            <a:off x="1263400" y="2505500"/>
            <a:ext cx="5162100" cy="132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2" name="Google Shape;282;p57"/>
          <p:cNvSpPr/>
          <p:nvPr/>
        </p:nvSpPr>
        <p:spPr>
          <a:xfrm rot="10800000">
            <a:off x="50" y="0"/>
            <a:ext cx="3893100" cy="132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3" name="Google Shape;283;p57"/>
          <p:cNvSpPr/>
          <p:nvPr/>
        </p:nvSpPr>
        <p:spPr>
          <a:xfrm rot="10800000">
            <a:off x="50" y="5010550"/>
            <a:ext cx="3893100" cy="132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61"/>
          <p:cNvSpPr/>
          <p:nvPr/>
        </p:nvSpPr>
        <p:spPr>
          <a:xfrm rot="10800000">
            <a:off x="-19" y="75"/>
            <a:ext cx="9144000" cy="14352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6" name="Google Shape;326;p61"/>
          <p:cNvSpPr txBox="1"/>
          <p:nvPr/>
        </p:nvSpPr>
        <p:spPr>
          <a:xfrm>
            <a:off x="3547561" y="1055248"/>
            <a:ext cx="20487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sp>
        <p:nvSpPr>
          <p:cNvPr id="327" name="Google Shape;327;p61"/>
          <p:cNvSpPr txBox="1"/>
          <p:nvPr/>
        </p:nvSpPr>
        <p:spPr>
          <a:xfrm>
            <a:off x="2804832" y="3765150"/>
            <a:ext cx="3443100" cy="3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Коллективное обсуждение стимулирует дружеское взаимодействие и развитие коммуникативных навыков у детей.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8" name="Google Shape;328;p61"/>
          <p:cNvSpPr txBox="1"/>
          <p:nvPr/>
        </p:nvSpPr>
        <p:spPr>
          <a:xfrm>
            <a:off x="593269" y="2187066"/>
            <a:ext cx="3443100" cy="3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Индивидуальный подход формирует базовые навыки обучения и развивает уверенность в себе. Построение программы с учетом особенностей каждого ученика.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9" name="Google Shape;329;p61"/>
          <p:cNvSpPr txBox="1"/>
          <p:nvPr/>
        </p:nvSpPr>
        <p:spPr>
          <a:xfrm>
            <a:off x="5091617" y="2184703"/>
            <a:ext cx="3443100" cy="3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Введение технологий усиливает интерес детей и улучшает восприятие информации, облегчая процессы усвоения.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0" name="Google Shape;330;p61"/>
          <p:cNvSpPr/>
          <p:nvPr/>
        </p:nvSpPr>
        <p:spPr>
          <a:xfrm>
            <a:off x="2055654" y="1817147"/>
            <a:ext cx="5184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b="1">
                <a:solidFill>
                  <a:srgbClr val="2A3E5C"/>
                </a:solidFill>
                <a:latin typeface="Montserrat"/>
                <a:ea typeface="Montserrat"/>
                <a:cs typeface="Montserrat"/>
                <a:sym typeface="Montserrat"/>
              </a:rPr>
              <a:t>01</a:t>
            </a:r>
            <a:endParaRPr sz="2100" b="1">
              <a:solidFill>
                <a:srgbClr val="2A3E5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1" name="Google Shape;331;p61"/>
          <p:cNvSpPr/>
          <p:nvPr/>
        </p:nvSpPr>
        <p:spPr>
          <a:xfrm>
            <a:off x="4267225" y="3372750"/>
            <a:ext cx="5184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b="1">
                <a:solidFill>
                  <a:srgbClr val="2A3E5C"/>
                </a:solidFill>
                <a:latin typeface="Montserrat"/>
                <a:ea typeface="Montserrat"/>
                <a:cs typeface="Montserrat"/>
                <a:sym typeface="Montserrat"/>
              </a:rPr>
              <a:t>03</a:t>
            </a:r>
            <a:endParaRPr sz="2100" b="1">
              <a:solidFill>
                <a:srgbClr val="2A3E5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2" name="Google Shape;332;p61"/>
          <p:cNvSpPr/>
          <p:nvPr/>
        </p:nvSpPr>
        <p:spPr>
          <a:xfrm>
            <a:off x="6554004" y="1817147"/>
            <a:ext cx="5184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b="1">
                <a:solidFill>
                  <a:srgbClr val="2A3E5C"/>
                </a:solidFill>
                <a:latin typeface="Montserrat"/>
                <a:ea typeface="Montserrat"/>
                <a:cs typeface="Montserrat"/>
                <a:sym typeface="Montserrat"/>
              </a:rPr>
              <a:t>02</a:t>
            </a:r>
            <a:endParaRPr sz="2100" b="1">
              <a:solidFill>
                <a:srgbClr val="2A3E5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3" name="Google Shape;333;p61"/>
          <p:cNvSpPr txBox="1"/>
          <p:nvPr/>
        </p:nvSpPr>
        <p:spPr>
          <a:xfrm>
            <a:off x="401400" y="482175"/>
            <a:ext cx="8341200" cy="4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Комплексный подход к обучению</a:t>
            </a:r>
            <a:endParaRPr sz="2400">
              <a:solidFill>
                <a:srgbClr val="2A3E5C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334" name="Google Shape;334;p61"/>
          <p:cNvSpPr txBox="1"/>
          <p:nvPr/>
        </p:nvSpPr>
        <p:spPr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600"/>
              <a:buNone/>
            </a:pPr>
            <a:r>
              <a:rPr lang="ru" sz="1700" b="1" dirty="0">
                <a:solidFill>
                  <a:srgbClr val="D9D9D9"/>
                </a:solidFill>
                <a:latin typeface="Roboto"/>
                <a:ea typeface="Roboto"/>
                <a:cs typeface="Montserrat Medium"/>
                <a:sym typeface="Roboto"/>
              </a:rPr>
              <a:t>7</a:t>
            </a:r>
            <a:endParaRPr sz="1700" dirty="0">
              <a:solidFill>
                <a:srgbClr val="D9D9D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58"/>
          <p:cNvSpPr/>
          <p:nvPr/>
        </p:nvSpPr>
        <p:spPr>
          <a:xfrm>
            <a:off x="-75" y="8977"/>
            <a:ext cx="9144000" cy="1236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89" name="Google Shape;289;p58"/>
          <p:cNvCxnSpPr/>
          <p:nvPr/>
        </p:nvCxnSpPr>
        <p:spPr>
          <a:xfrm>
            <a:off x="351525" y="3246469"/>
            <a:ext cx="8404548" cy="6675"/>
          </a:xfrm>
          <a:prstGeom prst="straightConnector1">
            <a:avLst/>
          </a:prstGeom>
          <a:noFill/>
          <a:ln w="38100" cap="rnd" cmpd="sng">
            <a:solidFill>
              <a:srgbClr val="2A3E5C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0" name="Google Shape;290;p58"/>
          <p:cNvSpPr/>
          <p:nvPr/>
        </p:nvSpPr>
        <p:spPr>
          <a:xfrm>
            <a:off x="740109" y="3183281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6350000" h="6350000" extrusionOk="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2A3E5C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58"/>
          <p:cNvSpPr/>
          <p:nvPr/>
        </p:nvSpPr>
        <p:spPr>
          <a:xfrm>
            <a:off x="2884388" y="3178519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6350000" h="6350000" extrusionOk="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2A3E5C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58"/>
          <p:cNvSpPr/>
          <p:nvPr/>
        </p:nvSpPr>
        <p:spPr>
          <a:xfrm>
            <a:off x="6391489" y="3215541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6350000" h="6350000" extrusionOk="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2A3E5C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58"/>
          <p:cNvSpPr txBox="1"/>
          <p:nvPr/>
        </p:nvSpPr>
        <p:spPr>
          <a:xfrm>
            <a:off x="991801" y="1954669"/>
            <a:ext cx="2151897" cy="649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"Мы семьей идем в театр"</a:t>
            </a:r>
            <a:endParaRPr sz="14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Проект знакомит детей с театральным искусством вместе с семьей, укрепляя творческую активность.</a:t>
            </a:r>
            <a:endParaRPr sz="14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4" name="Google Shape;294;p58"/>
          <p:cNvSpPr txBox="1"/>
          <p:nvPr/>
        </p:nvSpPr>
        <p:spPr>
          <a:xfrm>
            <a:off x="3143698" y="3654187"/>
            <a:ext cx="2592084" cy="1055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Проекты по краеведению</a:t>
            </a:r>
            <a:endParaRPr sz="14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Исследования родного края развивают интерес к истории и формируют уважение к малой родине.</a:t>
            </a:r>
            <a:endParaRPr sz="14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5" name="Google Shape;295;p58"/>
          <p:cNvSpPr txBox="1"/>
          <p:nvPr/>
        </p:nvSpPr>
        <p:spPr>
          <a:xfrm>
            <a:off x="6675080" y="3539614"/>
            <a:ext cx="2080993" cy="421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Категоризация лучших работ</a:t>
            </a:r>
            <a:endParaRPr sz="14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Представление лучших работ на районном уровне способствует развитию уверенности в своих силах.</a:t>
            </a:r>
            <a:endParaRPr sz="14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96" name="Google Shape;296;p58"/>
          <p:cNvCxnSpPr/>
          <p:nvPr/>
        </p:nvCxnSpPr>
        <p:spPr>
          <a:xfrm>
            <a:off x="6453039" y="3270452"/>
            <a:ext cx="0" cy="657312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7" name="Google Shape;297;p58"/>
          <p:cNvCxnSpPr/>
          <p:nvPr/>
        </p:nvCxnSpPr>
        <p:spPr>
          <a:xfrm>
            <a:off x="6444796" y="3927764"/>
            <a:ext cx="97200" cy="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8" name="Google Shape;298;p58"/>
          <p:cNvCxnSpPr/>
          <p:nvPr/>
        </p:nvCxnSpPr>
        <p:spPr>
          <a:xfrm>
            <a:off x="819233" y="2034452"/>
            <a:ext cx="0" cy="123600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9" name="Google Shape;299;p58"/>
          <p:cNvCxnSpPr/>
          <p:nvPr/>
        </p:nvCxnSpPr>
        <p:spPr>
          <a:xfrm>
            <a:off x="812000" y="2031146"/>
            <a:ext cx="97200" cy="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00" name="Google Shape;300;p58"/>
          <p:cNvCxnSpPr/>
          <p:nvPr/>
        </p:nvCxnSpPr>
        <p:spPr>
          <a:xfrm>
            <a:off x="2964469" y="3253144"/>
            <a:ext cx="0" cy="49710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01" name="Google Shape;301;p58"/>
          <p:cNvCxnSpPr/>
          <p:nvPr/>
        </p:nvCxnSpPr>
        <p:spPr>
          <a:xfrm>
            <a:off x="2957233" y="3750167"/>
            <a:ext cx="97200" cy="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2" name="Google Shape;302;p58"/>
          <p:cNvSpPr txBox="1"/>
          <p:nvPr/>
        </p:nvSpPr>
        <p:spPr>
          <a:xfrm>
            <a:off x="1040100" y="394725"/>
            <a:ext cx="7063800" cy="4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Культурные и исследовательские проекты</a:t>
            </a:r>
            <a:endParaRPr sz="2200">
              <a:solidFill>
                <a:srgbClr val="2A3E5C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303" name="Google Shape;303;p58"/>
          <p:cNvSpPr txBox="1"/>
          <p:nvPr/>
        </p:nvSpPr>
        <p:spPr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600"/>
              <a:buNone/>
            </a:pPr>
            <a:r>
              <a:rPr lang="ru" sz="1700" b="1" dirty="0">
                <a:solidFill>
                  <a:srgbClr val="D9D9D9"/>
                </a:solidFill>
                <a:latin typeface="Roboto"/>
                <a:ea typeface="Roboto"/>
                <a:cs typeface="Montserrat Medium"/>
                <a:sym typeface="Roboto"/>
              </a:rPr>
              <a:t>8</a:t>
            </a:r>
            <a:endParaRPr sz="1700" dirty="0">
              <a:solidFill>
                <a:srgbClr val="D9D9D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9" name="Google Shape;292;p58"/>
          <p:cNvSpPr/>
          <p:nvPr/>
        </p:nvSpPr>
        <p:spPr>
          <a:xfrm>
            <a:off x="4677272" y="3173769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6350000" h="6350000" extrusionOk="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2A3E5C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0" name="Google Shape;296;p58"/>
          <p:cNvCxnSpPr/>
          <p:nvPr/>
        </p:nvCxnSpPr>
        <p:spPr>
          <a:xfrm>
            <a:off x="4756647" y="1986655"/>
            <a:ext cx="0" cy="123600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" name="Google Shape;297;p58"/>
          <p:cNvCxnSpPr/>
          <p:nvPr/>
        </p:nvCxnSpPr>
        <p:spPr>
          <a:xfrm flipH="1">
            <a:off x="4752849" y="1996588"/>
            <a:ext cx="100560" cy="1456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Google Shape;295;p58"/>
          <p:cNvSpPr txBox="1"/>
          <p:nvPr/>
        </p:nvSpPr>
        <p:spPr>
          <a:xfrm>
            <a:off x="5290619" y="2022736"/>
            <a:ext cx="2868270" cy="8262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«Первые шаги в науку»</a:t>
            </a:r>
            <a:endParaRPr sz="14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 dirty="0" smtClean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Конкурс научных иследовательских работ среди младших школьников. </a:t>
            </a:r>
            <a:endParaRPr sz="1400" b="1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61"/>
          <p:cNvSpPr/>
          <p:nvPr/>
        </p:nvSpPr>
        <p:spPr>
          <a:xfrm rot="10800000">
            <a:off x="-19" y="75"/>
            <a:ext cx="9144000" cy="14352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6" name="Google Shape;326;p61"/>
          <p:cNvSpPr txBox="1"/>
          <p:nvPr/>
        </p:nvSpPr>
        <p:spPr>
          <a:xfrm>
            <a:off x="3547561" y="1055248"/>
            <a:ext cx="20487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sp>
        <p:nvSpPr>
          <p:cNvPr id="334" name="Google Shape;334;p61"/>
          <p:cNvSpPr txBox="1"/>
          <p:nvPr/>
        </p:nvSpPr>
        <p:spPr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600"/>
              <a:buNone/>
            </a:pPr>
            <a:r>
              <a:rPr lang="ru" sz="1700" b="1" dirty="0">
                <a:solidFill>
                  <a:srgbClr val="D9D9D9"/>
                </a:solidFill>
                <a:latin typeface="Roboto"/>
                <a:ea typeface="Roboto"/>
                <a:cs typeface="Montserrat Medium"/>
                <a:sym typeface="Roboto"/>
              </a:rPr>
              <a:t>9</a:t>
            </a:r>
            <a:endParaRPr sz="1700" dirty="0">
              <a:solidFill>
                <a:srgbClr val="D9D9D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2" name="Google Shape;340;p62"/>
          <p:cNvSpPr txBox="1"/>
          <p:nvPr/>
        </p:nvSpPr>
        <p:spPr>
          <a:xfrm>
            <a:off x="981756" y="1435276"/>
            <a:ext cx="74553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dirty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>Совместная работа для </a:t>
            </a:r>
            <a:r>
              <a:rPr lang="ru" sz="3000" b="1" dirty="0" smtClean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>успеха</a:t>
            </a:r>
            <a:endParaRPr lang="en-US" sz="3000" b="1" dirty="0" smtClean="0">
              <a:solidFill>
                <a:schemeClr val="tx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3000" b="1" dirty="0">
              <a:solidFill>
                <a:schemeClr val="tx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3000" b="1" dirty="0" smtClean="0">
              <a:solidFill>
                <a:schemeClr val="tx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dirty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/>
            </a:r>
            <a:br>
              <a:rPr lang="ru" sz="3000" b="1" dirty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ru" sz="1500" dirty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>Добиваться успеха можно только через совместное усилие педагогов, родителей и детей</a:t>
            </a:r>
            <a:r>
              <a:rPr lang="ru" sz="1500" dirty="0" smtClean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r>
              <a:rPr lang="ru" sz="1500" dirty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>Р</a:t>
            </a:r>
            <a:r>
              <a:rPr lang="ru" sz="1500" dirty="0" smtClean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>аботаем </a:t>
            </a:r>
            <a:r>
              <a:rPr lang="ru" sz="1500" dirty="0">
                <a:solidFill>
                  <a:schemeClr val="tx1"/>
                </a:solidFill>
                <a:latin typeface="Montserrat"/>
                <a:ea typeface="Montserrat"/>
                <a:cs typeface="Montserrat"/>
                <a:sym typeface="Montserrat"/>
              </a:rPr>
              <a:t>сообща для успешного развития наших первоклассников.</a:t>
            </a:r>
            <a:endParaRPr sz="3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4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382</Words>
  <Application>Microsoft Office PowerPoint</Application>
  <PresentationFormat>Экран (16:9)</PresentationFormat>
  <Paragraphs>63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Montserrat</vt:lpstr>
      <vt:lpstr>Montserrat Light</vt:lpstr>
      <vt:lpstr>Roboto</vt:lpstr>
      <vt:lpstr>Montserrat Medium</vt:lpstr>
      <vt:lpstr>Arial</vt:lpstr>
      <vt:lpstr>Montserrat SemiBold</vt:lpstr>
      <vt:lpstr>Simple Light</vt:lpstr>
      <vt:lpstr>Default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Учитель</cp:lastModifiedBy>
  <cp:revision>6</cp:revision>
  <dcterms:modified xsi:type="dcterms:W3CDTF">2024-10-30T19:37:55Z</dcterms:modified>
</cp:coreProperties>
</file>