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67" r:id="rId15"/>
    <p:sldId id="276" r:id="rId16"/>
    <p:sldId id="270" r:id="rId17"/>
    <p:sldId id="277" r:id="rId18"/>
    <p:sldId id="271" r:id="rId19"/>
    <p:sldId id="272" r:id="rId20"/>
    <p:sldId id="273" r:id="rId21"/>
    <p:sldId id="274" r:id="rId22"/>
    <p:sldId id="275" r:id="rId23"/>
  </p:sldIdLst>
  <p:sldSz cx="9144000" cy="6858000" type="screen4x3"/>
  <p:notesSz cx="9144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85800" y="213042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371600" y="3886200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B106E36-FD25-4E2D-B0AA-010F637433A0}" type="datetimeFigureOut">
              <a:rPr lang="ru-RU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25C68B6-61C2-468F-89AB-4B9F7531AA68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26895" y="404664"/>
            <a:ext cx="9117105" cy="5922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565076" y="260648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Times New Roman"/>
                <a:cs typeface="Times New Roman"/>
              </a:rPr>
              <a:t>МБДОУ «Детский сад </a:t>
            </a:r>
            <a:br>
              <a:rPr lang="ru-RU" b="1" dirty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b="1" dirty="0">
                <a:solidFill>
                  <a:srgbClr val="002060"/>
                </a:solidFill>
                <a:latin typeface="Times New Roman"/>
                <a:cs typeface="Times New Roman"/>
              </a:rPr>
              <a:t>№110»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382099" y="2247900"/>
            <a:ext cx="6390300" cy="4061420"/>
          </a:xfrm>
          <a:solidFill>
            <a:schemeClr val="accent3"/>
          </a:solidFill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normAutofit fontScale="32500" lnSpcReduction="20000"/>
          </a:bodyPr>
          <a:lstStyle/>
          <a:p>
            <a:pPr>
              <a:defRPr/>
            </a:pPr>
            <a:endParaRPr lang="ru-RU" sz="44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 sz="8600" b="1" dirty="0">
                <a:solidFill>
                  <a:srgbClr val="FF0000"/>
                </a:solidFill>
                <a:latin typeface="Times New Roman"/>
                <a:cs typeface="Times New Roman"/>
              </a:rPr>
              <a:t>Проект </a:t>
            </a:r>
            <a:endParaRPr lang="ru-RU" sz="8600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8600" b="1" dirty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 sz="86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Воспитание семейных ценностей</a:t>
            </a:r>
            <a:endParaRPr lang="ru-RU" sz="8600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5100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 sz="8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«</a:t>
            </a:r>
            <a:r>
              <a:rPr lang="ru-RU" sz="8000" b="1" dirty="0">
                <a:solidFill>
                  <a:srgbClr val="FF0000"/>
                </a:solidFill>
                <a:latin typeface="Times New Roman"/>
                <a:cs typeface="Times New Roman"/>
              </a:rPr>
              <a:t>Вместе с </a:t>
            </a:r>
            <a:r>
              <a:rPr lang="ru-RU" sz="8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папой , вместе </a:t>
            </a:r>
            <a:r>
              <a:rPr lang="ru-RU" sz="8000" b="1" dirty="0">
                <a:solidFill>
                  <a:srgbClr val="FF0000"/>
                </a:solidFill>
                <a:latin typeface="Times New Roman"/>
                <a:cs typeface="Times New Roman"/>
              </a:rPr>
              <a:t>с мамой </a:t>
            </a:r>
            <a:endParaRPr lang="ru-RU" sz="8000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 sz="8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дружно в садике </a:t>
            </a:r>
            <a:r>
              <a:rPr lang="ru-RU" sz="8000" b="1" dirty="0">
                <a:solidFill>
                  <a:srgbClr val="FF0000"/>
                </a:solidFill>
                <a:latin typeface="Times New Roman"/>
                <a:cs typeface="Times New Roman"/>
              </a:rPr>
              <a:t>живём!»</a:t>
            </a:r>
            <a:endParaRPr sz="8000" b="1" dirty="0"/>
          </a:p>
          <a:p>
            <a:pPr>
              <a:defRPr/>
            </a:pPr>
            <a:endParaRPr lang="ru-RU" sz="80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>
              <a:defRPr/>
            </a:pPr>
            <a:endParaRPr lang="ru-RU" sz="24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r">
              <a:defRPr/>
            </a:pPr>
            <a:endParaRPr lang="ru-RU" sz="2400" b="1" dirty="0" smtClean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r">
              <a:defRPr/>
            </a:pPr>
            <a:endParaRPr lang="ru-RU" sz="24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r">
              <a:defRPr/>
            </a:pPr>
            <a:endParaRPr lang="ru-RU" sz="2400" b="1" dirty="0" smtClean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r">
              <a:defRPr/>
            </a:pPr>
            <a:endParaRPr lang="ru-RU" sz="2400" b="1" dirty="0" smtClean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r">
              <a:defRPr/>
            </a:pPr>
            <a:endParaRPr lang="ru-RU" sz="24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r">
              <a:defRPr/>
            </a:pPr>
            <a:endParaRPr lang="ru-RU" sz="24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                                                  </a:t>
            </a:r>
            <a:endParaRPr lang="ru-RU" sz="24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sz="3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                                                                           Подготовили:</a:t>
            </a:r>
          </a:p>
          <a:p>
            <a:pPr algn="just">
              <a:defRPr/>
            </a:pPr>
            <a:endParaRPr lang="ru-RU" sz="30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just">
              <a:defRPr/>
            </a:pPr>
            <a:r>
              <a:rPr lang="ru-RU" sz="3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                                                                           Перепелкина Ю.М.</a:t>
            </a:r>
          </a:p>
          <a:p>
            <a:pPr algn="just">
              <a:defRPr/>
            </a:pPr>
            <a:r>
              <a:rPr lang="ru-RU" sz="3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                                                                           Пирожкова </a:t>
            </a:r>
            <a:r>
              <a:rPr lang="ru-RU" sz="3000" b="1" dirty="0">
                <a:solidFill>
                  <a:srgbClr val="002060"/>
                </a:solidFill>
                <a:latin typeface="Times New Roman"/>
                <a:cs typeface="Times New Roman"/>
              </a:rPr>
              <a:t>О.И.</a:t>
            </a:r>
          </a:p>
          <a:p>
            <a:pPr algn="just">
              <a:defRPr/>
            </a:pPr>
            <a:r>
              <a:rPr lang="ru-RU" sz="3000" b="1" dirty="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ru-RU" sz="3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                                                                          Кузьмичева И.В.</a:t>
            </a:r>
          </a:p>
          <a:p>
            <a:pPr algn="just">
              <a:defRPr/>
            </a:pPr>
            <a:r>
              <a:rPr lang="ru-RU" sz="30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                                                                           Зубкова И.Ю.</a:t>
            </a:r>
            <a:endParaRPr lang="ru-RU" sz="30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algn="r">
              <a:defRPr/>
            </a:pPr>
            <a:endParaRPr lang="ru-RU" sz="2500" dirty="0"/>
          </a:p>
          <a:p>
            <a:pPr>
              <a:defRPr/>
            </a:pPr>
            <a:r>
              <a:rPr lang="ru-RU" sz="2500" b="1" dirty="0">
                <a:solidFill>
                  <a:srgbClr val="002060"/>
                </a:solidFill>
                <a:latin typeface="Times New Roman"/>
                <a:cs typeface="Times New Roman"/>
              </a:rPr>
              <a:t>2024г</a:t>
            </a:r>
            <a:endParaRPr sz="2500" dirty="0"/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 bwMode="auto">
          <a:xfrm>
            <a:off x="457200" y="0"/>
            <a:ext cx="7211144" cy="659735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 sz="3600" b="1">
                <a:solidFill>
                  <a:srgbClr val="FF0000"/>
                </a:solidFill>
                <a:latin typeface="Times New Roman"/>
                <a:cs typeface="Times New Roman"/>
              </a:rPr>
              <a:t>Постановка проблемы:</a:t>
            </a:r>
            <a:br>
              <a:rPr lang="ru-RU" sz="3600" b="1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sz="2900">
                <a:solidFill>
                  <a:srgbClr val="002060"/>
                </a:solidFill>
                <a:latin typeface="Times New Roman"/>
                <a:cs typeface="Times New Roman"/>
              </a:rPr>
              <a:t>Детский сад и семья- два важнейших образовательных института, которые изначально призваны </a:t>
            </a:r>
            <a: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  <a:t>дополнять друг друга и взаимодействовать между собой. </a:t>
            </a:r>
            <a:b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latin typeface="Times New Roman"/>
                <a:cs typeface="Times New Roman"/>
              </a:rPr>
              <a:t/>
            </a:r>
            <a:br>
              <a:rPr lang="ru-RU" sz="2200" b="1">
                <a:latin typeface="Times New Roman"/>
                <a:cs typeface="Times New Roman"/>
              </a:rPr>
            </a:br>
            <a:r>
              <a:rPr lang="ru-RU" sz="2200" b="1" u="sng">
                <a:solidFill>
                  <a:srgbClr val="FF0000"/>
                </a:solidFill>
                <a:latin typeface="Times New Roman"/>
                <a:cs typeface="Times New Roman"/>
              </a:rPr>
              <a:t>НА СЕГОДНЯШНИЙ ДЕНЬ РОДИТЕЛЬСКАЯ ФУНКЦИЯ ЗНАЧИТЕЛЬНО ОСЛАБЛЕНА. </a:t>
            </a: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>Выявлено:</a:t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•Семьи малочисленны. По России, в среднем, на семью приходится один ребенок;</a:t>
            </a:r>
            <a:b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•Много неполных семей. В России каждая шестая семья;</a:t>
            </a:r>
            <a:b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•Многодетные семьи перешли в фактор негативных;</a:t>
            </a:r>
            <a:b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•Низкая педагогическая культура родителей;</a:t>
            </a:r>
            <a:b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•Многие семьи за пределом средних по материальному положению;</a:t>
            </a:r>
            <a:b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•СМИ: пропаганда жестокости, насилия.</a:t>
            </a:r>
            <a:r>
              <a:rPr lang="ru-RU" sz="1600" b="1"/>
              <a:t/>
            </a:r>
            <a:br>
              <a:rPr lang="ru-RU" sz="1600" b="1"/>
            </a:br>
            <a:r>
              <a:rPr lang="ru-RU" sz="1600" b="1"/>
              <a:t/>
            </a:r>
            <a:br>
              <a:rPr lang="ru-RU" sz="1600" b="1"/>
            </a:br>
            <a:r>
              <a:rPr lang="ru-RU" sz="1600" b="1"/>
              <a:t/>
            </a:r>
            <a:br>
              <a:rPr lang="ru-RU" sz="1600" b="1"/>
            </a:br>
            <a:r>
              <a:rPr lang="ru-RU" sz="1600" b="1"/>
              <a:t/>
            </a:r>
            <a:br>
              <a:rPr lang="ru-RU" sz="1600" b="1"/>
            </a:br>
            <a:r>
              <a:rPr lang="ru-RU" sz="1600" b="1"/>
              <a:t/>
            </a:r>
            <a:br>
              <a:rPr lang="ru-RU" sz="1600" b="1"/>
            </a:br>
            <a:r>
              <a:rPr lang="ru-RU" sz="1600" b="1"/>
              <a:t/>
            </a:r>
            <a:br>
              <a:rPr lang="ru-RU" sz="1600" b="1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067128" cy="6250706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b="1">
                <a:solidFill>
                  <a:srgbClr val="002060"/>
                </a:solidFill>
                <a:latin typeface="Times New Roman"/>
                <a:cs typeface="Times New Roman"/>
              </a:rPr>
              <a:t>Повышение уровня семейного воспитания, осознание того, что </a:t>
            </a:r>
            <a:r>
              <a:rPr lang="ru-RU" sz="3000" b="1">
                <a:solidFill>
                  <a:srgbClr val="FF0000"/>
                </a:solidFill>
                <a:latin typeface="Times New Roman"/>
                <a:cs typeface="Times New Roman"/>
              </a:rPr>
              <a:t>семья – это высшая социальная ценность, в которой реализуется формирование и развитие личности ребенка </a:t>
            </a:r>
            <a:r>
              <a:rPr lang="ru-RU" sz="3000" b="1">
                <a:solidFill>
                  <a:srgbClr val="002060"/>
                </a:solidFill>
                <a:latin typeface="Times New Roman"/>
                <a:cs typeface="Times New Roman"/>
              </a:rPr>
              <a:t>– не может оставлять в стороне ДОУ. </a:t>
            </a:r>
            <a:br>
              <a:rPr lang="ru-RU" sz="30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3000" b="1">
                <a:solidFill>
                  <a:srgbClr val="002060"/>
                </a:solidFill>
                <a:latin typeface="Times New Roman"/>
                <a:cs typeface="Times New Roman"/>
              </a:rPr>
              <a:t>На образовательное учреждение ложится главная задача – </a:t>
            </a:r>
            <a:r>
              <a:rPr lang="ru-RU" sz="3000" b="1">
                <a:solidFill>
                  <a:srgbClr val="FF0000"/>
                </a:solidFill>
                <a:latin typeface="Times New Roman"/>
                <a:cs typeface="Times New Roman"/>
              </a:rPr>
              <a:t>обеспечить ответственность родителей за воспитание и образование детей и подготовить семью к реализации этой задачи.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283152" cy="6394722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rmAutofit/>
          </a:bodyPr>
          <a:lstStyle/>
          <a:p>
            <a:pPr>
              <a:defRPr/>
            </a:pPr>
            <a:r>
              <a:rPr lang="ru-RU" sz="2600" b="1">
                <a:solidFill>
                  <a:srgbClr val="FF0000"/>
                </a:solidFill>
                <a:latin typeface="Times New Roman"/>
                <a:cs typeface="Times New Roman"/>
              </a:rPr>
              <a:t>Цель проекта: </a:t>
            </a:r>
            <a: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  <a:t>установление сотрудничества и партнерских отношений с родителями.</a:t>
            </a:r>
            <a:b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600" b="1">
                <a:solidFill>
                  <a:srgbClr val="FF0000"/>
                </a:solidFill>
                <a:latin typeface="Times New Roman"/>
                <a:cs typeface="Times New Roman"/>
              </a:rPr>
              <a:t>Задачи:</a:t>
            </a:r>
            <a: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  <a:t>1. Повышение уровня психолого-педагогической компетентности родителей.</a:t>
            </a:r>
            <a:b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  <a:t>2. Развитие социально-личностной сферы дошкольников посредством совместной творческой деятельности детей и родителей.</a:t>
            </a:r>
            <a:b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  <a:t>3. Создание творческой атмосферы взаимопонимания, общности интересов, эмоциональной взаимоподдержки через подготовку, организацию и проведение различных мероприятий.</a:t>
            </a:r>
            <a:b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600" b="1">
                <a:solidFill>
                  <a:srgbClr val="002060"/>
                </a:solidFill>
                <a:latin typeface="Times New Roman"/>
                <a:cs typeface="Times New Roman"/>
              </a:rPr>
              <a:t>4. Выявление эффективности данного проекта.</a:t>
            </a:r>
            <a:r>
              <a:rPr lang="ru-RU" sz="2400"/>
              <a:t/>
            </a:r>
            <a:br>
              <a:rPr lang="ru-RU" sz="2400"/>
            </a:br>
            <a:endParaRPr lang="ru-RU" sz="24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355160" cy="6583361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3200" b="1">
                <a:solidFill>
                  <a:srgbClr val="FF0000"/>
                </a:solidFill>
                <a:latin typeface="Times New Roman"/>
                <a:cs typeface="Times New Roman"/>
              </a:rPr>
              <a:t>Участники проекта: </a:t>
            </a:r>
            <a:r>
              <a:rPr lang="ru-RU" sz="3200" b="1">
                <a:solidFill>
                  <a:srgbClr val="002060"/>
                </a:solidFill>
                <a:latin typeface="Times New Roman"/>
                <a:cs typeface="Times New Roman"/>
              </a:rPr>
              <a:t>дети 9 группы компенсирующей направленности, родители, воспитатели, специалисты.</a:t>
            </a:r>
            <a:br>
              <a:rPr lang="ru-RU" sz="3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3200" b="1">
                <a:solidFill>
                  <a:srgbClr val="FF0000"/>
                </a:solidFill>
                <a:latin typeface="Times New Roman"/>
                <a:cs typeface="Times New Roman"/>
              </a:rPr>
              <a:t>Срок реализации проекта: </a:t>
            </a:r>
            <a:r>
              <a:rPr lang="ru-RU" sz="3200" b="1">
                <a:solidFill>
                  <a:srgbClr val="002060"/>
                </a:solidFill>
                <a:latin typeface="Times New Roman"/>
                <a:cs typeface="Times New Roman"/>
              </a:rPr>
              <a:t>долгосрочный.</a:t>
            </a:r>
            <a:br>
              <a:rPr lang="ru-RU" sz="3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3200" b="1">
                <a:solidFill>
                  <a:srgbClr val="FF0000"/>
                </a:solidFill>
                <a:latin typeface="Times New Roman"/>
                <a:cs typeface="Times New Roman"/>
              </a:rPr>
              <a:t>Вид проекта: </a:t>
            </a:r>
            <a:r>
              <a:rPr lang="ru-RU" sz="3200" b="1">
                <a:solidFill>
                  <a:srgbClr val="002060"/>
                </a:solidFill>
                <a:latin typeface="Times New Roman"/>
                <a:cs typeface="Times New Roman"/>
              </a:rPr>
              <a:t>творческий, практико-ориентированный.</a:t>
            </a:r>
            <a:br>
              <a:rPr lang="ru-RU" sz="3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endParaRPr lang="ru-RU" sz="2400" b="1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0"/>
            <a:ext cx="7283152" cy="6858000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rmAutofit fontScale="90000"/>
          </a:bodyPr>
          <a:lstStyle/>
          <a:p>
            <a:pPr>
              <a:defRPr/>
            </a:pPr>
            <a: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3100" b="1">
                <a:solidFill>
                  <a:srgbClr val="FF0000"/>
                </a:solidFill>
                <a:latin typeface="Times New Roman"/>
                <a:cs typeface="Times New Roman"/>
              </a:rPr>
              <a:t>Модель взаимодействия воспитателя </a:t>
            </a:r>
            <a:br>
              <a:rPr lang="ru-RU" sz="3100" b="1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sz="3100" b="1">
                <a:solidFill>
                  <a:srgbClr val="FF0000"/>
                </a:solidFill>
                <a:latin typeface="Times New Roman"/>
                <a:cs typeface="Times New Roman"/>
              </a:rPr>
              <a:t>с родителями:</a:t>
            </a:r>
            <a: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3100" b="1">
                <a:solidFill>
                  <a:srgbClr val="002060"/>
                </a:solidFill>
                <a:latin typeface="Times New Roman"/>
                <a:cs typeface="Times New Roman"/>
              </a:rPr>
              <a:t>Детский сад и семья должны стремиться к созданию единого пространства развития ребенка. </a:t>
            </a:r>
            <a:r>
              <a:rPr lang="ru-RU"/>
              <a:t/>
            </a:r>
            <a:br>
              <a:rPr lang="ru-RU"/>
            </a:br>
            <a:r>
              <a:rPr lang="ru-RU" sz="3100"/>
              <a:t> </a:t>
            </a:r>
            <a:r>
              <a:rPr lang="ru-RU" sz="2900" b="1">
                <a:solidFill>
                  <a:srgbClr val="FF0000"/>
                </a:solidFill>
                <a:latin typeface="Times New Roman"/>
                <a:cs typeface="Times New Roman"/>
              </a:rPr>
              <a:t>Условия взаимодействия:</a:t>
            </a:r>
            <a: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  <a:t>•Взаимное доверие педагога и родителей;</a:t>
            </a:r>
            <a:b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  <a:t>•Использование разнообразных форм работы с родителями;</a:t>
            </a:r>
            <a:b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  <a:t>•Систематичность и последовательность работы с родителями;</a:t>
            </a:r>
            <a:b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900" b="1">
                <a:solidFill>
                  <a:srgbClr val="002060"/>
                </a:solidFill>
                <a:latin typeface="Times New Roman"/>
                <a:cs typeface="Times New Roman"/>
              </a:rPr>
              <a:t>•Педагогический такт.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283152" cy="6583361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 b="1">
                <a:solidFill>
                  <a:srgbClr val="FF0000"/>
                </a:solidFill>
                <a:latin typeface="Times New Roman"/>
                <a:cs typeface="Times New Roman"/>
              </a:rPr>
              <a:t>Ожидаемый результат:</a:t>
            </a:r>
            <a: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  <a:t>1. Положительная эмоциональная среда общения между родителями, детьми и педагогами.</a:t>
            </a:r>
            <a:b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  <a:t>2. Повышение уровня психолого-педагогической компетентности родителей.</a:t>
            </a:r>
            <a:b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  <a:t>3. Увеличение доли участия родителей в проведении совместных мероприятий.</a:t>
            </a:r>
            <a:b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</a:br>
            <a:endParaRPr lang="ru-RU" sz="2800" b="1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0"/>
            <a:ext cx="7283152" cy="6858000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rmAutofit fontScale="90000"/>
          </a:bodyPr>
          <a:lstStyle/>
          <a:p>
            <a:pPr algn="l">
              <a:defRPr/>
            </a:pPr>
            <a:r>
              <a:rPr lang="ru-RU" sz="2000"/>
              <a:t/>
            </a:r>
            <a:br>
              <a:rPr lang="ru-RU" sz="2000"/>
            </a:br>
            <a:r>
              <a:rPr lang="ru-RU" sz="2000"/>
              <a:t/>
            </a:r>
            <a:br>
              <a:rPr lang="ru-RU" sz="2000"/>
            </a:br>
            <a:r>
              <a:rPr lang="ru-RU" sz="2000"/>
              <a:t/>
            </a:r>
            <a:br>
              <a:rPr lang="ru-RU" sz="2000"/>
            </a:br>
            <a:r>
              <a:rPr lang="ru-RU" sz="2000"/>
              <a:t/>
            </a:r>
            <a:br>
              <a:rPr lang="ru-RU" sz="2000"/>
            </a:br>
            <a:r>
              <a:rPr lang="ru-RU" sz="2000"/>
              <a:t/>
            </a:r>
            <a:br>
              <a:rPr lang="ru-RU" sz="2000"/>
            </a:br>
            <a:r>
              <a:rPr lang="ru-RU" sz="2000"/>
              <a:t/>
            </a:r>
            <a:br>
              <a:rPr lang="ru-RU" sz="2000"/>
            </a:br>
            <a:r>
              <a:rPr lang="ru-RU" sz="2000"/>
              <a:t/>
            </a:r>
            <a:br>
              <a:rPr lang="ru-RU" sz="2000"/>
            </a:br>
            <a:r>
              <a:rPr lang="ru-RU" sz="2000"/>
              <a:t/>
            </a:r>
            <a:br>
              <a:rPr lang="ru-RU" sz="2000"/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Этапы работы:</a:t>
            </a: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I этап. Подготовительный.</a:t>
            </a: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>Цель: Организация и подготовка ко взаимодействию всех участников проекта.</a:t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Педагогическая деятельность:</a:t>
            </a: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>Создание плана совместной деятельности.</a:t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Взаимодействие с родителями:</a:t>
            </a: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>-проведение опроса для выявления социального статуса родителей, их образовательного уровня, «проблемных» родителей, а также уровня их психолого- педагогической компетентности.</a:t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FF0000"/>
                </a:solidFill>
                <a:latin typeface="Times New Roman"/>
                <a:cs typeface="Times New Roman"/>
              </a:rPr>
              <a:t>Работа с детьми:</a:t>
            </a: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>изучение уровня развития детей, исходя из проведенного ранее мониторинга.</a:t>
            </a:r>
            <a:b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200" b="1">
                <a:solidFill>
                  <a:srgbClr val="002060"/>
                </a:solidFill>
                <a:latin typeface="Times New Roman"/>
                <a:cs typeface="Times New Roman"/>
              </a:rPr>
              <a:t>наблюдения за детьми и беседы с ними.</a:t>
            </a:r>
            <a:r>
              <a:rPr lang="ru-RU" sz="2200">
                <a:latin typeface="Times New Roman"/>
                <a:cs typeface="Times New Roman"/>
              </a:rPr>
              <a:t/>
            </a:r>
            <a:br>
              <a:rPr lang="ru-RU" sz="2200">
                <a:latin typeface="Times New Roman"/>
                <a:cs typeface="Times New Roman"/>
              </a:rPr>
            </a:br>
            <a:r>
              <a:rPr lang="ru-RU" sz="2000"/>
              <a:t/>
            </a:r>
            <a:br>
              <a:rPr lang="ru-RU" sz="2000"/>
            </a:br>
            <a:r>
              <a:rPr lang="ru-RU" sz="1400"/>
              <a:t/>
            </a:r>
            <a:br>
              <a:rPr lang="ru-RU" sz="1400"/>
            </a:br>
            <a:r>
              <a:rPr lang="ru-RU" sz="1400"/>
              <a:t/>
            </a:r>
            <a:br>
              <a:rPr lang="ru-RU" sz="1400"/>
            </a:br>
            <a:r>
              <a:rPr lang="ru-RU" sz="1400"/>
              <a:t/>
            </a:r>
            <a:br>
              <a:rPr lang="ru-RU" sz="1400"/>
            </a:br>
            <a:r>
              <a:rPr lang="ru-RU" sz="1400"/>
              <a:t/>
            </a:r>
            <a:br>
              <a:rPr lang="ru-RU" sz="1400"/>
            </a:br>
            <a:r>
              <a:rPr lang="ru-RU" sz="1400"/>
              <a:t/>
            </a:r>
            <a:br>
              <a:rPr lang="ru-RU" sz="1400"/>
            </a:br>
            <a:r>
              <a:rPr lang="ru-RU" sz="1400"/>
              <a:t/>
            </a:r>
            <a:br>
              <a:rPr lang="ru-RU" sz="1400"/>
            </a:br>
            <a:r>
              <a:rPr lang="ru-RU" sz="1400"/>
              <a:t/>
            </a:r>
            <a:br>
              <a:rPr lang="ru-RU" sz="1400"/>
            </a:br>
            <a:r>
              <a:rPr lang="ru-RU" sz="1400"/>
              <a:t/>
            </a:r>
            <a:br>
              <a:rPr lang="ru-RU" sz="1400"/>
            </a:br>
            <a:r>
              <a:rPr lang="ru-RU" sz="1400"/>
              <a:t/>
            </a:r>
            <a:br>
              <a:rPr lang="ru-RU" sz="1400"/>
            </a:br>
            <a:r>
              <a:rPr lang="ru-RU" sz="1400"/>
              <a:t/>
            </a:r>
            <a:br>
              <a:rPr lang="ru-RU" sz="1400"/>
            </a:br>
            <a:endParaRPr lang="ru-RU" sz="14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211144" cy="6583361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FF0000"/>
                </a:solidFill>
                <a:latin typeface="Times New Roman"/>
                <a:cs typeface="Times New Roman"/>
              </a:rPr>
              <a:t>II этап Практический</a:t>
            </a: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>Цель: Организация взаимодействия с родителями в процессе совместной деятельности с педагогами и детьми.</a:t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FF0000"/>
                </a:solidFill>
                <a:latin typeface="Times New Roman"/>
                <a:cs typeface="Times New Roman"/>
              </a:rPr>
              <a:t>Педагогическая деятельность:</a:t>
            </a: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>-проведение ряда запланированных мероприятий</a:t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>-организация встреч с участниками данного проекта;</a:t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>-обеспечение сотрудничества с педагогами ДОУ.</a:t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FF0000"/>
                </a:solidFill>
                <a:latin typeface="Times New Roman"/>
                <a:cs typeface="Times New Roman"/>
              </a:rPr>
              <a:t>Взаимодействие с родителями:</a:t>
            </a: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>- практическая совместная с детьми деятельность.</a:t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FF0000"/>
                </a:solidFill>
                <a:latin typeface="Times New Roman"/>
                <a:cs typeface="Times New Roman"/>
              </a:rPr>
              <a:t>Работа с детьми:</a:t>
            </a: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>-проведение совместных мероприятий с родителями.</a:t>
            </a:r>
            <a:r>
              <a:rPr lang="ru-RU" sz="2400">
                <a:latin typeface="Times New Roman"/>
                <a:cs typeface="Times New Roman"/>
              </a:rPr>
              <a:t/>
            </a:r>
            <a:br>
              <a:rPr lang="ru-RU" sz="2400">
                <a:latin typeface="Times New Roman"/>
                <a:cs typeface="Times New Roman"/>
              </a:rPr>
            </a:br>
            <a:r>
              <a:rPr lang="ru-RU" sz="2400">
                <a:latin typeface="Times New Roman"/>
                <a:cs typeface="Times New Roman"/>
              </a:rPr>
              <a:t/>
            </a:r>
            <a:br>
              <a:rPr lang="ru-RU" sz="2400">
                <a:latin typeface="Times New Roman"/>
                <a:cs typeface="Times New Roman"/>
              </a:rPr>
            </a:br>
            <a:r>
              <a:rPr lang="ru-RU" sz="2400">
                <a:latin typeface="Times New Roman"/>
                <a:cs typeface="Times New Roman"/>
              </a:rPr>
              <a:t/>
            </a:r>
            <a:br>
              <a:rPr lang="ru-RU" sz="2400">
                <a:latin typeface="Times New Roman"/>
                <a:cs typeface="Times New Roman"/>
              </a:rPr>
            </a:br>
            <a:endParaRPr lang="ru-RU" sz="240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211144" cy="6583361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rmAutofit/>
          </a:bodyPr>
          <a:lstStyle/>
          <a:p>
            <a:pPr>
              <a:defRPr/>
            </a:pPr>
            <a:r>
              <a:rPr lang="ru-RU" sz="18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18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18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18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18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1800" b="1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18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1800" b="1">
                <a:solidFill>
                  <a:srgbClr val="002060"/>
                </a:solidFill>
                <a:latin typeface="Times New Roman"/>
                <a:cs typeface="Times New Roman"/>
              </a:rPr>
            </a:br>
            <a:endParaRPr lang="ru-RU" sz="1800" b="1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  <p:pic>
        <p:nvPicPr>
          <p:cNvPr id="703895137" name="Рисунок 70389513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2562225"/>
            <a:ext cx="3841410" cy="2881058"/>
          </a:xfrm>
          <a:prstGeom prst="rect">
            <a:avLst/>
          </a:prstGeom>
        </p:spPr>
      </p:pic>
      <p:pic>
        <p:nvPicPr>
          <p:cNvPr id="2129630031" name="Рисунок 212963003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3969808" y="2562225"/>
            <a:ext cx="3841410" cy="2881058"/>
          </a:xfrm>
          <a:prstGeom prst="rect">
            <a:avLst/>
          </a:prstGeom>
        </p:spPr>
      </p:pic>
      <p:sp>
        <p:nvSpPr>
          <p:cNvPr id="1077401902" name="TextBox 1077401901"/>
          <p:cNvSpPr txBox="1"/>
          <p:nvPr/>
        </p:nvSpPr>
        <p:spPr bwMode="auto">
          <a:xfrm>
            <a:off x="361950" y="2819400"/>
            <a:ext cx="4826849" cy="36611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endParaRPr/>
          </a:p>
        </p:txBody>
      </p:sp>
      <p:sp>
        <p:nvSpPr>
          <p:cNvPr id="1719147288" name="TextBox 1719147287"/>
          <p:cNvSpPr txBox="1"/>
          <p:nvPr/>
        </p:nvSpPr>
        <p:spPr bwMode="auto">
          <a:xfrm>
            <a:off x="696299" y="2066925"/>
            <a:ext cx="2705100" cy="36611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endParaRPr/>
          </a:p>
        </p:txBody>
      </p:sp>
      <p:sp>
        <p:nvSpPr>
          <p:cNvPr id="181454515" name="TextBox 181454514"/>
          <p:cNvSpPr txBox="1"/>
          <p:nvPr/>
        </p:nvSpPr>
        <p:spPr bwMode="auto">
          <a:xfrm>
            <a:off x="200999" y="1786530"/>
            <a:ext cx="3074805" cy="374141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b="1" u="sng" dirty="0" err="1">
                <a:solidFill>
                  <a:srgbClr val="C00000"/>
                </a:solidFill>
              </a:rPr>
              <a:t>Осенний</a:t>
            </a:r>
            <a:r>
              <a:rPr b="1" u="sng" dirty="0">
                <a:solidFill>
                  <a:srgbClr val="C00000"/>
                </a:solidFill>
              </a:rPr>
              <a:t> </a:t>
            </a:r>
            <a:r>
              <a:rPr b="1" u="sng" dirty="0" err="1">
                <a:solidFill>
                  <a:srgbClr val="C00000"/>
                </a:solidFill>
              </a:rPr>
              <a:t>праздник</a:t>
            </a:r>
            <a:endParaRPr b="1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95324" y="428624"/>
            <a:ext cx="3553800" cy="31623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0" b="1" u="sng" dirty="0">
                <a:solidFill>
                  <a:srgbClr val="C00000"/>
                </a:solidFill>
                <a:latin typeface="Times New Roman"/>
                <a:cs typeface="Times New Roman"/>
              </a:rPr>
              <a:t>Праздник «День матери»</a:t>
            </a:r>
          </a:p>
        </p:txBody>
      </p:sp>
      <p:pic>
        <p:nvPicPr>
          <p:cNvPr id="1202998358" name="Рисунок 120299835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5192100" y="1898649"/>
            <a:ext cx="2295525" cy="3060700"/>
          </a:xfrm>
          <a:prstGeom prst="rect">
            <a:avLst/>
          </a:prstGeom>
        </p:spPr>
      </p:pic>
      <p:pic>
        <p:nvPicPr>
          <p:cNvPr id="705985230" name="Рисунок 705985229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2376974" y="4051728"/>
            <a:ext cx="3410924" cy="2558193"/>
          </a:xfrm>
          <a:prstGeom prst="rect">
            <a:avLst/>
          </a:prstGeom>
        </p:spPr>
      </p:pic>
      <p:pic>
        <p:nvPicPr>
          <p:cNvPr id="1041411751" name="Рисунок 1041411750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80974" y="2876550"/>
            <a:ext cx="2342662" cy="3123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40283065" name="Picture 2"/>
          <p:cNvPicPr>
            <a:picLocks noGrp="1"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0996143" name="Рисунок 14099614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29574" y="3429000"/>
            <a:ext cx="3409950" cy="2778763"/>
          </a:xfrm>
          <a:prstGeom prst="rect">
            <a:avLst/>
          </a:prstGeom>
        </p:spPr>
      </p:pic>
      <p:pic>
        <p:nvPicPr>
          <p:cNvPr id="1802858163" name="Рисунок 180285816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340663" y="933449"/>
            <a:ext cx="3147256" cy="2360442"/>
          </a:xfrm>
          <a:prstGeom prst="rect">
            <a:avLst/>
          </a:prstGeom>
        </p:spPr>
      </p:pic>
      <p:sp>
        <p:nvSpPr>
          <p:cNvPr id="1779165052" name="TextBox 1779165051"/>
          <p:cNvSpPr txBox="1"/>
          <p:nvPr/>
        </p:nvSpPr>
        <p:spPr bwMode="auto">
          <a:xfrm>
            <a:off x="848699" y="1562100"/>
            <a:ext cx="2934810" cy="937757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b="1" u="sng" dirty="0" err="1">
                <a:solidFill>
                  <a:srgbClr val="C00000"/>
                </a:solidFill>
              </a:rPr>
              <a:t>Праздник</a:t>
            </a:r>
            <a:r>
              <a:rPr b="1" u="sng" dirty="0">
                <a:solidFill>
                  <a:srgbClr val="C00000"/>
                </a:solidFill>
              </a:rPr>
              <a:t> «</a:t>
            </a:r>
            <a:r>
              <a:rPr b="1" u="sng" dirty="0" err="1">
                <a:solidFill>
                  <a:srgbClr val="C00000"/>
                </a:solidFill>
              </a:rPr>
              <a:t>Международный</a:t>
            </a:r>
            <a:r>
              <a:rPr b="1" u="sng" dirty="0">
                <a:solidFill>
                  <a:srgbClr val="C00000"/>
                </a:solidFill>
              </a:rPr>
              <a:t> </a:t>
            </a:r>
            <a:r>
              <a:rPr b="1" u="sng" dirty="0" err="1">
                <a:solidFill>
                  <a:srgbClr val="C00000"/>
                </a:solidFill>
              </a:rPr>
              <a:t>женский</a:t>
            </a:r>
            <a:r>
              <a:rPr b="1" u="sng" dirty="0">
                <a:solidFill>
                  <a:srgbClr val="C00000"/>
                </a:solidFill>
              </a:rPr>
              <a:t> </a:t>
            </a:r>
            <a:r>
              <a:rPr b="1" u="sng" dirty="0" err="1">
                <a:solidFill>
                  <a:srgbClr val="C00000"/>
                </a:solidFill>
              </a:rPr>
              <a:t>день</a:t>
            </a:r>
            <a:r>
              <a:rPr b="1" u="sng" dirty="0">
                <a:solidFill>
                  <a:srgbClr val="C00000"/>
                </a:solidFill>
              </a:rPr>
              <a:t> 8 </a:t>
            </a:r>
            <a:r>
              <a:rPr b="1" u="sng" dirty="0" err="1">
                <a:solidFill>
                  <a:srgbClr val="C00000"/>
                </a:solidFill>
              </a:rPr>
              <a:t>марта</a:t>
            </a:r>
            <a:r>
              <a:rPr b="1" u="sng" dirty="0">
                <a:solidFill>
                  <a:srgbClr val="C00000"/>
                </a:solidFill>
              </a:rPr>
              <a:t>»</a:t>
            </a:r>
          </a:p>
        </p:txBody>
      </p:sp>
      <p:pic>
        <p:nvPicPr>
          <p:cNvPr id="1402178468" name="Рисунок 1402178467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4049100" y="3429000"/>
            <a:ext cx="3505199" cy="26288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14523488" name="Picture 2"/>
          <p:cNvPicPr>
            <a:picLocks noGrp="1"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0292018" name="Объект 330292017"/>
          <p:cNvPicPr>
            <a:picLocks noGrp="1" noChangeAspect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4223153" y="3429000"/>
            <a:ext cx="3700587" cy="2775440"/>
          </a:xfrm>
          <a:prstGeom prst="rect">
            <a:avLst/>
          </a:prstGeom>
        </p:spPr>
      </p:pic>
      <p:pic>
        <p:nvPicPr>
          <p:cNvPr id="2058772889" name="Рисунок 205877288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58149" y="3429000"/>
            <a:ext cx="3700587" cy="2775440"/>
          </a:xfrm>
          <a:prstGeom prst="rect">
            <a:avLst/>
          </a:prstGeom>
        </p:spPr>
      </p:pic>
      <p:pic>
        <p:nvPicPr>
          <p:cNvPr id="1884915378" name="Рисунок 1884915377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258149" y="3429000"/>
            <a:ext cx="3700587" cy="2775440"/>
          </a:xfrm>
          <a:prstGeom prst="rect">
            <a:avLst/>
          </a:prstGeom>
        </p:spPr>
      </p:pic>
      <p:sp>
        <p:nvSpPr>
          <p:cNvPr id="1494845796" name="TextBox 1494845795"/>
          <p:cNvSpPr txBox="1"/>
          <p:nvPr/>
        </p:nvSpPr>
        <p:spPr bwMode="auto">
          <a:xfrm>
            <a:off x="258149" y="2514600"/>
            <a:ext cx="3732915" cy="374141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b="1" u="sng" dirty="0" err="1" smtClean="0">
                <a:solidFill>
                  <a:srgbClr val="C00000"/>
                </a:solidFill>
              </a:rPr>
              <a:t>Праздник</a:t>
            </a:r>
            <a:r>
              <a:rPr lang="ru-RU" b="1" u="sng" dirty="0" smtClean="0">
                <a:solidFill>
                  <a:srgbClr val="C00000"/>
                </a:solidFill>
              </a:rPr>
              <a:t> </a:t>
            </a:r>
            <a:r>
              <a:rPr b="1" u="sng" dirty="0" smtClean="0">
                <a:solidFill>
                  <a:srgbClr val="C00000"/>
                </a:solidFill>
              </a:rPr>
              <a:t> </a:t>
            </a:r>
            <a:r>
              <a:rPr lang="ru-RU" b="1" u="sng" dirty="0" err="1">
                <a:solidFill>
                  <a:srgbClr val="C00000"/>
                </a:solidFill>
              </a:rPr>
              <a:t>В</a:t>
            </a:r>
            <a:r>
              <a:rPr b="1" u="sng" dirty="0" err="1" smtClean="0">
                <a:solidFill>
                  <a:srgbClr val="C00000"/>
                </a:solidFill>
              </a:rPr>
              <a:t>есны</a:t>
            </a:r>
            <a:r>
              <a:rPr lang="ru-RU" b="1" u="sng" dirty="0" smtClean="0">
                <a:solidFill>
                  <a:srgbClr val="C00000"/>
                </a:solidFill>
              </a:rPr>
              <a:t>.  Выпускной.</a:t>
            </a:r>
            <a:endParaRPr b="1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590027279" name="Picture 2"/>
          <p:cNvPicPr>
            <a:picLocks noGrp="1"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762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68422705" name="Рисунок 1968422704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459581" y="2533650"/>
            <a:ext cx="2920469" cy="3893959"/>
          </a:xfrm>
          <a:prstGeom prst="rect">
            <a:avLst/>
          </a:prstGeom>
        </p:spPr>
      </p:pic>
      <p:pic>
        <p:nvPicPr>
          <p:cNvPr id="5370957" name="Объект 5370956"/>
          <p:cNvPicPr>
            <a:picLocks noGrp="1" noChangeAspect="1"/>
          </p:cNvPicPr>
          <p:nvPr>
            <p:ph idx="1"/>
          </p:nvPr>
        </p:nvPicPr>
        <p:blipFill>
          <a:blip r:embed="rId4"/>
          <a:stretch/>
        </p:blipFill>
        <p:spPr bwMode="auto">
          <a:xfrm>
            <a:off x="4571999" y="2471737"/>
            <a:ext cx="2991824" cy="3989099"/>
          </a:xfrm>
          <a:prstGeom prst="rect">
            <a:avLst/>
          </a:prstGeom>
        </p:spPr>
      </p:pic>
      <p:sp>
        <p:nvSpPr>
          <p:cNvPr id="895620195" name="TextBox 895620194"/>
          <p:cNvSpPr txBox="1"/>
          <p:nvPr/>
        </p:nvSpPr>
        <p:spPr bwMode="auto">
          <a:xfrm>
            <a:off x="401025" y="1400175"/>
            <a:ext cx="6203129" cy="374141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b="1" u="sng" dirty="0" err="1">
                <a:solidFill>
                  <a:srgbClr val="C00000"/>
                </a:solidFill>
              </a:rPr>
              <a:t>Награждение</a:t>
            </a:r>
            <a:r>
              <a:rPr b="1" u="sng" dirty="0">
                <a:solidFill>
                  <a:srgbClr val="C00000"/>
                </a:solidFill>
              </a:rPr>
              <a:t> </a:t>
            </a:r>
            <a:r>
              <a:rPr b="1" u="sng" dirty="0" err="1">
                <a:solidFill>
                  <a:srgbClr val="C00000"/>
                </a:solidFill>
              </a:rPr>
              <a:t>участников</a:t>
            </a:r>
            <a:r>
              <a:rPr b="1" u="sng" dirty="0">
                <a:solidFill>
                  <a:srgbClr val="C00000"/>
                </a:solidFill>
              </a:rPr>
              <a:t> </a:t>
            </a:r>
            <a:r>
              <a:rPr b="1" u="sng" dirty="0" err="1">
                <a:solidFill>
                  <a:srgbClr val="C00000"/>
                </a:solidFill>
              </a:rPr>
              <a:t>конкурса</a:t>
            </a:r>
            <a:endParaRPr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4653"/>
            <a:ext cx="2664296" cy="312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377902"/>
            <a:ext cx="2376264" cy="287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544" y="282634"/>
            <a:ext cx="2266839" cy="3045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523489"/>
            <a:ext cx="2448272" cy="273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773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94047507" name="Picture 2"/>
          <p:cNvPicPr>
            <a:picLocks noGrp="1"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8426061" name="Рисунок 488426060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74307" y="1228725"/>
            <a:ext cx="1884067" cy="4181009"/>
          </a:xfrm>
          <a:prstGeom prst="rect">
            <a:avLst/>
          </a:prstGeom>
        </p:spPr>
      </p:pic>
      <p:pic>
        <p:nvPicPr>
          <p:cNvPr id="390555302" name="Рисунок 390555301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3350775" y="3975610"/>
            <a:ext cx="1672049" cy="2229399"/>
          </a:xfrm>
          <a:prstGeom prst="rect">
            <a:avLst/>
          </a:prstGeom>
        </p:spPr>
      </p:pic>
      <p:pic>
        <p:nvPicPr>
          <p:cNvPr id="1302533519" name="Рисунок 1302533518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2157650" y="2540863"/>
            <a:ext cx="1558074" cy="2077432"/>
          </a:xfrm>
          <a:prstGeom prst="rect">
            <a:avLst/>
          </a:prstGeom>
        </p:spPr>
      </p:pic>
      <p:sp>
        <p:nvSpPr>
          <p:cNvPr id="2141886647" name="TextBox 2141886646"/>
          <p:cNvSpPr txBox="1"/>
          <p:nvPr/>
        </p:nvSpPr>
        <p:spPr bwMode="auto">
          <a:xfrm>
            <a:off x="2753699" y="1057275"/>
            <a:ext cx="4314000" cy="640440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b="1">
                <a:solidFill>
                  <a:schemeClr val="tx2"/>
                </a:solidFill>
              </a:rPr>
              <a:t>Наши родители делились увлечениями в публикациях ДОУ</a:t>
            </a:r>
            <a:endParaRPr/>
          </a:p>
        </p:txBody>
      </p:sp>
      <p:pic>
        <p:nvPicPr>
          <p:cNvPr id="254292295" name="Рисунок 254292294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5137125" y="2389560"/>
            <a:ext cx="2379074" cy="317209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39753" y="1805585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>Конкурс :  «  Моя Семья»</a:t>
            </a:r>
            <a:endParaRPr lang="ru-RU" b="1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964488" cy="674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43" y="638167"/>
            <a:ext cx="3840163" cy="287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212976"/>
            <a:ext cx="3840163" cy="287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4077072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>Совместное участие родителей, воспитателей и детей на субботниках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409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50389642" name="Picture 2"/>
          <p:cNvPicPr>
            <a:picLocks noGrp="1"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1844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66676284" name="Рисунок 1966676283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6200001">
            <a:off x="2544252" y="1568318"/>
            <a:ext cx="3821956" cy="5095050"/>
          </a:xfrm>
          <a:prstGeom prst="rect">
            <a:avLst/>
          </a:prstGeom>
        </p:spPr>
      </p:pic>
      <p:sp>
        <p:nvSpPr>
          <p:cNvPr id="1505233376" name="TextBox 1505233375"/>
          <p:cNvSpPr txBox="1"/>
          <p:nvPr/>
        </p:nvSpPr>
        <p:spPr bwMode="auto">
          <a:xfrm>
            <a:off x="1553549" y="676275"/>
            <a:ext cx="3113625" cy="36611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b="1">
                <a:solidFill>
                  <a:schemeClr val="tx2"/>
                </a:solidFill>
              </a:rPr>
              <a:t>Стенгазета «Засветись»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33569" y="1411726"/>
            <a:ext cx="5502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</a:rPr>
              <a:t>Совместное изготовление стенгазет</a:t>
            </a:r>
            <a:endParaRPr lang="ru-RU" b="1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54003741" name="Picture 2"/>
          <p:cNvPicPr>
            <a:picLocks noGrp="1"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73057038" name="Рисунок 1373057037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42875" y="2085974"/>
            <a:ext cx="2232421" cy="2976562"/>
          </a:xfrm>
          <a:prstGeom prst="rect">
            <a:avLst/>
          </a:prstGeom>
        </p:spPr>
      </p:pic>
      <p:pic>
        <p:nvPicPr>
          <p:cNvPr id="457514123" name="Рисунок 45751412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2600324" y="2085974"/>
            <a:ext cx="2232421" cy="2976562"/>
          </a:xfrm>
          <a:prstGeom prst="rect">
            <a:avLst/>
          </a:prstGeom>
        </p:spPr>
      </p:pic>
      <p:pic>
        <p:nvPicPr>
          <p:cNvPr id="121815451" name="Рисунок 121815450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5203031" y="2085974"/>
            <a:ext cx="2232421" cy="2976562"/>
          </a:xfrm>
          <a:prstGeom prst="rect">
            <a:avLst/>
          </a:prstGeom>
        </p:spPr>
      </p:pic>
      <p:sp>
        <p:nvSpPr>
          <p:cNvPr id="1026719042" name="TextBox 1026719041"/>
          <p:cNvSpPr txBox="1"/>
          <p:nvPr/>
        </p:nvSpPr>
        <p:spPr bwMode="auto">
          <a:xfrm>
            <a:off x="1124924" y="771525"/>
            <a:ext cx="4085895" cy="65594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lang="ru-RU" b="1" u="sng" dirty="0" smtClean="0">
                <a:solidFill>
                  <a:srgbClr val="C00000"/>
                </a:solidFill>
              </a:rPr>
              <a:t>Изготовление родителями игры</a:t>
            </a:r>
            <a:r>
              <a:rPr b="1" u="sng" dirty="0" smtClean="0">
                <a:solidFill>
                  <a:srgbClr val="C00000"/>
                </a:solidFill>
              </a:rPr>
              <a:t> «</a:t>
            </a:r>
            <a:r>
              <a:rPr lang="ru-RU" b="1" u="sng" dirty="0" err="1">
                <a:solidFill>
                  <a:srgbClr val="C00000"/>
                </a:solidFill>
              </a:rPr>
              <a:t>В</a:t>
            </a:r>
            <a:r>
              <a:rPr b="1" u="sng" dirty="0" err="1" smtClean="0">
                <a:solidFill>
                  <a:srgbClr val="C00000"/>
                </a:solidFill>
              </a:rPr>
              <a:t>есёлые</a:t>
            </a:r>
            <a:r>
              <a:rPr b="1" u="sng" dirty="0" smtClean="0">
                <a:solidFill>
                  <a:srgbClr val="C00000"/>
                </a:solidFill>
              </a:rPr>
              <a:t> </a:t>
            </a:r>
            <a:r>
              <a:rPr b="1" u="sng" dirty="0" err="1">
                <a:solidFill>
                  <a:srgbClr val="C00000"/>
                </a:solidFill>
              </a:rPr>
              <a:t>мешочки</a:t>
            </a:r>
            <a:r>
              <a:rPr b="1" u="sng" dirty="0">
                <a:solidFill>
                  <a:srgbClr val="C00000"/>
                </a:solidFill>
              </a:rPr>
              <a:t>» </a:t>
            </a:r>
            <a:r>
              <a:rPr lang="ru-RU" b="1" u="sng" dirty="0" smtClean="0">
                <a:solidFill>
                  <a:srgbClr val="C00000"/>
                </a:solidFill>
              </a:rPr>
              <a:t>для детей</a:t>
            </a:r>
            <a:endParaRPr b="1" u="sng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806123380" name="Picture 2"/>
          <p:cNvPicPr>
            <a:picLocks noGrp="1"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9815122" name="Рисунок 1399815121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66699" y="1452849"/>
            <a:ext cx="2610825" cy="3481100"/>
          </a:xfrm>
          <a:prstGeom prst="rect">
            <a:avLst/>
          </a:prstGeom>
        </p:spPr>
      </p:pic>
      <p:pic>
        <p:nvPicPr>
          <p:cNvPr id="1656506393" name="Рисунок 1656506392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266699" y="1452849"/>
            <a:ext cx="2877525" cy="3836700"/>
          </a:xfrm>
          <a:prstGeom prst="rect">
            <a:avLst/>
          </a:prstGeom>
        </p:spPr>
      </p:pic>
      <p:pic>
        <p:nvPicPr>
          <p:cNvPr id="911970063" name="Рисунок 91197006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3989325" y="1452849"/>
            <a:ext cx="2873250" cy="3831000"/>
          </a:xfrm>
          <a:prstGeom prst="rect">
            <a:avLst/>
          </a:prstGeom>
        </p:spPr>
      </p:pic>
      <p:sp>
        <p:nvSpPr>
          <p:cNvPr id="1429428995" name="TextBox 1429428994"/>
          <p:cNvSpPr txBox="1"/>
          <p:nvPr/>
        </p:nvSpPr>
        <p:spPr bwMode="auto">
          <a:xfrm>
            <a:off x="791549" y="523875"/>
            <a:ext cx="3466770" cy="655949"/>
          </a:xfrm>
          <a:prstGeom prst="rect">
            <a:avLst/>
          </a:prstGeom>
          <a:noFill/>
        </p:spPr>
        <p:txBody>
          <a:bodyPr vertOverflow="overflow" horzOverflow="overflow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b="1" u="sng" dirty="0" err="1">
                <a:solidFill>
                  <a:srgbClr val="C00000"/>
                </a:solidFill>
              </a:rPr>
              <a:t>Занятие</a:t>
            </a:r>
            <a:r>
              <a:rPr b="1" u="sng" dirty="0">
                <a:solidFill>
                  <a:srgbClr val="C00000"/>
                </a:solidFill>
              </a:rPr>
              <a:t> с </a:t>
            </a:r>
            <a:r>
              <a:rPr b="1" u="sng" dirty="0" err="1">
                <a:solidFill>
                  <a:srgbClr val="C00000"/>
                </a:solidFill>
              </a:rPr>
              <a:t>рисунками</a:t>
            </a:r>
            <a:r>
              <a:rPr b="1" u="sng" dirty="0">
                <a:solidFill>
                  <a:srgbClr val="C00000"/>
                </a:solidFill>
              </a:rPr>
              <a:t> </a:t>
            </a:r>
            <a:r>
              <a:rPr b="1" u="sng" dirty="0" err="1">
                <a:solidFill>
                  <a:srgbClr val="C00000"/>
                </a:solidFill>
              </a:rPr>
              <a:t>от</a:t>
            </a:r>
            <a:r>
              <a:rPr b="1" u="sng" dirty="0">
                <a:solidFill>
                  <a:srgbClr val="C00000"/>
                </a:solidFill>
              </a:rPr>
              <a:t> </a:t>
            </a:r>
            <a:r>
              <a:rPr b="1" u="sng" dirty="0" err="1">
                <a:solidFill>
                  <a:srgbClr val="C00000"/>
                </a:solidFill>
              </a:rPr>
              <a:t>родителей</a:t>
            </a:r>
            <a:r>
              <a:rPr b="1" u="sng" dirty="0">
                <a:solidFill>
                  <a:srgbClr val="C00000"/>
                </a:solidFill>
              </a:rPr>
              <a:t> «</a:t>
            </a:r>
            <a:r>
              <a:rPr b="1" u="sng" dirty="0" err="1">
                <a:solidFill>
                  <a:srgbClr val="C00000"/>
                </a:solidFill>
              </a:rPr>
              <a:t>Угадай</a:t>
            </a:r>
            <a:r>
              <a:rPr b="1" u="sng" dirty="0">
                <a:solidFill>
                  <a:srgbClr val="C00000"/>
                </a:solidFill>
              </a:rPr>
              <a:t> </a:t>
            </a:r>
            <a:r>
              <a:rPr b="1" u="sng" dirty="0" err="1">
                <a:solidFill>
                  <a:srgbClr val="C00000"/>
                </a:solidFill>
              </a:rPr>
              <a:t>кто</a:t>
            </a:r>
            <a:r>
              <a:rPr b="1" u="sng" dirty="0">
                <a:solidFill>
                  <a:srgbClr val="C00000"/>
                </a:solidFill>
              </a:rPr>
              <a:t>?»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27168" cy="6394722"/>
          </a:xfrm>
        </p:spPr>
        <p:txBody>
          <a:bodyPr vertOverflow="overflow" horzOverflow="overflow" vert="horz" wrap="square" lIns="91440" tIns="45720" rIns="91440" bIns="45720" numCol="1" spcCol="0" rtlCol="0" fromWordArt="0" anchor="ctr" anchorCtr="0" forceAA="0" compatLnSpc="0">
            <a:normAutofit/>
          </a:bodyPr>
          <a:lstStyle/>
          <a:p>
            <a:pPr algn="l">
              <a:defRPr/>
            </a:pPr>
            <a:r>
              <a:rPr lang="ru-RU" sz="2400" b="1" dirty="0">
                <a:solidFill>
                  <a:srgbClr val="FF0000"/>
                </a:solidFill>
                <a:latin typeface="Times New Roman"/>
                <a:cs typeface="Times New Roman"/>
              </a:rPr>
              <a:t/>
            </a:r>
            <a:br>
              <a:rPr lang="ru-RU" sz="2400" b="1" dirty="0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/>
                <a:cs typeface="Times New Roman"/>
              </a:rPr>
              <a:t/>
            </a:r>
            <a:br>
              <a:rPr lang="ru-RU" sz="2400" b="1" dirty="0">
                <a:solidFill>
                  <a:srgbClr val="FF0000"/>
                </a:solidFill>
                <a:latin typeface="Times New Roman"/>
                <a:cs typeface="Times New Roman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III этап Заключительный.</a:t>
            </a:r>
            <a: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  <a:t>Цель: Выявление эффективности реализации данного проекта.</a:t>
            </a:r>
            <a:b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/>
                <a:cs typeface="Times New Roman"/>
              </a:rPr>
              <a:t>Критерии эффективности:</a:t>
            </a:r>
            <a: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  <a:t>-рост посещаемости родителями конкурсных мероприятий</a:t>
            </a:r>
            <a:b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  <a:t>-согласованность действий родителей и педагогов;</a:t>
            </a:r>
            <a:b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  <a:t>-соответствие действий участников проекта целям и задачам проекта.</a:t>
            </a:r>
            <a:b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</a:br>
            <a:r>
              <a:rPr lang="ru-RU" sz="2400" b="1" dirty="0">
                <a:solidFill>
                  <a:srgbClr val="002060"/>
                </a:solidFill>
                <a:latin typeface="Times New Roman"/>
                <a:cs typeface="Times New Roman"/>
              </a:rPr>
              <a:t>-положительное общественное мнение родителей о работе педагога ДОУ.</a:t>
            </a:r>
            <a: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  <a:t/>
            </a:r>
            <a:br>
              <a:rPr lang="ru-RU" sz="2400" b="1">
                <a:solidFill>
                  <a:srgbClr val="002060"/>
                </a:solidFill>
                <a:latin typeface="Times New Roman"/>
                <a:cs typeface="Times New Roman"/>
              </a:rPr>
            </a:b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211144" cy="632271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48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Спасибо за внимание!</a:t>
            </a:r>
            <a:endParaRPr lang="ru-RU" sz="4800" b="1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w="http://schemas.openxmlformats.org/wordprocessingml/2006/main" xmlns:m="http://schemas.openxmlformats.org/officeDocument/2006/math" xmlns="">
      <p:transition advClick="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165</Words>
  <Application>Microsoft Office PowerPoint</Application>
  <DocSecurity>0</DocSecurity>
  <PresentationFormat>Экран (4:3)</PresentationFormat>
  <Paragraphs>48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МБДОУ «Детский сад  №110»</vt:lpstr>
      <vt:lpstr>           Постановка проблемы: Детский сад и семья- два важнейших образовательных института, которые изначально призваны дополнять друг друга и взаимодействовать между собой.   НА СЕГОДНЯШНИЙ ДЕНЬ РОДИТЕЛЬСКАЯ ФУНКЦИЯ ЗНАЧИТЕЛЬНО ОСЛАБЛЕНА.  Выявлено: •Семьи малочисленны. По России, в среднем, на семью приходится один ребенок; •Много неполных семей. В России каждая шестая семья; •Многодетные семьи перешли в фактор негативных; •Низкая педагогическая культура родителей; •Многие семьи за пределом средних по материальному положению; •СМИ: пропаганда жестокости, насилия.              </vt:lpstr>
      <vt:lpstr>Повышение уровня семейного воспитания, осознание того, что семья – это высшая социальная ценность, в которой реализуется формирование и развитие личности ребенка – не может оставлять в стороне ДОУ.  На образовательное учреждение ложится главная задача – обеспечить ответственность родителей за воспитание и образование детей и подготовить семью к реализации этой задачи.</vt:lpstr>
      <vt:lpstr>Цель проекта: установление сотрудничества и партнерских отношений с родителями. Задачи: 1. Повышение уровня психолого-педагогической компетентности родителей. 2. Развитие социально-личностной сферы дошкольников посредством совместной творческой деятельности детей и родителей. 3. Создание творческой атмосферы взаимопонимания, общности интересов, эмоциональной взаимоподдержки через подготовку, организацию и проведение различных мероприятий. 4. Выявление эффективности данного проекта. </vt:lpstr>
      <vt:lpstr>       Участники проекта: дети 9 группы компенсирующей направленности, родители, воспитатели, специалисты. Срок реализации проекта: долгосрочный. Вид проекта: творческий, практико-ориентированный.           </vt:lpstr>
      <vt:lpstr>    Модель взаимодействия воспитателя  с родителями: Детский сад и семья должны стремиться к созданию единого пространства развития ребенка.   Условия взаимодействия: •Взаимное доверие педагога и родителей; •Использование разнообразных форм работы с родителями; •Систематичность и последовательность работы с родителями; •Педагогический такт.   </vt:lpstr>
      <vt:lpstr>Ожидаемый результат: 1. Положительная эмоциональная среда общения между родителями, детьми и педагогами. 2. Повышение уровня психолого-педагогической компетентности родителей. 3. Увеличение доли участия родителей в проведении совместных мероприятий. </vt:lpstr>
      <vt:lpstr>        Этапы работы: I этап. Подготовительный. Цель: Организация и подготовка ко взаимодействию всех участников проекта. Педагогическая деятельность: Создание плана совместной деятельности. Взаимодействие с родителями: -проведение опроса для выявления социального статуса родителей, их образовательного уровня, «проблемных» родителей, а также уровня их психолого- педагогической компетентности. Работа с детьми: изучение уровня развития детей, исходя из проведенного ранее мониторинга. наблюдения за детьми и беседы с ними.            </vt:lpstr>
      <vt:lpstr>   II этап Практический Цель: Организация взаимодействия с родителями в процессе совместной деятельности с педагогами и детьми. Педагогическая деятельность: -проведение ряда запланированных мероприятий -организация встреч с участниками данного проекта; -обеспечение сотрудничества с педагогами ДОУ. Взаимодействие с родителями: - практическая совместная с детьми деятельность. Работа с детьми: -проведение совместных мероприятий с родителями.   </vt:lpstr>
      <vt:lpstr>    </vt:lpstr>
      <vt:lpstr>Праздник «День матери»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III этап Заключительный. Цель: Выявление эффективности реализации данного проекта. Критерии эффективности: -рост посещаемости родителями конкурсных мероприятий -согласованность действий родителей и педагогов; -соответствие действий участников проекта целям и задачам проекта. -положительное общественное мнение родителей о работе педагога ДОУ. </vt:lpstr>
      <vt:lpstr>Спасибо за внимание!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123</dc:creator>
  <cp:keywords/>
  <dc:description/>
  <cp:lastModifiedBy>user</cp:lastModifiedBy>
  <cp:revision>37</cp:revision>
  <dcterms:created xsi:type="dcterms:W3CDTF">2018-12-07T05:15:07Z</dcterms:created>
  <dcterms:modified xsi:type="dcterms:W3CDTF">2024-10-17T10:21:44Z</dcterms:modified>
  <cp:category/>
  <dc:identifier/>
  <cp:contentStatus/>
  <dc:language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227659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