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61" r:id="rId6"/>
    <p:sldId id="271" r:id="rId7"/>
    <p:sldId id="272" r:id="rId8"/>
    <p:sldId id="263" r:id="rId9"/>
    <p:sldId id="264" r:id="rId10"/>
    <p:sldId id="273" r:id="rId11"/>
    <p:sldId id="265" r:id="rId12"/>
    <p:sldId id="259" r:id="rId13"/>
    <p:sldId id="266" r:id="rId14"/>
    <p:sldId id="267" r:id="rId15"/>
    <p:sldId id="268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A4A60E-013E-47DF-A57C-5617E2E93070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46D326-433C-418E-8FDC-C70FE9AC89A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s4.hubimg.com/u/4876671_f520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anstel.files.wordpress.com/2011/07/54096670_10imgdeliver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://cs5245.vkontakte.ru/u38141012/-14/x_debe9c0d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9617.vkontakte.ru/u57119634/-14/x_a9aef7e7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birminghammarketwatch.typepad.com/birmingham_marketwatch/images/2008/03/17/mpj040964100001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s4.hubimg.com/u/4876671_f52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3" y="1844824"/>
            <a:ext cx="5711819" cy="3888432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772400" cy="14532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r>
              <a:rPr lang="ru-RU" sz="3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одительское собрание</a:t>
            </a:r>
            <a:r>
              <a:rPr lang="ru-RU" sz="3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sz="31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700" b="1" i="1" dirty="0" smtClean="0">
                <a:solidFill>
                  <a:srgbClr val="7030A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«Дети </a:t>
            </a:r>
            <a:r>
              <a:rPr lang="ru-RU" sz="6700" b="1" i="1" dirty="0" smtClean="0">
                <a:solidFill>
                  <a:srgbClr val="7030A0"/>
                </a:solidFill>
              </a:rPr>
              <a:t>и </a:t>
            </a:r>
            <a:r>
              <a:rPr lang="ru-RU" sz="6700" b="1" i="1" dirty="0" smtClean="0">
                <a:solidFill>
                  <a:srgbClr val="7030A0"/>
                </a:solidFill>
                <a:latin typeface="+mn-lt"/>
              </a:rPr>
              <a:t>деньги</a:t>
            </a:r>
            <a:r>
              <a:rPr lang="ru-RU" sz="6700" b="1" i="1" dirty="0" smtClean="0">
                <a:solidFill>
                  <a:srgbClr val="7030A0"/>
                </a:solidFill>
              </a:rPr>
              <a:t>»</a:t>
            </a:r>
            <a:endParaRPr lang="ru-RU" sz="6700" b="1" i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4008" y="5082952"/>
            <a:ext cx="4320480" cy="1775048"/>
          </a:xfrm>
        </p:spPr>
        <p:txBody>
          <a:bodyPr>
            <a:normAutofit/>
          </a:bodyPr>
          <a:lstStyle/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7030A0"/>
                </a:solidFill>
              </a:rPr>
              <a:t>Подготовила: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7030A0"/>
                </a:solidFill>
              </a:rPr>
              <a:t>Севастьянова </a:t>
            </a:r>
            <a:r>
              <a:rPr lang="ru-RU" dirty="0" smtClean="0">
                <a:solidFill>
                  <a:srgbClr val="7030A0"/>
                </a:solidFill>
              </a:rPr>
              <a:t>Г.В.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+mn-lt"/>
              </a:rPr>
              <a:t>Что ребёнок должен знать о деньгах</a:t>
            </a:r>
            <a:endParaRPr lang="ru-RU" sz="3600" b="1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/>
              <a:t>Воспитать у ребенка правильное отношение к деньгам и материальным ценностям так же важно, как научить его вести себя за столом.</a:t>
            </a:r>
          </a:p>
          <a:p>
            <a:pPr algn="ctr"/>
            <a:endParaRPr lang="ru-RU" dirty="0"/>
          </a:p>
        </p:txBody>
      </p:sp>
      <p:pic>
        <p:nvPicPr>
          <p:cNvPr id="4" name="Picture 4" descr="j028413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4572008"/>
            <a:ext cx="2338859" cy="1872183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/>
          <p:cNvSpPr>
            <a:spLocks noGrp="1"/>
          </p:cNvSpPr>
          <p:nvPr>
            <p:ph idx="1"/>
          </p:nvPr>
        </p:nvSpPr>
        <p:spPr>
          <a:xfrm>
            <a:off x="755576" y="764704"/>
            <a:ext cx="7270750" cy="4970463"/>
          </a:xfrm>
        </p:spPr>
        <p:txBody>
          <a:bodyPr/>
          <a:lstStyle/>
          <a:p>
            <a:pPr algn="ctr">
              <a:buFont typeface="Monotype Sorts" pitchFamily="2" charset="2"/>
              <a:buNone/>
            </a:pPr>
            <a:r>
              <a:rPr lang="ru-RU" dirty="0" smtClean="0"/>
              <a:t>   </a:t>
            </a:r>
            <a:r>
              <a:rPr lang="ru-RU" sz="4400" b="1" dirty="0" smtClean="0"/>
              <a:t>Многие родители считают неправильным обсуждать с детьми финансовые вопросы. </a:t>
            </a:r>
            <a:endParaRPr lang="ru-RU" sz="4800" b="1" dirty="0" smtClean="0"/>
          </a:p>
          <a:p>
            <a:pPr algn="ctr">
              <a:buFont typeface="Monotype Sorts" pitchFamily="2" charset="2"/>
              <a:buNone/>
            </a:pPr>
            <a:r>
              <a:rPr lang="ru-RU" sz="4800" b="1" i="1" dirty="0" smtClean="0">
                <a:solidFill>
                  <a:srgbClr val="FF0000"/>
                </a:solidFill>
              </a:rPr>
              <a:t>А как считаете вы?</a:t>
            </a:r>
          </a:p>
          <a:p>
            <a:endParaRPr lang="ru-RU" dirty="0" smtClean="0"/>
          </a:p>
        </p:txBody>
      </p:sp>
      <p:pic>
        <p:nvPicPr>
          <p:cNvPr id="6147" name="Picture 5" descr="j035705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1802" y="4572008"/>
            <a:ext cx="2808287" cy="176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Картинка 6 из 1383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77239">
            <a:off x="367743" y="3829748"/>
            <a:ext cx="3637761" cy="2651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556" name="Picture 4" descr="Картинка 12 из 13837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82141">
            <a:off x="5422586" y="3894860"/>
            <a:ext cx="3394327" cy="26445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+mn-lt"/>
              </a:rPr>
              <a:t>Нужно ли обсуждать с детьми финансовые вопросы?</a:t>
            </a:r>
            <a:endParaRPr lang="ru-RU" sz="3600" b="1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Monotype Sorts" pitchFamily="2" charset="2"/>
              <a:buNone/>
            </a:pPr>
            <a:r>
              <a:rPr lang="ru-RU" dirty="0"/>
              <a:t>   </a:t>
            </a:r>
            <a:r>
              <a:rPr lang="ru-RU" sz="2400" b="1" dirty="0"/>
              <a:t>Дети не должны быть свидетелями яростных споров или ссор, в которых родители обвиняют друг друга в неправильном распределении домашнего бюджета, в неумении заработать на самое насущное, в скупости или транжирстве.</a:t>
            </a:r>
          </a:p>
          <a:p>
            <a:pPr>
              <a:buFont typeface="Monotype Sorts" pitchFamily="2" charset="2"/>
              <a:buNone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317B5-EEBB-45D3-979F-1F2F4D5774D3}" type="slidenum">
              <a:rPr lang="ru-RU"/>
              <a:pPr/>
              <a:t>4</a:t>
            </a:fld>
            <a:endParaRPr lang="ru-RU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артинка 34 из 8004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4546" y="3500438"/>
            <a:ext cx="4772263" cy="317852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latin typeface="+mn-lt"/>
              </a:rPr>
              <a:t>Основная задача родителей: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196753"/>
            <a:ext cx="8013576" cy="2664295"/>
          </a:xfrm>
        </p:spPr>
        <p:txBody>
          <a:bodyPr/>
          <a:lstStyle/>
          <a:p>
            <a:pPr algn="ctr">
              <a:lnSpc>
                <a:spcPct val="80000"/>
              </a:lnSpc>
              <a:buFont typeface="Monotype Sorts" pitchFamily="2" charset="2"/>
              <a:buNone/>
            </a:pPr>
            <a:r>
              <a:rPr lang="ru-RU" sz="2800" b="1" dirty="0" smtClean="0"/>
              <a:t>    </a:t>
            </a:r>
            <a:r>
              <a:rPr lang="ru-RU" sz="4400" b="1" i="1" dirty="0" smtClean="0">
                <a:solidFill>
                  <a:srgbClr val="FF0000"/>
                </a:solidFill>
              </a:rPr>
              <a:t>Воспитать у ребенка правильное отношение к деньгам и материальным ценностям</a:t>
            </a:r>
            <a:endParaRPr lang="ru-RU" sz="4800" b="1" i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8329642" cy="17247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 </a:t>
            </a:r>
            <a:br>
              <a:rPr lang="ru-RU" dirty="0" smtClean="0"/>
            </a:br>
            <a:r>
              <a:rPr lang="ru-RU" sz="4000" b="1" dirty="0" smtClean="0">
                <a:solidFill>
                  <a:srgbClr val="FF0000"/>
                </a:solidFill>
                <a:latin typeface="+mn-lt"/>
              </a:rPr>
              <a:t>Нужно ли привлекать детей к составлению семейного бюджета?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+mn-lt"/>
              </a:rPr>
            </a:br>
            <a:endParaRPr lang="ru-RU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96717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</a:t>
            </a:r>
            <a:r>
              <a:rPr lang="ru-RU" sz="3200" dirty="0" smtClean="0"/>
              <a:t>Родители тратят много времени и душевных сил на то, чтобы принять верные финансовые решения, и детям совершенно не нужно принимать участие в многотрудных и зачастую мучительных заседаниях.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228601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+mn-lt"/>
              </a:rPr>
              <a:t>Как научить ребенка понимать стоимость денег?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895732"/>
          </a:xfrm>
        </p:spPr>
        <p:txBody>
          <a:bodyPr/>
          <a:lstStyle/>
          <a:p>
            <a:r>
              <a:rPr lang="ru-RU" sz="3200" dirty="0" smtClean="0"/>
              <a:t>доверием и отсутствием мелочной опеки</a:t>
            </a:r>
          </a:p>
          <a:p>
            <a:endParaRPr lang="ru-RU" sz="3200" dirty="0" smtClean="0"/>
          </a:p>
          <a:p>
            <a:r>
              <a:rPr lang="ru-RU" sz="3200" dirty="0" smtClean="0"/>
              <a:t>обсудите с ним, на какой срок ему выданы деньги (на три дня или на неделю) и что он может на них купить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088" y="476250"/>
            <a:ext cx="7561262" cy="54737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5400" b="1" dirty="0" smtClean="0">
                <a:latin typeface="+mn-lt"/>
              </a:rPr>
              <a:t>Даете ли вы </a:t>
            </a:r>
            <a:br>
              <a:rPr lang="ru-RU" sz="5400" b="1" dirty="0" smtClean="0">
                <a:latin typeface="+mn-lt"/>
              </a:rPr>
            </a:br>
            <a:r>
              <a:rPr lang="ru-RU" sz="5400" b="1" dirty="0" smtClean="0">
                <a:latin typeface="+mn-lt"/>
              </a:rPr>
              <a:t>своим детям </a:t>
            </a:r>
            <a:br>
              <a:rPr lang="ru-RU" sz="5400" b="1" dirty="0" smtClean="0">
                <a:latin typeface="+mn-lt"/>
              </a:rPr>
            </a:br>
            <a:r>
              <a:rPr lang="ru-RU" sz="5400" b="1" dirty="0" smtClean="0">
                <a:latin typeface="+mn-lt"/>
              </a:rPr>
              <a:t>карманные деньги? </a:t>
            </a:r>
            <a:br>
              <a:rPr lang="ru-RU" sz="5400" b="1" dirty="0" smtClean="0">
                <a:latin typeface="+mn-lt"/>
              </a:rPr>
            </a:br>
            <a:r>
              <a:rPr lang="ru-RU" sz="5400" dirty="0" smtClean="0">
                <a:latin typeface="+mn-lt"/>
              </a:rPr>
              <a:t/>
            </a:r>
            <a:br>
              <a:rPr lang="ru-RU" sz="5400" dirty="0" smtClean="0">
                <a:latin typeface="+mn-lt"/>
              </a:rPr>
            </a:br>
            <a:r>
              <a:rPr lang="ru-RU" sz="5400" dirty="0" smtClean="0">
                <a:latin typeface="+mn-lt"/>
              </a:rPr>
              <a:t/>
            </a:r>
            <a:br>
              <a:rPr lang="ru-RU" sz="5400" dirty="0" smtClean="0">
                <a:latin typeface="+mn-lt"/>
              </a:rPr>
            </a:br>
            <a:r>
              <a:rPr lang="ru-RU" sz="5400" b="1" dirty="0" smtClean="0">
                <a:solidFill>
                  <a:srgbClr val="FF0000"/>
                </a:solidFill>
                <a:latin typeface="+mn-lt"/>
              </a:rPr>
              <a:t>Необходимо ли это?</a:t>
            </a:r>
            <a:br>
              <a:rPr lang="ru-RU" sz="5400" b="1" dirty="0" smtClean="0">
                <a:solidFill>
                  <a:srgbClr val="FF0000"/>
                </a:solidFill>
                <a:latin typeface="+mn-lt"/>
              </a:rPr>
            </a:br>
            <a:endParaRPr lang="ru-RU" sz="5400" b="1" dirty="0" smtClean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9219" name="Picture 5" descr="j0282993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24300" y="3068638"/>
            <a:ext cx="1219200" cy="1219200"/>
          </a:xfr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332656"/>
            <a:ext cx="6913563" cy="1079500"/>
          </a:xfrm>
        </p:spPr>
        <p:txBody>
          <a:bodyPr/>
          <a:lstStyle/>
          <a:p>
            <a:pPr algn="ctr">
              <a:defRPr/>
            </a:pPr>
            <a:r>
              <a:rPr lang="ru-RU" sz="4800" b="1" dirty="0" smtClean="0">
                <a:solidFill>
                  <a:srgbClr val="FF0000"/>
                </a:solidFill>
                <a:latin typeface="+mn-lt"/>
              </a:rPr>
              <a:t>Карманные деньги?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268760"/>
            <a:ext cx="8064500" cy="5400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ru-RU" sz="2000" dirty="0" smtClean="0"/>
          </a:p>
          <a:p>
            <a:pPr>
              <a:lnSpc>
                <a:spcPct val="80000"/>
              </a:lnSpc>
            </a:pPr>
            <a:r>
              <a:rPr lang="ru-RU" sz="2800" dirty="0" smtClean="0"/>
              <a:t> Ребенок должен научиться обращаться с деньгами. </a:t>
            </a:r>
          </a:p>
          <a:p>
            <a:pPr>
              <a:lnSpc>
                <a:spcPct val="80000"/>
              </a:lnSpc>
            </a:pPr>
            <a:r>
              <a:rPr lang="ru-RU" sz="2800" dirty="0" smtClean="0"/>
              <a:t>Иногда, чтобы купить что-то значимое, ребенку приходится ждать, откладывать деньги. Это приучает его к терпению, а также к планированию своих расходов. </a:t>
            </a:r>
          </a:p>
          <a:p>
            <a:pPr>
              <a:lnSpc>
                <a:spcPct val="80000"/>
              </a:lnSpc>
            </a:pPr>
            <a:r>
              <a:rPr lang="ru-RU" sz="2800" dirty="0" smtClean="0"/>
              <a:t>Нередко в семье бывает так мало свободных денег, что карманные деньги для школьника кажутся расточительством. В таких случаях давать ребенку совсем небольшую, символическую сумму лучше, чем не давать ничего. </a:t>
            </a:r>
          </a:p>
        </p:txBody>
      </p:sp>
      <p:pic>
        <p:nvPicPr>
          <p:cNvPr id="10244" name="Picture 4" descr="j028051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82" y="142852"/>
            <a:ext cx="1509714" cy="1484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2984"/>
            <a:ext cx="82296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+mn-lt"/>
              </a:rPr>
              <a:t>Стоит ли поощрять детей деньгами?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+mn-lt"/>
              </a:rPr>
            </a:br>
            <a:endParaRPr lang="ru-RU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Заранее и четко обговорите, сколько денег и за что вы готовы дать ребенку, чтобы он не чувствовал себя обманутым. </a:t>
            </a:r>
          </a:p>
          <a:p>
            <a:r>
              <a:rPr lang="ru-RU" sz="2400" dirty="0" smtClean="0"/>
              <a:t>Денежное поощрение обязательно должно сопровождаться похвалой родителей. </a:t>
            </a:r>
          </a:p>
          <a:p>
            <a:r>
              <a:rPr lang="ru-RU" sz="2400" dirty="0" smtClean="0"/>
              <a:t>Не платите ребенку за то, чтобы он чего-то не делал. </a:t>
            </a:r>
          </a:p>
          <a:p>
            <a:r>
              <a:rPr lang="ru-RU" sz="2400" dirty="0" smtClean="0"/>
              <a:t>Если вы даете ребенку деньги, не диктуйте, на что их тратить, но ненавязчиво советуйте, как разумно ими распорядиться. И не расстраивайтесь, если ребенок не всегда к вам прислушивается.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rgbClr val="FF0000"/>
                </a:solidFill>
                <a:latin typeface="+mn-lt"/>
              </a:rPr>
              <a:t>Лишать ли карманных денег за проступки?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80000"/>
              </a:lnSpc>
              <a:buFont typeface="Monotype Sorts" pitchFamily="2" charset="2"/>
              <a:buNone/>
            </a:pPr>
            <a:r>
              <a:rPr lang="ru-RU" sz="2800" dirty="0" smtClean="0"/>
              <a:t>		</a:t>
            </a:r>
            <a:r>
              <a:rPr lang="ru-RU" sz="2600" dirty="0" smtClean="0"/>
              <a:t>На первый взгляд, было бы естественно прекращать выдачу карманных денег, если ребенок плохо себя ведет и должен быть наказан. </a:t>
            </a:r>
          </a:p>
          <a:p>
            <a:pPr algn="just">
              <a:lnSpc>
                <a:spcPct val="80000"/>
              </a:lnSpc>
              <a:buFont typeface="Monotype Sorts" pitchFamily="2" charset="2"/>
              <a:buNone/>
            </a:pPr>
            <a:r>
              <a:rPr lang="ru-RU" sz="2600" dirty="0" smtClean="0"/>
              <a:t>          Полностью лишать виновника денег, возможно, не лучшее решение:</a:t>
            </a:r>
          </a:p>
          <a:p>
            <a:pPr>
              <a:lnSpc>
                <a:spcPct val="80000"/>
              </a:lnSpc>
            </a:pPr>
            <a:r>
              <a:rPr lang="ru-RU" sz="2600" dirty="0" smtClean="0"/>
              <a:t>есть вероятность того, что ребенок просто разозлится на вас </a:t>
            </a:r>
          </a:p>
          <a:p>
            <a:pPr>
              <a:lnSpc>
                <a:spcPct val="80000"/>
              </a:lnSpc>
              <a:buFont typeface="Monotype Sorts" pitchFamily="2" charset="2"/>
              <a:buNone/>
            </a:pPr>
            <a:r>
              <a:rPr lang="ru-RU" sz="2600" dirty="0" smtClean="0"/>
              <a:t>    или</a:t>
            </a:r>
          </a:p>
          <a:p>
            <a:pPr>
              <a:lnSpc>
                <a:spcPct val="80000"/>
              </a:lnSpc>
            </a:pPr>
            <a:r>
              <a:rPr lang="ru-RU" sz="2600" dirty="0" smtClean="0"/>
              <a:t>он может начать брать деньги в долг у одноклассников или попробует стащить</a:t>
            </a:r>
          </a:p>
          <a:p>
            <a:pPr>
              <a:lnSpc>
                <a:spcPct val="80000"/>
              </a:lnSpc>
              <a:buFont typeface="Monotype Sorts" pitchFamily="2" charset="2"/>
              <a:buNone/>
            </a:pPr>
            <a:r>
              <a:rPr lang="ru-RU" sz="2600" dirty="0" smtClean="0"/>
              <a:t>    деньги из вашего кошелька.</a:t>
            </a:r>
          </a:p>
        </p:txBody>
      </p:sp>
      <p:pic>
        <p:nvPicPr>
          <p:cNvPr id="12292" name="Picture 5" descr="j033673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750" y="4076700"/>
            <a:ext cx="129540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42876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+mn-lt"/>
              </a:rPr>
              <a:t>Как подготовить ребенка к разумному обращению с деньгами?</a:t>
            </a:r>
            <a:endParaRPr lang="ru-RU" sz="3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500306"/>
            <a:ext cx="8229600" cy="3000396"/>
          </a:xfrm>
        </p:spPr>
        <p:txBody>
          <a:bodyPr>
            <a:normAutofit/>
          </a:bodyPr>
          <a:lstStyle/>
          <a:p>
            <a:r>
              <a:rPr lang="ru-RU" dirty="0" smtClean="0"/>
              <a:t>Доверять, но проверять</a:t>
            </a:r>
          </a:p>
          <a:p>
            <a:r>
              <a:rPr lang="ru-RU" dirty="0" smtClean="0"/>
              <a:t>Вместе делать покупки</a:t>
            </a:r>
          </a:p>
          <a:p>
            <a:r>
              <a:rPr lang="ru-RU" dirty="0" smtClean="0"/>
              <a:t>Подключать к расчету семейного бюджета</a:t>
            </a:r>
          </a:p>
          <a:p>
            <a:r>
              <a:rPr lang="ru-RU" dirty="0" smtClean="0"/>
              <a:t>Доверять делать самостоятельные покупки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Picture 2066" descr="j028109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904" y="4293096"/>
            <a:ext cx="2109788" cy="2266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1000108"/>
            <a:ext cx="7960945" cy="4661140"/>
          </a:xfrm>
        </p:spPr>
        <p:txBody>
          <a:bodyPr>
            <a:normAutofit/>
          </a:bodyPr>
          <a:lstStyle/>
          <a:p>
            <a:pPr algn="ctr">
              <a:buFont typeface="Monotype Sorts" pitchFamily="2" charset="2"/>
              <a:buNone/>
            </a:pPr>
            <a:r>
              <a:rPr lang="ru-RU" dirty="0" smtClean="0"/>
              <a:t>	</a:t>
            </a:r>
            <a:r>
              <a:rPr lang="ru-RU" sz="5200" b="1" dirty="0" smtClean="0">
                <a:solidFill>
                  <a:srgbClr val="FF0000"/>
                </a:solidFill>
              </a:rPr>
              <a:t>    Деньги для детей </a:t>
            </a:r>
            <a:r>
              <a:rPr lang="ru-RU" b="1" dirty="0" smtClean="0">
                <a:solidFill>
                  <a:srgbClr val="FF0000"/>
                </a:solidFill>
              </a:rPr>
              <a:t>– </a:t>
            </a:r>
          </a:p>
          <a:p>
            <a:pPr algn="ctr">
              <a:buFont typeface="Monotype Sorts" pitchFamily="2" charset="2"/>
              <a:buNone/>
            </a:pPr>
            <a:r>
              <a:rPr lang="ru-RU" dirty="0" smtClean="0"/>
              <a:t>хорошее учебное пособие перед взрослой жизнью.</a:t>
            </a:r>
          </a:p>
          <a:p>
            <a:pPr algn="ctr">
              <a:buFont typeface="Monotype Sorts" pitchFamily="2" charset="2"/>
              <a:buNone/>
            </a:pPr>
            <a:r>
              <a:rPr lang="ru-RU" dirty="0" smtClean="0"/>
              <a:t>Умение обращаться с деньгами - это совершенно особый навык, который, к счастью, успешно поддается тренировке. </a:t>
            </a:r>
          </a:p>
          <a:p>
            <a:pPr algn="ctr">
              <a:buFont typeface="Monotype Sorts" pitchFamily="2" charset="2"/>
              <a:buNone/>
            </a:pPr>
            <a:r>
              <a:rPr lang="ru-RU" b="1" u="sng" dirty="0" smtClean="0">
                <a:solidFill>
                  <a:srgbClr val="7030A0"/>
                </a:solidFill>
              </a:rPr>
              <a:t>Карманные деньги </a:t>
            </a:r>
            <a:r>
              <a:rPr lang="ru-RU" dirty="0" smtClean="0"/>
              <a:t>- лучший тренажер финансовой самостоятельности </a:t>
            </a:r>
          </a:p>
          <a:p>
            <a:pPr algn="ctr">
              <a:buFont typeface="Monotype Sorts" pitchFamily="2" charset="2"/>
              <a:buNone/>
            </a:pPr>
            <a:r>
              <a:rPr lang="ru-RU" dirty="0" smtClean="0"/>
              <a:t>для ваших детей.</a:t>
            </a:r>
          </a:p>
          <a:p>
            <a:endParaRPr lang="ru-RU" dirty="0" smtClean="0"/>
          </a:p>
        </p:txBody>
      </p:sp>
      <p:pic>
        <p:nvPicPr>
          <p:cNvPr id="13315" name="Picture 5" descr="j029545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462463"/>
            <a:ext cx="2092325" cy="239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артинка 19 из 49855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4026024" cy="36724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5728"/>
            <a:ext cx="8229600" cy="1000132"/>
          </a:xfrm>
        </p:spPr>
        <p:txBody>
          <a:bodyPr/>
          <a:lstStyle/>
          <a:p>
            <a:pPr algn="ctr">
              <a:defRPr/>
            </a:pPr>
            <a:r>
              <a:rPr lang="ru-RU" b="1" dirty="0" smtClean="0">
                <a:solidFill>
                  <a:srgbClr val="FF0000"/>
                </a:solidFill>
                <a:latin typeface="+mn-lt"/>
              </a:rPr>
              <a:t>Счастье не в деньгах...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923928" y="1268760"/>
            <a:ext cx="4896842" cy="558924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800" dirty="0" smtClean="0"/>
              <a:t>Но не стоит переоценивать влияние финансового благополучия на общую удовлетворенность жизнью ребенка.</a:t>
            </a:r>
          </a:p>
          <a:p>
            <a:pPr>
              <a:lnSpc>
                <a:spcPct val="80000"/>
              </a:lnSpc>
            </a:pPr>
            <a:r>
              <a:rPr lang="ru-RU" sz="2800" dirty="0" smtClean="0"/>
              <a:t>Что же нужно детям для счастья? Банально и просто - любящая семья с братьями и сестрами. </a:t>
            </a:r>
          </a:p>
          <a:p>
            <a:pPr>
              <a:lnSpc>
                <a:spcPct val="80000"/>
              </a:lnSpc>
            </a:pPr>
            <a:r>
              <a:rPr lang="ru-RU" sz="2800" dirty="0" smtClean="0"/>
              <a:t>А вот говорить детям: "Зачем давать тебе больше денег, если ты от этого не станешь счастливее?" не следует.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7931224" cy="518457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    </a:t>
            </a:r>
            <a:r>
              <a:rPr lang="ru-RU" sz="3600" b="1" i="1" dirty="0" smtClean="0">
                <a:solidFill>
                  <a:srgbClr val="C00000"/>
                </a:solidFill>
              </a:rPr>
              <a:t>Богатству иных людей не следует завидовать: они приобрели его такой ценой, которая нам не по карману, они пожертвовали ради него покоем, здоровьем, честью, совестью. </a:t>
            </a:r>
          </a:p>
          <a:p>
            <a:pPr algn="ctr">
              <a:buNone/>
            </a:pPr>
            <a:r>
              <a:rPr lang="ru-RU" sz="3600" b="1" i="1" dirty="0" smtClean="0">
                <a:solidFill>
                  <a:srgbClr val="C00000"/>
                </a:solidFill>
              </a:rPr>
              <a:t>    Это слишком дорого!</a:t>
            </a:r>
          </a:p>
          <a:p>
            <a:pPr algn="ctr">
              <a:buNone/>
            </a:pPr>
            <a:r>
              <a:rPr lang="ru-RU" sz="3600" b="1" i="1" dirty="0" smtClean="0">
                <a:solidFill>
                  <a:srgbClr val="C00000"/>
                </a:solidFill>
              </a:rPr>
              <a:t>(Жан де Лабрюйер )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pic>
        <p:nvPicPr>
          <p:cNvPr id="4" name="Picture 5" descr="butterfly5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4114800"/>
            <a:ext cx="2743200" cy="2743200"/>
          </a:xfrm>
          <a:prstGeom prst="rect">
            <a:avLst/>
          </a:prstGeom>
          <a:noFill/>
        </p:spPr>
      </p:pic>
      <p:pic>
        <p:nvPicPr>
          <p:cNvPr id="5" name="Picture 4" descr="butterfly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66687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тебе, любимая_21"/>
          <p:cNvPicPr>
            <a:picLocks noChangeAspect="1" noChangeArrowheads="1"/>
          </p:cNvPicPr>
          <p:nvPr/>
        </p:nvPicPr>
        <p:blipFill>
          <a:blip r:embed="rId2" cstate="print"/>
          <a:srcRect l="2641" t="20279" r="2641" b="9613"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</p:spPr>
      </p:pic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1042988" y="549275"/>
            <a:ext cx="7200900" cy="475138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5542"/>
                <a:gd name="adj2" fmla="val -199"/>
              </a:avLst>
            </a:prstTxWarp>
          </a:bodyPr>
          <a:lstStyle/>
          <a:p>
            <a:pPr algn="ctr"/>
            <a:r>
              <a:rPr lang="ru-RU" sz="3600" b="1" i="1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66FF"/>
                    </a:gs>
                    <a:gs pos="50000">
                      <a:srgbClr val="FF0000"/>
                    </a:gs>
                    <a:gs pos="100000">
                      <a:srgbClr val="FF66FF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0000FF">
                      <a:alpha val="80000"/>
                    </a:srgbClr>
                  </a:outerShdw>
                </a:effectLst>
                <a:latin typeface="Bookman Old Style"/>
              </a:rPr>
              <a:t>Спасибо </a:t>
            </a:r>
          </a:p>
          <a:p>
            <a:pPr algn="ctr"/>
            <a:r>
              <a:rPr lang="ru-RU" sz="3600" b="1" i="1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66FF"/>
                    </a:gs>
                    <a:gs pos="50000">
                      <a:srgbClr val="FF0000"/>
                    </a:gs>
                    <a:gs pos="100000">
                      <a:srgbClr val="FF66FF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0000FF">
                      <a:alpha val="80000"/>
                    </a:srgbClr>
                  </a:outerShdw>
                </a:effectLst>
                <a:latin typeface="Bookman Old Style"/>
              </a:rPr>
              <a:t>за сотрудничество!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5661248"/>
            <a:ext cx="92170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kern="10" dirty="0" smtClean="0">
                <a:ln w="12700">
                  <a:solidFill>
                    <a:srgbClr val="800080"/>
                  </a:solidFill>
                  <a:round/>
                  <a:headEnd type="none" w="sm" len="sm"/>
                  <a:tailEnd type="none" w="sm" len="sm"/>
                </a:ln>
                <a:solidFill>
                  <a:schemeClr val="accent1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Успехов Вам и Вашим детям!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278</TotalTime>
  <Words>477</Words>
  <Application>Microsoft Office PowerPoint</Application>
  <PresentationFormat>Экран (4:3)</PresentationFormat>
  <Paragraphs>56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Bookman Old Style</vt:lpstr>
      <vt:lpstr>Calibri</vt:lpstr>
      <vt:lpstr>Constantia</vt:lpstr>
      <vt:lpstr>Monotype Sorts</vt:lpstr>
      <vt:lpstr>Times New Roman</vt:lpstr>
      <vt:lpstr>Wingdings 2</vt:lpstr>
      <vt:lpstr>Поток</vt:lpstr>
      <vt:lpstr> Родительское собрание  «Дети и деньги»</vt:lpstr>
      <vt:lpstr>Что ребёнок должен знать о деньгах</vt:lpstr>
      <vt:lpstr>Презентация PowerPoint</vt:lpstr>
      <vt:lpstr>Нужно ли обсуждать с детьми финансовые вопросы?</vt:lpstr>
      <vt:lpstr>Основная задача родителей: </vt:lpstr>
      <vt:lpstr>  Нужно ли привлекать детей к составлению семейного бюджета? </vt:lpstr>
      <vt:lpstr>Как научить ребенка понимать стоимость денег? </vt:lpstr>
      <vt:lpstr>Даете ли вы  своим детям  карманные деньги?    Необходимо ли это? </vt:lpstr>
      <vt:lpstr>Карманные деньги?</vt:lpstr>
      <vt:lpstr>Стоит ли поощрять детей деньгами? </vt:lpstr>
      <vt:lpstr>Лишать ли карманных денег за проступки?</vt:lpstr>
      <vt:lpstr>Как подготовить ребенка к разумному обращению с деньгами?</vt:lpstr>
      <vt:lpstr>Презентация PowerPoint</vt:lpstr>
      <vt:lpstr>Счастье не в деньгах...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собрание: Дети и деньги</dc:title>
  <dc:creator>Аня</dc:creator>
  <cp:lastModifiedBy>Пользователь</cp:lastModifiedBy>
  <cp:revision>28</cp:revision>
  <dcterms:created xsi:type="dcterms:W3CDTF">2012-05-15T16:48:18Z</dcterms:created>
  <dcterms:modified xsi:type="dcterms:W3CDTF">2025-02-03T10:35:24Z</dcterms:modified>
</cp:coreProperties>
</file>