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56" r:id="rId2"/>
    <p:sldId id="300" r:id="rId3"/>
    <p:sldId id="303" r:id="rId4"/>
    <p:sldId id="312" r:id="rId5"/>
    <p:sldId id="304" r:id="rId6"/>
    <p:sldId id="313" r:id="rId7"/>
    <p:sldId id="314" r:id="rId8"/>
    <p:sldId id="301" r:id="rId9"/>
    <p:sldId id="315" r:id="rId10"/>
    <p:sldId id="316" r:id="rId11"/>
    <p:sldId id="320" r:id="rId12"/>
    <p:sldId id="317" r:id="rId13"/>
    <p:sldId id="299" r:id="rId14"/>
    <p:sldId id="326" r:id="rId15"/>
    <p:sldId id="327" r:id="rId16"/>
    <p:sldId id="322" r:id="rId17"/>
    <p:sldId id="323" r:id="rId18"/>
    <p:sldId id="324" r:id="rId19"/>
    <p:sldId id="330" r:id="rId20"/>
    <p:sldId id="331" r:id="rId21"/>
    <p:sldId id="332" r:id="rId22"/>
    <p:sldId id="333" r:id="rId23"/>
    <p:sldId id="309" r:id="rId24"/>
  </p:sldIdLst>
  <p:sldSz cx="9144000" cy="6858000" type="screen4x3"/>
  <p:notesSz cx="6858000" cy="9144000"/>
  <p:defaultTextStyle>
    <a:defPPr>
      <a:defRPr lang="ru-RU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59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CC3300"/>
    <a:srgbClr val="CC00CC"/>
    <a:srgbClr val="0066FF"/>
    <a:srgbClr val="CC00FF"/>
    <a:srgbClr val="003300"/>
    <a:srgbClr val="FF3399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89"/>
    <p:restoredTop sz="97849"/>
  </p:normalViewPr>
  <p:slideViewPr>
    <p:cSldViewPr showGuides="1">
      <p:cViewPr>
        <p:scale>
          <a:sx n="122" d="100"/>
          <a:sy n="122" d="100"/>
        </p:scale>
        <p:origin x="-1500" y="198"/>
      </p:cViewPr>
      <p:guideLst>
        <p:guide orient="horz" pos="2159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423BEBA-7739-4DDA-BFCC-C0DE0E610A7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28.10.2024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Образец текста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Второй уровень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Третий уровень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Четвертый уровень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fontAlgn="base" hangingPunct="1">
              <a:buNone/>
            </a:pPr>
            <a:fld id="{9A0DB2DC-4C9A-4742-B13C-FB6460FD3503}" type="slidenum">
              <a:rPr lang="ru-RU" sz="1200" strike="noStrike" noProof="1" dirty="0">
                <a:latin typeface="Arial" panose="020B0604020202020204" pitchFamily="34" charset="0"/>
                <a:ea typeface="+mn-ea"/>
                <a:cs typeface="+mn-cs"/>
              </a:rPr>
              <a:pPr lvl="0" algn="r" eaLnBrk="1" fontAlgn="base" hangingPunct="1">
                <a:buNone/>
              </a:pPr>
              <a:t>‹#›</a:t>
            </a:fld>
            <a:endParaRPr lang="ru-RU" sz="1200" strike="noStrike" noProof="1"/>
          </a:p>
        </p:txBody>
      </p:sp>
    </p:spTree>
    <p:extLst>
      <p:ext uri="{BB962C8B-B14F-4D97-AF65-F5344CB8AC3E}">
        <p14:creationId xmlns:p14="http://schemas.microsoft.com/office/powerpoint/2010/main" val="398248138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5362" name="Заметки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ru-RU" altLang="zh-CN" dirty="0"/>
          </a:p>
        </p:txBody>
      </p:sp>
      <p:sp>
        <p:nvSpPr>
          <p:cNvPr id="15363" name="Номер слайда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 anchorCtr="0"/>
          <a:lstStyle/>
          <a:p>
            <a:pPr lvl="0" algn="r"/>
            <a:fld id="{9A0DB2DC-4C9A-4742-B13C-FB6460FD3503}" type="slidenum">
              <a:rPr lang="ru-RU" altLang="zh-CN" sz="1200" dirty="0">
                <a:latin typeface="Arial" panose="020B0604020202020204" pitchFamily="34" charset="0"/>
              </a:rPr>
              <a:pPr lvl="0" algn="r"/>
              <a:t>1</a:t>
            </a:fld>
            <a:endParaRPr lang="ru-RU" altLang="zh-CN" sz="12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ий образ слайда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Замещающий текст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ru-RU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ru-RU" strike="noStrike" noProof="1" smtClean="0"/>
              <a:t>Образец подзаголовка</a:t>
            </a:r>
            <a:endParaRPr lang="ru-RU" strike="noStrike" noProof="1"/>
          </a:p>
        </p:txBody>
      </p:sp>
    </p:spTree>
  </p:cSld>
  <p:clrMapOvr>
    <a:masterClrMapping/>
  </p:clrMapOvr>
  <p:transition spd="med" advTm="6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</p:spTree>
  </p:cSld>
  <p:clrMapOvr>
    <a:masterClrMapping/>
  </p:clrMapOvr>
  <p:transition spd="med" advTm="6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</p:spTree>
  </p:cSld>
  <p:clrMapOvr>
    <a:masterClrMapping/>
  </p:clrMapOvr>
  <p:transition spd="med" advTm="6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</p:spTree>
  </p:cSld>
  <p:clrMapOvr>
    <a:masterClrMapping/>
  </p:clrMapOvr>
  <p:transition spd="med" advTm="6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</p:spTree>
  </p:cSld>
  <p:clrMapOvr>
    <a:masterClrMapping/>
  </p:clrMapOvr>
  <p:transition spd="med" advTm="6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</p:spTree>
  </p:cSld>
  <p:clrMapOvr>
    <a:masterClrMapping/>
  </p:clrMapOvr>
  <p:transition spd="med" advTm="6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</p:spTree>
  </p:cSld>
  <p:clrMapOvr>
    <a:masterClrMapping/>
  </p:clrMapOvr>
  <p:transition spd="med" advTm="6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</p:spTree>
  </p:cSld>
  <p:clrMapOvr>
    <a:masterClrMapping/>
  </p:clrMapOvr>
  <p:transition spd="med" advTm="6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</p:spTree>
  </p:cSld>
  <p:clrMapOvr>
    <a:masterClrMapping/>
  </p:clrMapOvr>
  <p:transition spd="med" advTm="6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</p:spTree>
  </p:cSld>
  <p:clrMapOvr>
    <a:masterClrMapping/>
  </p:clrMapOvr>
  <p:transition spd="med" advTm="6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9.jpeg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20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23" Type="http://schemas.openxmlformats.org/officeDocument/2006/relationships/image" Target="../media/image11.jpe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Relationship Id="rId22" Type="http://schemas.openxmlformats.org/officeDocument/2006/relationships/image" Target="../media/image10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13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270586566_grass-3"/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" name="Picture 3" descr="dd8de1e910f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4727575"/>
            <a:ext cx="2268538" cy="2130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8" name="Picture 4" descr="dd8de1e910f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877050" y="4729163"/>
            <a:ext cx="2266950" cy="21288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9" name="Picture 5" descr="dd8de1e910f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0" y="0"/>
            <a:ext cx="2051050" cy="19256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0" name="Picture 6" descr="bae038fc83c1"/>
          <p:cNvPicPr>
            <a:picLocks noChangeAspect="1"/>
          </p:cNvPicPr>
          <p:nvPr/>
        </p:nvPicPr>
        <p:blipFill>
          <a:blip r:embed="rId18"/>
          <a:srcRect t="41019" r="59990" b="3944"/>
          <a:stretch>
            <a:fillRect/>
          </a:stretch>
        </p:blipFill>
        <p:spPr>
          <a:xfrm>
            <a:off x="1476375" y="5229225"/>
            <a:ext cx="1166813" cy="1295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1" name="Picture 7" descr="bae038fc83c1"/>
          <p:cNvPicPr>
            <a:picLocks noChangeAspect="1"/>
          </p:cNvPicPr>
          <p:nvPr/>
        </p:nvPicPr>
        <p:blipFill>
          <a:blip r:embed="rId19"/>
          <a:srcRect r="59990"/>
          <a:stretch>
            <a:fillRect/>
          </a:stretch>
        </p:blipFill>
        <p:spPr>
          <a:xfrm>
            <a:off x="7847013" y="1060450"/>
            <a:ext cx="1296987" cy="2616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2" name="Picture 8" descr="bae038fc83c1"/>
          <p:cNvPicPr>
            <a:picLocks noChangeAspect="1"/>
          </p:cNvPicPr>
          <p:nvPr/>
        </p:nvPicPr>
        <p:blipFill>
          <a:blip r:embed="rId19"/>
          <a:srcRect t="41019" r="59990" b="3944"/>
          <a:stretch>
            <a:fillRect/>
          </a:stretch>
        </p:blipFill>
        <p:spPr>
          <a:xfrm>
            <a:off x="1835150" y="260350"/>
            <a:ext cx="1296988" cy="1439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3" name="Picture 9" descr="tcvet75"/>
          <p:cNvPicPr>
            <a:picLocks noChangeAspect="1"/>
          </p:cNvPicPr>
          <p:nvPr/>
        </p:nvPicPr>
        <p:blipFill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48263" y="0"/>
            <a:ext cx="1006475" cy="1068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4" name="Picture 10" descr="tcvet75"/>
          <p:cNvPicPr>
            <a:picLocks noChangeAspect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779282">
            <a:off x="0" y="2274888"/>
            <a:ext cx="1006475" cy="1066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5" name="Picture 11" descr="tcvet75"/>
          <p:cNvPicPr>
            <a:picLocks noChangeAspect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16463" y="5589588"/>
            <a:ext cx="1006475" cy="1068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6" name="Picture 12" descr="tcvet75"/>
          <p:cNvPicPr>
            <a:picLocks noChangeAspect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-7926815">
            <a:off x="6543675" y="225425"/>
            <a:ext cx="1006475" cy="1068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7" name="Picture 13" descr="dd8de1e910f0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732588" y="0"/>
            <a:ext cx="2411412" cy="2263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8" name="Picture 14" descr="1293027995647"/>
          <p:cNvPicPr>
            <a:picLocks noChangeAspect="1"/>
          </p:cNvPicPr>
          <p:nvPr/>
        </p:nvPicPr>
        <p:blipFill>
          <a:blip r:embed="rId2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t="15747" r="72017" b="66646"/>
          <a:stretch>
            <a:fillRect/>
          </a:stretch>
        </p:blipFill>
        <p:spPr>
          <a:xfrm>
            <a:off x="7667625" y="3644900"/>
            <a:ext cx="1223963" cy="11080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9" name="Picture 15" descr="1293027995647"/>
          <p:cNvPicPr>
            <a:picLocks noChangeAspect="1"/>
          </p:cNvPicPr>
          <p:nvPr/>
        </p:nvPicPr>
        <p:blipFill>
          <a:blip r:embed="rId23">
            <a:clrChange>
              <a:clrFrom>
                <a:srgbClr val="FEFDFB"/>
              </a:clrFrom>
              <a:clrTo>
                <a:srgbClr val="FEFDFB">
                  <a:alpha val="0"/>
                </a:srgbClr>
              </a:clrTo>
            </a:clrChange>
          </a:blip>
          <a:srcRect l="34656" r="38683" b="85172"/>
          <a:stretch>
            <a:fillRect/>
          </a:stretch>
        </p:blipFill>
        <p:spPr>
          <a:xfrm>
            <a:off x="3348038" y="0"/>
            <a:ext cx="1223962" cy="9794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40" name="Picture 16" descr="1293027995647"/>
          <p:cNvPicPr>
            <a:picLocks noChangeAspect="1"/>
          </p:cNvPicPr>
          <p:nvPr/>
        </p:nvPicPr>
        <p:blipFill>
          <a:blip r:embed="rId2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t="68565" r="73340" b="12909"/>
          <a:stretch>
            <a:fillRect/>
          </a:stretch>
        </p:blipFill>
        <p:spPr>
          <a:xfrm>
            <a:off x="7777163" y="188913"/>
            <a:ext cx="1366837" cy="13668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41" name="Picture 17" descr="1293027995647"/>
          <p:cNvPicPr>
            <a:picLocks noChangeAspect="1"/>
          </p:cNvPicPr>
          <p:nvPr/>
        </p:nvPicPr>
        <p:blipFill>
          <a:blip r:embed="rId23">
            <a:clrChange>
              <a:clrFrom>
                <a:srgbClr val="FEFDFB"/>
              </a:clrFrom>
              <a:clrTo>
                <a:srgbClr val="FEFDFB">
                  <a:alpha val="0"/>
                </a:srgbClr>
              </a:clrTo>
            </a:clrChange>
          </a:blip>
          <a:srcRect l="34656" r="38683" b="85172"/>
          <a:stretch>
            <a:fillRect/>
          </a:stretch>
        </p:blipFill>
        <p:spPr>
          <a:xfrm>
            <a:off x="3419475" y="5878513"/>
            <a:ext cx="1223963" cy="9794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42" name="Picture 18" descr="1293027995647"/>
          <p:cNvPicPr>
            <a:picLocks noChangeAspect="1"/>
          </p:cNvPicPr>
          <p:nvPr/>
        </p:nvPicPr>
        <p:blipFill>
          <a:blip r:embed="rId2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t="68565" r="73340" b="12909"/>
          <a:stretch>
            <a:fillRect/>
          </a:stretch>
        </p:blipFill>
        <p:spPr>
          <a:xfrm>
            <a:off x="323850" y="3284538"/>
            <a:ext cx="1366838" cy="13668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43" name="Picture 19" descr="tcvet75"/>
          <p:cNvPicPr>
            <a:picLocks noChangeAspect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95963" y="5789613"/>
            <a:ext cx="1006475" cy="1068387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wipe dir="d"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5"/>
          <p:cNvSpPr txBox="1"/>
          <p:nvPr/>
        </p:nvSpPr>
        <p:spPr>
          <a:xfrm>
            <a:off x="684213" y="333375"/>
            <a:ext cx="7272337" cy="4708981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>
              <a:spcBef>
                <a:spcPct val="50000"/>
              </a:spcBef>
            </a:pPr>
            <a:endParaRPr lang="ru-RU" altLang="zh-CN" sz="28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ru-RU" altLang="zh-CN" sz="32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Проектная работа на тему:</a:t>
            </a:r>
          </a:p>
          <a:p>
            <a:pPr algn="ctr">
              <a:spcBef>
                <a:spcPct val="50000"/>
              </a:spcBef>
            </a:pPr>
            <a:r>
              <a:rPr lang="ru-RU" altLang="zh-CN" sz="44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«Музыка в жизни человека»</a:t>
            </a:r>
          </a:p>
          <a:p>
            <a:pPr algn="ctr">
              <a:spcBef>
                <a:spcPct val="50000"/>
              </a:spcBef>
            </a:pPr>
            <a:endParaRPr lang="ru-RU" altLang="zh-CN" sz="3600" b="1" dirty="0">
              <a:solidFill>
                <a:srgbClr val="CC00CC"/>
              </a:solidFill>
              <a:latin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endParaRPr lang="ru-RU" altLang="zh-CN" sz="4000" b="1" dirty="0">
              <a:solidFill>
                <a:srgbClr val="0066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" name="Изображение 1" descr="dollarphotoclub_6964952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20" y="3656330"/>
            <a:ext cx="3824605" cy="26777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Изображение 2" descr="shutterstock_33420333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7945" y="4004945"/>
            <a:ext cx="3084195" cy="23291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>
          <a:xfrm>
            <a:off x="395288" y="44450"/>
            <a:ext cx="8364537" cy="1871663"/>
          </a:xfrm>
          <a:noFill/>
          <a:ln>
            <a:noFill/>
          </a:ln>
        </p:spPr>
        <p:txBody>
          <a:bodyPr anchor="b" anchorCtr="0"/>
          <a:lstStyle/>
          <a:p>
            <a:r>
              <a:rPr lang="ru-RU" altLang="zh-CN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altLang="zh-CN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</a:br>
            <a:r>
              <a:rPr lang="ru-RU" altLang="zh-CN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altLang="zh-CN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</a:br>
            <a:r>
              <a:rPr lang="ru-RU" altLang="zh-CN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altLang="zh-CN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</a:br>
            <a:r>
              <a:rPr lang="ru-RU" altLang="zh-CN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altLang="zh-CN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</a:br>
            <a:r>
              <a:rPr lang="ru-RU" altLang="zh-CN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Автор работы: Райкова Мария, </a:t>
            </a:r>
            <a:br>
              <a:rPr lang="ru-RU" altLang="zh-CN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</a:br>
            <a:r>
              <a:rPr lang="ru-RU" altLang="zh-CN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ученица 2 класса,</a:t>
            </a:r>
            <a:br>
              <a:rPr lang="ru-RU" altLang="zh-CN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</a:br>
            <a:r>
              <a:rPr lang="ru-RU" altLang="zh-CN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МКОУ Архиповская СОШ</a:t>
            </a:r>
          </a:p>
        </p:txBody>
      </p:sp>
      <p:sp>
        <p:nvSpPr>
          <p:cNvPr id="16386" name="Текст 3"/>
          <p:cNvSpPr>
            <a:spLocks noGrp="1"/>
          </p:cNvSpPr>
          <p:nvPr>
            <p:ph type="body" sz="half" idx="2"/>
          </p:nvPr>
        </p:nvSpPr>
        <p:spPr>
          <a:xfrm>
            <a:off x="539750" y="5084763"/>
            <a:ext cx="8064500" cy="1296987"/>
          </a:xfrm>
          <a:noFill/>
          <a:ln>
            <a:noFill/>
          </a:ln>
        </p:spPr>
        <p:txBody>
          <a:bodyPr anchor="t" anchorCtr="0"/>
          <a:lstStyle/>
          <a:p>
            <a:pPr>
              <a:buClrTx/>
              <a:buSzTx/>
              <a:buFontTx/>
            </a:pPr>
            <a:r>
              <a:rPr lang="ru-RU" altLang="zh-CN" sz="1800" b="1" dirty="0">
                <a:solidFill>
                  <a:srgbClr val="800000"/>
                </a:solidFill>
                <a:latin typeface="+mn-lt"/>
                <a:ea typeface="+mn-ea"/>
                <a:cs typeface="+mn-cs"/>
              </a:rPr>
              <a:t>                                                                </a:t>
            </a:r>
            <a:r>
              <a:rPr lang="ru-RU" altLang="zh-CN" sz="1800" b="1" dirty="0">
                <a:solidFill>
                  <a:srgbClr val="7030A0"/>
                </a:solidFill>
                <a:latin typeface="+mn-lt"/>
                <a:ea typeface="+mn-ea"/>
                <a:cs typeface="+mn-cs"/>
              </a:rPr>
              <a:t>Руководитель:</a:t>
            </a:r>
          </a:p>
          <a:p>
            <a:pPr algn="r">
              <a:buClrTx/>
              <a:buSzTx/>
              <a:buFontTx/>
            </a:pPr>
            <a:r>
              <a:rPr lang="ru-RU" altLang="zh-CN" sz="1800" b="1" dirty="0">
                <a:solidFill>
                  <a:srgbClr val="7030A0"/>
                </a:solidFill>
                <a:latin typeface="+mn-lt"/>
                <a:ea typeface="+mn-ea"/>
                <a:cs typeface="+mn-cs"/>
              </a:rPr>
              <a:t>                                                           Архипенко Алла Анатольевна,                                учитель начальных классов, </a:t>
            </a:r>
          </a:p>
          <a:p>
            <a:pPr algn="r">
              <a:buClrTx/>
              <a:buSzTx/>
              <a:buFontTx/>
            </a:pPr>
            <a:r>
              <a:rPr lang="ru-RU" altLang="zh-CN" sz="1800" b="1" dirty="0">
                <a:solidFill>
                  <a:srgbClr val="7030A0"/>
                </a:solidFill>
                <a:latin typeface="+mn-lt"/>
                <a:ea typeface="+mn-ea"/>
                <a:cs typeface="+mn-cs"/>
              </a:rPr>
              <a:t>МКОУ Архиповская СОШ</a:t>
            </a:r>
          </a:p>
        </p:txBody>
      </p:sp>
      <p:pic>
        <p:nvPicPr>
          <p:cNvPr id="3077" name="Picture 8" descr="C:\Users\123\Desktop\1713898552673.jpg1713898552673"/>
          <p:cNvPicPr>
            <a:picLocks noChangeAspect="1" noChangeArrowheads="1"/>
          </p:cNvPicPr>
          <p:nvPr/>
        </p:nvPicPr>
        <p:blipFill>
          <a:blip r:embed="rId2" cstate="print"/>
          <a:srcRect t="22" b="22"/>
          <a:stretch>
            <a:fillRect/>
          </a:stretch>
        </p:blipFill>
        <p:spPr bwMode="auto">
          <a:xfrm>
            <a:off x="611187" y="2133599"/>
            <a:ext cx="2889250" cy="38512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8" name="Picture 9" descr="C:\Users\123\Desktop\1713889518846.jpg1713889518846"/>
          <p:cNvPicPr>
            <a:picLocks noChangeAspect="1" noChangeArrowheads="1"/>
          </p:cNvPicPr>
          <p:nvPr/>
        </p:nvPicPr>
        <p:blipFill>
          <a:blip r:embed="rId3"/>
          <a:srcRect t="11" b="11"/>
          <a:stretch>
            <a:fillRect/>
          </a:stretch>
        </p:blipFill>
        <p:spPr bwMode="auto">
          <a:xfrm>
            <a:off x="5508098" y="981105"/>
            <a:ext cx="2844800" cy="37925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Замещающее содержимое 4"/>
          <p:cNvSpPr>
            <a:spLocks noGrp="1"/>
          </p:cNvSpPr>
          <p:nvPr>
            <p:ph idx="1"/>
          </p:nvPr>
        </p:nvSpPr>
        <p:spPr>
          <a:xfrm>
            <a:off x="5398770" y="1145540"/>
            <a:ext cx="3288030" cy="4980940"/>
          </a:xfrm>
        </p:spPr>
        <p:txBody>
          <a:bodyPr/>
          <a:lstStyle/>
          <a:p>
            <a:endParaRPr lang="ru-RU" altLang="en-US"/>
          </a:p>
        </p:txBody>
      </p:sp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622300" y="404813"/>
            <a:ext cx="6553200" cy="720725"/>
          </a:xfrm>
          <a:noFill/>
          <a:ln>
            <a:noFill/>
          </a:ln>
        </p:spPr>
        <p:txBody>
          <a:bodyPr anchor="b" anchorCtr="0"/>
          <a:lstStyle/>
          <a:p>
            <a:pPr algn="ctr"/>
            <a:r>
              <a:rPr lang="ru-RU" altLang="zh-CN" sz="2800" dirty="0">
                <a:solidFill>
                  <a:srgbClr val="800000"/>
                </a:solidFill>
                <a:latin typeface="+mj-lt"/>
                <a:ea typeface="+mj-ea"/>
                <a:cs typeface="+mj-cs"/>
              </a:rPr>
              <a:t>МУЗЫКА В ЖИЗНИ </a:t>
            </a:r>
            <a:r>
              <a:rPr lang="ru-RU" altLang="zh-CN" sz="2400" dirty="0">
                <a:solidFill>
                  <a:srgbClr val="800000"/>
                </a:solidFill>
                <a:latin typeface="+mj-lt"/>
                <a:ea typeface="+mj-ea"/>
                <a:cs typeface="+mj-cs"/>
              </a:rPr>
              <a:t>НАШЕЙ </a:t>
            </a:r>
            <a:r>
              <a:rPr lang="ru-RU" altLang="zh-CN" sz="2800" dirty="0">
                <a:solidFill>
                  <a:srgbClr val="800000"/>
                </a:solidFill>
                <a:latin typeface="+mj-lt"/>
                <a:ea typeface="+mj-ea"/>
                <a:cs typeface="+mj-cs"/>
              </a:rPr>
              <a:t>СТРАНЫ </a:t>
            </a:r>
          </a:p>
        </p:txBody>
      </p:sp>
      <p:pic>
        <p:nvPicPr>
          <p:cNvPr id="2" name="Замещающее содержимое 1" descr="Гусляры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72198" y="4357694"/>
            <a:ext cx="2811132" cy="21263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411" name="Текст 3"/>
          <p:cNvSpPr>
            <a:spLocks noGrp="1"/>
          </p:cNvSpPr>
          <p:nvPr>
            <p:ph type="body" sz="half" idx="2"/>
          </p:nvPr>
        </p:nvSpPr>
        <p:spPr>
          <a:xfrm>
            <a:off x="4067493" y="404813"/>
            <a:ext cx="4956175" cy="4341812"/>
          </a:xfrm>
          <a:noFill/>
          <a:ln>
            <a:noFill/>
          </a:ln>
        </p:spPr>
        <p:txBody>
          <a:bodyPr anchor="t" anchorCtr="0"/>
          <a:lstStyle/>
          <a:p>
            <a:pPr>
              <a:lnSpc>
                <a:spcPct val="115000"/>
              </a:lnSpc>
              <a:buClrTx/>
              <a:buSzTx/>
              <a:buFontTx/>
            </a:pPr>
            <a:endParaRPr lang="ru-RU" altLang="zh-CN" sz="2000" b="1" dirty="0">
              <a:solidFill>
                <a:srgbClr val="000000"/>
              </a:solidFill>
              <a:latin typeface="Calibri" panose="020F0502020204030204" pitchFamily="34" charset="0"/>
              <a:ea typeface="+mn-ea"/>
              <a:cs typeface="+mn-cs"/>
            </a:endParaRPr>
          </a:p>
          <a:p>
            <a:pPr>
              <a:lnSpc>
                <a:spcPct val="115000"/>
              </a:lnSpc>
              <a:buClrTx/>
              <a:buSzTx/>
              <a:buFontTx/>
            </a:pPr>
            <a:endParaRPr lang="ru-RU" altLang="zh-CN" sz="2000" b="1" dirty="0">
              <a:solidFill>
                <a:srgbClr val="000000"/>
              </a:solidFill>
              <a:latin typeface="Calibri" panose="020F0502020204030204" pitchFamily="34" charset="0"/>
              <a:ea typeface="+mn-ea"/>
              <a:cs typeface="+mn-cs"/>
            </a:endParaRPr>
          </a:p>
          <a:p>
            <a:pPr>
              <a:lnSpc>
                <a:spcPct val="85000"/>
              </a:lnSpc>
              <a:buClrTx/>
              <a:buSzTx/>
              <a:buFontTx/>
            </a:pPr>
            <a:r>
              <a:rPr lang="ru-RU" altLang="zh-CN" sz="1600" b="1" dirty="0">
                <a:solidFill>
                  <a:srgbClr val="7030A0"/>
                </a:solidFill>
                <a:latin typeface="Calibri" panose="020F0502020204030204" pitchFamily="34" charset="0"/>
                <a:ea typeface="+mn-ea"/>
                <a:cs typeface="+mn-cs"/>
              </a:rPr>
              <a:t>Ты откуда, русская,             Прилетели утки -  </a:t>
            </a:r>
          </a:p>
          <a:p>
            <a:pPr>
              <a:lnSpc>
                <a:spcPct val="85000"/>
              </a:lnSpc>
              <a:buClrTx/>
              <a:buSzTx/>
              <a:buFontTx/>
            </a:pPr>
            <a:r>
              <a:rPr lang="ru-RU" altLang="zh-CN" sz="1600" b="1" dirty="0">
                <a:solidFill>
                  <a:srgbClr val="7030A0"/>
                </a:solidFill>
                <a:latin typeface="Calibri" panose="020F0502020204030204" pitchFamily="34" charset="0"/>
                <a:ea typeface="+mn-ea"/>
                <a:cs typeface="+mn-cs"/>
              </a:rPr>
              <a:t>                                                      Уронили дудки.</a:t>
            </a:r>
          </a:p>
          <a:p>
            <a:pPr>
              <a:lnSpc>
                <a:spcPct val="85000"/>
              </a:lnSpc>
              <a:buClrTx/>
              <a:buSzTx/>
              <a:buFontTx/>
            </a:pPr>
            <a:r>
              <a:rPr lang="ru-RU" altLang="zh-CN" sz="1600" b="1" dirty="0">
                <a:solidFill>
                  <a:srgbClr val="7030A0"/>
                </a:solidFill>
                <a:latin typeface="Calibri" panose="020F0502020204030204" pitchFamily="34" charset="0"/>
                <a:ea typeface="+mn-ea"/>
                <a:cs typeface="+mn-cs"/>
              </a:rPr>
              <a:t>Зародилась, музыка?           Пролетали гуси —</a:t>
            </a:r>
          </a:p>
          <a:p>
            <a:pPr>
              <a:lnSpc>
                <a:spcPct val="85000"/>
              </a:lnSpc>
              <a:buClrTx/>
              <a:buSzTx/>
              <a:buFontTx/>
            </a:pPr>
            <a:r>
              <a:rPr lang="ru-RU" altLang="zh-CN" sz="1600" b="1" dirty="0">
                <a:solidFill>
                  <a:srgbClr val="7030A0"/>
                </a:solidFill>
                <a:latin typeface="Calibri" panose="020F0502020204030204" pitchFamily="34" charset="0"/>
                <a:ea typeface="+mn-ea"/>
                <a:cs typeface="+mn-cs"/>
              </a:rPr>
              <a:t>То ли в чистом поле,             Уронили гсли.</a:t>
            </a:r>
          </a:p>
          <a:p>
            <a:pPr>
              <a:lnSpc>
                <a:spcPct val="85000"/>
              </a:lnSpc>
              <a:buClrTx/>
              <a:buSzTx/>
              <a:buFontTx/>
            </a:pPr>
            <a:r>
              <a:rPr lang="ru-RU" altLang="zh-CN" sz="1600" b="1" dirty="0">
                <a:solidFill>
                  <a:srgbClr val="7030A0"/>
                </a:solidFill>
                <a:latin typeface="Calibri" panose="020F0502020204030204" pitchFamily="34" charset="0"/>
                <a:ea typeface="+mn-ea"/>
                <a:cs typeface="+mn-cs"/>
              </a:rPr>
              <a:t>То ли в лесе мглистом?        Их порою вешней</a:t>
            </a:r>
          </a:p>
          <a:p>
            <a:pPr>
              <a:lnSpc>
                <a:spcPct val="85000"/>
              </a:lnSpc>
              <a:buClrTx/>
              <a:buSzTx/>
              <a:buFontTx/>
            </a:pPr>
            <a:r>
              <a:rPr lang="ru-RU" altLang="zh-CN" sz="1600" b="1" dirty="0">
                <a:solidFill>
                  <a:srgbClr val="7030A0"/>
                </a:solidFill>
                <a:latin typeface="Calibri" panose="020F0502020204030204" pitchFamily="34" charset="0"/>
                <a:ea typeface="+mn-ea"/>
                <a:cs typeface="+mn-cs"/>
              </a:rPr>
              <a:t>В радости ли? В боли?         Нашли, не     удивились.</a:t>
            </a:r>
          </a:p>
          <a:p>
            <a:pPr>
              <a:lnSpc>
                <a:spcPct val="85000"/>
              </a:lnSpc>
              <a:buClrTx/>
              <a:buSzTx/>
              <a:buFontTx/>
            </a:pPr>
            <a:r>
              <a:rPr lang="ru-RU" altLang="zh-CN" sz="1600" b="1" dirty="0">
                <a:solidFill>
                  <a:srgbClr val="7030A0"/>
                </a:solidFill>
                <a:latin typeface="Calibri" panose="020F0502020204030204" pitchFamily="34" charset="0"/>
                <a:ea typeface="+mn-ea"/>
                <a:cs typeface="+mn-cs"/>
              </a:rPr>
              <a:t>Или в птичьем свисте?         Ну а песня? С   песней                                                             Ты скажи, откуда                    На Руси родились.</a:t>
            </a:r>
          </a:p>
          <a:p>
            <a:pPr>
              <a:lnSpc>
                <a:spcPct val="85000"/>
              </a:lnSpc>
              <a:buClrTx/>
              <a:buSzTx/>
              <a:buFontTx/>
            </a:pPr>
            <a:r>
              <a:rPr lang="ru-RU" altLang="zh-CN" sz="1600" b="1" dirty="0">
                <a:solidFill>
                  <a:srgbClr val="7030A0"/>
                </a:solidFill>
                <a:latin typeface="Calibri" panose="020F0502020204030204" pitchFamily="34" charset="0"/>
                <a:ea typeface="+mn-ea"/>
                <a:cs typeface="+mn-cs"/>
              </a:rPr>
              <a:t>Грусть в тебе и удаль?          Геннадий Серебряков</a:t>
            </a:r>
          </a:p>
          <a:p>
            <a:pPr>
              <a:lnSpc>
                <a:spcPct val="85000"/>
              </a:lnSpc>
              <a:buClrTx/>
              <a:buSzTx/>
              <a:buFontTx/>
            </a:pPr>
            <a:r>
              <a:rPr lang="ru-RU" altLang="zh-CN" sz="1600" b="1" dirty="0">
                <a:solidFill>
                  <a:srgbClr val="7030A0"/>
                </a:solidFill>
                <a:latin typeface="Calibri" panose="020F0502020204030204" pitchFamily="34" charset="0"/>
                <a:ea typeface="+mn-ea"/>
                <a:cs typeface="+mn-cs"/>
              </a:rPr>
              <a:t>В чьем ты сердце билась</a:t>
            </a:r>
          </a:p>
          <a:p>
            <a:pPr>
              <a:lnSpc>
                <a:spcPct val="85000"/>
              </a:lnSpc>
              <a:buClrTx/>
              <a:buSzTx/>
              <a:buFontTx/>
            </a:pPr>
            <a:r>
              <a:rPr lang="ru-RU" altLang="zh-CN" sz="1600" b="1" dirty="0">
                <a:solidFill>
                  <a:srgbClr val="7030A0"/>
                </a:solidFill>
                <a:latin typeface="Calibri" panose="020F0502020204030204" pitchFamily="34" charset="0"/>
                <a:ea typeface="+mn-ea"/>
                <a:cs typeface="+mn-cs"/>
              </a:rPr>
              <a:t>С самого начала?                                                                                                           Как же ты явилась?</a:t>
            </a:r>
          </a:p>
          <a:p>
            <a:pPr>
              <a:lnSpc>
                <a:spcPct val="85000"/>
              </a:lnSpc>
              <a:buClrTx/>
              <a:buSzTx/>
              <a:buFontTx/>
            </a:pPr>
            <a:r>
              <a:rPr lang="ru-RU" altLang="zh-CN" sz="1600" b="1" dirty="0">
                <a:solidFill>
                  <a:srgbClr val="7030A0"/>
                </a:solidFill>
                <a:latin typeface="Calibri" panose="020F0502020204030204" pitchFamily="34" charset="0"/>
                <a:ea typeface="+mn-ea"/>
                <a:cs typeface="+mn-cs"/>
              </a:rPr>
              <a:t>Как ты зазвучала?</a:t>
            </a:r>
          </a:p>
        </p:txBody>
      </p:sp>
      <p:pic>
        <p:nvPicPr>
          <p:cNvPr id="4101" name="Picture 6" descr="C:\Users\123\Desktop\6ZfWmeMaDgg1p8e6ihUvBeYVCnwSG-VO72AAdKXddkaWNFTcfLLDVTwbaHtIPQH6xVppVRDs88ZPrWjYJZKMrmOM.jpg6ZfWmeMaDgg1p8e6ihUvBeYVCnwSG-VO72AAdKXddkaWNFTcfLLDVTwbaHtIPQH6xVppVRDs88ZPrWjYJZKMrmOM"/>
          <p:cNvPicPr>
            <a:picLocks noChangeAspect="1" noChangeArrowheads="1"/>
          </p:cNvPicPr>
          <p:nvPr/>
        </p:nvPicPr>
        <p:blipFill>
          <a:blip r:embed="rId3"/>
          <a:srcRect t="12841" b="12841"/>
          <a:stretch>
            <a:fillRect/>
          </a:stretch>
        </p:blipFill>
        <p:spPr bwMode="auto">
          <a:xfrm>
            <a:off x="200024" y="1844673"/>
            <a:ext cx="3698875" cy="27495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anchor="b" anchorCtr="0"/>
          <a:lstStyle/>
          <a:p>
            <a:endParaRPr lang="ru-RU" altLang="zh-CN" dirty="0">
              <a:latin typeface="+mj-lt"/>
              <a:ea typeface="+mj-ea"/>
              <a:cs typeface="+mj-cs"/>
            </a:endParaRPr>
          </a:p>
        </p:txBody>
      </p:sp>
      <p:sp>
        <p:nvSpPr>
          <p:cNvPr id="18434" name="Объект 2"/>
          <p:cNvSpPr>
            <a:spLocks noGrp="1"/>
          </p:cNvSpPr>
          <p:nvPr>
            <p:ph idx="1"/>
          </p:nvPr>
        </p:nvSpPr>
        <p:spPr>
          <a:xfrm>
            <a:off x="3635375" y="1628775"/>
            <a:ext cx="5111750" cy="3155950"/>
          </a:xfrm>
          <a:noFill/>
          <a:ln>
            <a:noFill/>
          </a:ln>
        </p:spPr>
        <p:txBody>
          <a:bodyPr anchor="t" anchorCtr="0"/>
          <a:lstStyle/>
          <a:p>
            <a:pPr algn="just">
              <a:lnSpc>
                <a:spcPct val="115000"/>
              </a:lnSpc>
            </a:pPr>
            <a:r>
              <a:rPr lang="ru-RU" altLang="zh-CN" sz="2000" b="1" dirty="0">
                <a:solidFill>
                  <a:srgbClr val="7030A0"/>
                </a:solidFill>
                <a:latin typeface="Calibri" panose="020F0502020204030204" pitchFamily="34" charset="0"/>
                <a:ea typeface="+mn-ea"/>
                <a:cs typeface="+mn-cs"/>
              </a:rPr>
              <a:t> Ещё с древних времён музыка объединяла. В работе и на отдыхе  рядом были музыка и песни. </a:t>
            </a:r>
          </a:p>
          <a:p>
            <a:pPr algn="just">
              <a:lnSpc>
                <a:spcPct val="115000"/>
              </a:lnSpc>
            </a:pPr>
            <a:r>
              <a:rPr lang="ru-RU" altLang="zh-CN" sz="2000" b="1" dirty="0">
                <a:solidFill>
                  <a:srgbClr val="7030A0"/>
                </a:solidFill>
                <a:latin typeface="Calibri" panose="020F0502020204030204" pitchFamily="34" charset="0"/>
                <a:ea typeface="+mn-ea"/>
                <a:cs typeface="+mn-cs"/>
              </a:rPr>
              <a:t>                 Музыка заставляет нас объединяться в одну большую дружную семью, которую не сломить и не победить.</a:t>
            </a:r>
          </a:p>
        </p:txBody>
      </p:sp>
      <p:sp>
        <p:nvSpPr>
          <p:cNvPr id="18435" name="Текст 3"/>
          <p:cNvSpPr>
            <a:spLocks noGrp="1"/>
          </p:cNvSpPr>
          <p:nvPr>
            <p:ph type="body" sz="half" idx="2"/>
          </p:nvPr>
        </p:nvSpPr>
        <p:spPr>
          <a:noFill/>
          <a:ln>
            <a:noFill/>
          </a:ln>
        </p:spPr>
        <p:txBody>
          <a:bodyPr anchor="t" anchorCtr="0"/>
          <a:lstStyle/>
          <a:p>
            <a:pPr>
              <a:buClrTx/>
              <a:buSzTx/>
              <a:buFontTx/>
            </a:pPr>
            <a:endParaRPr lang="ru-RU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51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" y="1196974"/>
            <a:ext cx="2589212" cy="19431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6" name="Picture 3" descr="C:\Users\123\Desktop\1713889518913.jpg1713889518913"/>
          <p:cNvPicPr>
            <a:picLocks noChangeAspect="1" noChangeArrowheads="1"/>
          </p:cNvPicPr>
          <p:nvPr/>
        </p:nvPicPr>
        <p:blipFill>
          <a:blip r:embed="rId3"/>
          <a:srcRect l="12440" r="12440"/>
          <a:stretch>
            <a:fillRect/>
          </a:stretch>
        </p:blipFill>
        <p:spPr bwMode="auto">
          <a:xfrm>
            <a:off x="395605" y="3843655"/>
            <a:ext cx="3372485" cy="230314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/>
          <p:nvPr/>
        </p:nvSpPr>
        <p:spPr>
          <a:xfrm>
            <a:off x="395288" y="1341438"/>
            <a:ext cx="7775575" cy="3354387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lstStyle/>
          <a:p>
            <a:pPr lvl="1" indent="0" algn="ctr" defTabSz="914400" eaLnBrk="0" hangingPunct="0">
              <a:tabLst>
                <a:tab pos="449580" algn="l"/>
              </a:tabLst>
            </a:pPr>
            <a:r>
              <a:rPr lang="ru-RU" altLang="zh-CN" sz="3600" b="1" dirty="0">
                <a:solidFill>
                  <a:srgbClr val="800000"/>
                </a:solidFill>
                <a:latin typeface="Calibri" panose="020F0502020204030204" pitchFamily="34" charset="0"/>
              </a:rPr>
              <a:t>ЦЕЛЬ ПРОЕКТА</a:t>
            </a:r>
          </a:p>
          <a:p>
            <a:pPr defTabSz="914400" eaLnBrk="0" hangingPunct="0">
              <a:tabLst>
                <a:tab pos="449580" algn="l"/>
              </a:tabLst>
            </a:pPr>
            <a:endParaRPr lang="ru-RU" altLang="zh-CN" sz="3200" b="1" dirty="0">
              <a:solidFill>
                <a:srgbClr val="7030A0"/>
              </a:solidFill>
              <a:latin typeface="Calibri" panose="020F0502020204030204" pitchFamily="34" charset="0"/>
            </a:endParaRPr>
          </a:p>
          <a:p>
            <a:pPr defTabSz="914400" eaLnBrk="0" hangingPunct="0">
              <a:tabLst>
                <a:tab pos="449580" algn="l"/>
              </a:tabLst>
            </a:pPr>
            <a:r>
              <a:rPr lang="ru-RU" altLang="zh-CN" sz="3600" b="1" dirty="0">
                <a:solidFill>
                  <a:srgbClr val="7030A0"/>
                </a:solidFill>
                <a:latin typeface="Calibri" panose="020F0502020204030204" pitchFamily="34" charset="0"/>
              </a:rPr>
              <a:t>Рассказать </a:t>
            </a:r>
            <a:r>
              <a:rPr lang="ru-RU" altLang="zh-CN" sz="3600" b="1" dirty="0" smtClean="0">
                <a:solidFill>
                  <a:srgbClr val="7030A0"/>
                </a:solidFill>
                <a:latin typeface="Calibri" panose="020F0502020204030204" pitchFamily="34" charset="0"/>
              </a:rPr>
              <a:t>окружающим, </a:t>
            </a:r>
            <a:r>
              <a:rPr lang="ru-RU" altLang="zh-CN" sz="3600" b="1" dirty="0">
                <a:solidFill>
                  <a:srgbClr val="7030A0"/>
                </a:solidFill>
                <a:latin typeface="Calibri" panose="020F0502020204030204" pitchFamily="34" charset="0"/>
              </a:rPr>
              <a:t>какую роль музыка играет в моей жизни и в жизни других людей.</a:t>
            </a:r>
            <a:br>
              <a:rPr lang="ru-RU" altLang="zh-CN" sz="3600" b="1" dirty="0">
                <a:solidFill>
                  <a:srgbClr val="7030A0"/>
                </a:solidFill>
                <a:latin typeface="Calibri" panose="020F0502020204030204" pitchFamily="34" charset="0"/>
              </a:rPr>
            </a:br>
            <a:endParaRPr lang="ru-RU" altLang="zh-CN" sz="3600" b="1" dirty="0">
              <a:solidFill>
                <a:srgbClr val="7030A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9458" name="Rectangle 5"/>
          <p:cNvSpPr/>
          <p:nvPr/>
        </p:nvSpPr>
        <p:spPr>
          <a:xfrm>
            <a:off x="0" y="74613"/>
            <a:ext cx="690563" cy="307975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pPr lvl="1" indent="0" defTabSz="914400" eaLnBrk="0" hangingPunct="0">
              <a:tabLst>
                <a:tab pos="449580" algn="l"/>
              </a:tabLst>
            </a:pPr>
            <a:r>
              <a:rPr lang="ru-RU" altLang="zh-CN" sz="1400" dirty="0">
                <a:latin typeface="Calibri" panose="020F0502020204030204" pitchFamily="34" charset="0"/>
              </a:rPr>
              <a:t>.</a:t>
            </a:r>
            <a:endParaRPr lang="ru-RU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anchor="t" anchorCtr="0"/>
          <a:lstStyle/>
          <a:p>
            <a:pPr>
              <a:buNone/>
            </a:pPr>
            <a:r>
              <a:rPr lang="ru-RU" altLang="zh-CN" sz="3600" b="1" dirty="0">
                <a:solidFill>
                  <a:srgbClr val="800000"/>
                </a:solidFill>
                <a:latin typeface="Calibri" panose="020F0502020204030204" pitchFamily="34" charset="0"/>
              </a:rPr>
              <a:t> ЗАДАЧИ ПРОЕКТА</a:t>
            </a:r>
            <a:endParaRPr lang="ru-RU" altLang="zh-CN" sz="3600" b="1" dirty="0"/>
          </a:p>
        </p:txBody>
      </p:sp>
      <p:sp>
        <p:nvSpPr>
          <p:cNvPr id="20482" name="Объект 2"/>
          <p:cNvSpPr>
            <a:spLocks noGrp="1"/>
          </p:cNvSpPr>
          <p:nvPr>
            <p:ph idx="1"/>
          </p:nvPr>
        </p:nvSpPr>
        <p:spPr>
          <a:xfrm>
            <a:off x="395288" y="1341438"/>
            <a:ext cx="8291512" cy="4784725"/>
          </a:xfrm>
          <a:noFill/>
          <a:ln>
            <a:noFill/>
          </a:ln>
        </p:spPr>
        <p:txBody>
          <a:bodyPr anchor="t" anchorCtr="0"/>
          <a:lstStyle/>
          <a:p>
            <a:pPr marL="0" indent="0" defTabSz="914400" eaLnBrk="1" hangingPunct="1">
              <a:lnSpc>
                <a:spcPct val="115000"/>
              </a:lnSpc>
              <a:spcBef>
                <a:spcPct val="0"/>
              </a:spcBef>
              <a:buNone/>
              <a:tabLst>
                <a:tab pos="449580" algn="l"/>
              </a:tabLst>
            </a:pPr>
            <a:r>
              <a:rPr lang="ru-RU" altLang="zh-CN" sz="2800" b="1" dirty="0">
                <a:solidFill>
                  <a:srgbClr val="7030A0"/>
                </a:solidFill>
                <a:latin typeface="Calibri" panose="020F0502020204030204" pitchFamily="34" charset="0"/>
              </a:rPr>
              <a:t>1) изучить информацию о влиянии музыки на настроение человека;</a:t>
            </a:r>
            <a:endParaRPr lang="ru-RU" altLang="zh-CN" sz="2000" b="1" dirty="0">
              <a:solidFill>
                <a:srgbClr val="7030A0"/>
              </a:solidFill>
              <a:latin typeface="Calibri" panose="020F0502020204030204" pitchFamily="34" charset="0"/>
            </a:endParaRPr>
          </a:p>
          <a:p>
            <a:pPr marL="0" indent="0" defTabSz="914400" eaLnBrk="1" hangingPunct="1">
              <a:lnSpc>
                <a:spcPct val="115000"/>
              </a:lnSpc>
              <a:spcBef>
                <a:spcPct val="0"/>
              </a:spcBef>
              <a:buNone/>
              <a:tabLst>
                <a:tab pos="449580" algn="l"/>
              </a:tabLst>
            </a:pPr>
            <a:r>
              <a:rPr lang="ru-RU" altLang="zh-CN" sz="2800" b="1" dirty="0">
                <a:solidFill>
                  <a:srgbClr val="7030A0"/>
                </a:solidFill>
                <a:latin typeface="Calibri" panose="020F0502020204030204" pitchFamily="34" charset="0"/>
              </a:rPr>
              <a:t>2) провести социологический опрос учеников начальной школы;</a:t>
            </a:r>
            <a:endParaRPr lang="ru-RU" altLang="zh-CN" sz="2000" b="1" dirty="0">
              <a:solidFill>
                <a:srgbClr val="7030A0"/>
              </a:solidFill>
              <a:latin typeface="Calibri" panose="020F0502020204030204" pitchFamily="34" charset="0"/>
            </a:endParaRPr>
          </a:p>
          <a:p>
            <a:pPr marL="0" indent="0" defTabSz="914400" eaLnBrk="1" hangingPunct="1">
              <a:lnSpc>
                <a:spcPct val="115000"/>
              </a:lnSpc>
              <a:spcBef>
                <a:spcPct val="0"/>
              </a:spcBef>
              <a:buNone/>
              <a:tabLst>
                <a:tab pos="449580" algn="l"/>
              </a:tabLst>
            </a:pPr>
            <a:r>
              <a:rPr lang="ru-RU" altLang="zh-CN" sz="2800" b="1" dirty="0">
                <a:solidFill>
                  <a:srgbClr val="7030A0"/>
                </a:solidFill>
                <a:latin typeface="Calibri" panose="020F0502020204030204" pitchFamily="34" charset="0"/>
              </a:rPr>
              <a:t>3) провести наблюдение за детьми в детском саду, как музыка влияет на их сон;</a:t>
            </a:r>
            <a:endParaRPr lang="ru-RU" altLang="zh-CN" sz="2000" b="1" dirty="0">
              <a:solidFill>
                <a:srgbClr val="7030A0"/>
              </a:solidFill>
              <a:latin typeface="Calibri" panose="020F0502020204030204" pitchFamily="34" charset="0"/>
            </a:endParaRPr>
          </a:p>
          <a:p>
            <a:pPr marL="0" indent="0" defTabSz="914400" eaLnBrk="1" hangingPunct="1">
              <a:lnSpc>
                <a:spcPct val="115000"/>
              </a:lnSpc>
              <a:spcBef>
                <a:spcPct val="0"/>
              </a:spcBef>
              <a:buNone/>
              <a:tabLst>
                <a:tab pos="449580" algn="l"/>
              </a:tabLst>
            </a:pPr>
            <a:r>
              <a:rPr lang="ru-RU" altLang="zh-CN" sz="2800" b="1" dirty="0">
                <a:solidFill>
                  <a:srgbClr val="7030A0"/>
                </a:solidFill>
                <a:latin typeface="Calibri" panose="020F0502020204030204" pitchFamily="34" charset="0"/>
              </a:rPr>
              <a:t>4) разработать полезные </a:t>
            </a:r>
            <a:r>
              <a:rPr lang="ru-RU" altLang="zh-CN" sz="2800" b="1" dirty="0" smtClean="0">
                <a:solidFill>
                  <a:srgbClr val="7030A0"/>
                </a:solidFill>
                <a:latin typeface="Calibri" panose="020F0502020204030204" pitchFamily="34" charset="0"/>
              </a:rPr>
              <a:t>советы: </a:t>
            </a:r>
            <a:r>
              <a:rPr lang="ru-RU" altLang="zh-CN" sz="2800" b="1" dirty="0">
                <a:solidFill>
                  <a:srgbClr val="7030A0"/>
                </a:solidFill>
                <a:latin typeface="Calibri" panose="020F0502020204030204" pitchFamily="34" charset="0"/>
              </a:rPr>
              <a:t>какую музыку слушать ;</a:t>
            </a:r>
            <a:endParaRPr lang="ru-RU" altLang="zh-CN" sz="2000" b="1" dirty="0">
              <a:solidFill>
                <a:srgbClr val="7030A0"/>
              </a:solidFill>
              <a:latin typeface="Calibri" panose="020F0502020204030204" pitchFamily="34" charset="0"/>
            </a:endParaRPr>
          </a:p>
          <a:p>
            <a:pPr marL="0" indent="0" defTabSz="914400" eaLnBrk="1" hangingPunct="1">
              <a:lnSpc>
                <a:spcPct val="115000"/>
              </a:lnSpc>
              <a:spcBef>
                <a:spcPct val="0"/>
              </a:spcBef>
              <a:buNone/>
              <a:tabLst>
                <a:tab pos="449580" algn="l"/>
              </a:tabLst>
            </a:pPr>
            <a:r>
              <a:rPr lang="ru-RU" altLang="zh-CN" sz="2800" b="1" dirty="0">
                <a:solidFill>
                  <a:srgbClr val="7030A0"/>
                </a:solidFill>
                <a:latin typeface="Calibri" panose="020F0502020204030204" pitchFamily="34" charset="0"/>
              </a:rPr>
              <a:t>5) сделать выводы.</a:t>
            </a:r>
            <a:endParaRPr lang="ru-RU" altLang="zh-CN" sz="2000" b="1" dirty="0">
              <a:solidFill>
                <a:srgbClr val="7030A0"/>
              </a:solidFill>
              <a:latin typeface="Calibri" panose="020F0502020204030204" pitchFamily="34" charset="0"/>
            </a:endParaRPr>
          </a:p>
          <a:p>
            <a:pPr marL="0" indent="0" defTabSz="914400">
              <a:tabLst>
                <a:tab pos="449580" algn="l"/>
              </a:tabLst>
            </a:pPr>
            <a:endParaRPr lang="ru-RU" altLang="zh-CN" dirty="0">
              <a:solidFill>
                <a:srgbClr val="7030A0"/>
              </a:solidFill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037"/>
          </a:xfrm>
          <a:noFill/>
          <a:ln>
            <a:noFill/>
          </a:ln>
        </p:spPr>
        <p:txBody>
          <a:bodyPr anchor="t" anchorCtr="0"/>
          <a:lstStyle/>
          <a:p>
            <a:pPr>
              <a:buNone/>
            </a:pPr>
            <a:r>
              <a:rPr lang="ru-RU" altLang="zh-CN" sz="3600" b="1" dirty="0">
                <a:solidFill>
                  <a:srgbClr val="800000"/>
                </a:solidFill>
                <a:latin typeface="Calibri" panose="020F0502020204030204" pitchFamily="34" charset="0"/>
              </a:rPr>
              <a:t/>
            </a:r>
            <a:br>
              <a:rPr lang="ru-RU" altLang="zh-CN" sz="3600" b="1" dirty="0">
                <a:solidFill>
                  <a:srgbClr val="800000"/>
                </a:solidFill>
                <a:latin typeface="Calibri" panose="020F0502020204030204" pitchFamily="34" charset="0"/>
              </a:rPr>
            </a:br>
            <a:r>
              <a:rPr lang="ru-RU" altLang="zh-CN" sz="3600" b="1" dirty="0">
                <a:solidFill>
                  <a:srgbClr val="800000"/>
                </a:solidFill>
                <a:latin typeface="Calibri" panose="020F0502020204030204" pitchFamily="34" charset="0"/>
              </a:rPr>
              <a:t>Методы исследования:</a:t>
            </a:r>
            <a:endParaRPr lang="ru-RU" altLang="zh-CN" sz="3600" dirty="0">
              <a:solidFill>
                <a:srgbClr val="800000"/>
              </a:solidFill>
              <a:ea typeface="Times New Roman" panose="02020603050405020304" pitchFamily="18" charset="0"/>
            </a:endParaRPr>
          </a:p>
        </p:txBody>
      </p:sp>
      <p:sp>
        <p:nvSpPr>
          <p:cNvPr id="21506" name="Объект 2"/>
          <p:cNvSpPr>
            <a:spLocks noGrp="1"/>
          </p:cNvSpPr>
          <p:nvPr>
            <p:ph idx="1"/>
          </p:nvPr>
        </p:nvSpPr>
        <p:spPr>
          <a:noFill/>
          <a:ln>
            <a:noFill/>
          </a:ln>
        </p:spPr>
        <p:txBody>
          <a:bodyPr anchor="t" anchorCtr="0"/>
          <a:lstStyle/>
          <a:p>
            <a:pPr marL="0" indent="0" defTabSz="914400">
              <a:lnSpc>
                <a:spcPct val="115000"/>
              </a:lnSpc>
              <a:buNone/>
              <a:tabLst>
                <a:tab pos="449580" algn="l"/>
              </a:tabLst>
            </a:pPr>
            <a:r>
              <a:rPr lang="ru-RU" altLang="zh-CN" b="1" dirty="0">
                <a:solidFill>
                  <a:srgbClr val="7030A0"/>
                </a:solidFill>
                <a:latin typeface="Calibri" panose="020F0502020204030204" pitchFamily="34" charset="0"/>
              </a:rPr>
              <a:t>   * наблюдение, проведение музыкальных экспериментов</a:t>
            </a:r>
          </a:p>
          <a:p>
            <a:pPr marL="0" indent="0" defTabSz="914400">
              <a:lnSpc>
                <a:spcPct val="115000"/>
              </a:lnSpc>
              <a:buNone/>
              <a:tabLst>
                <a:tab pos="449580" algn="l"/>
              </a:tabLst>
            </a:pPr>
            <a:r>
              <a:rPr lang="ru-RU" altLang="zh-CN" b="1" dirty="0">
                <a:solidFill>
                  <a:srgbClr val="7030A0"/>
                </a:solidFill>
                <a:latin typeface="Calibri" panose="020F0502020204030204" pitchFamily="34" charset="0"/>
              </a:rPr>
              <a:t>   * анализ литературы, информации в интернете</a:t>
            </a:r>
          </a:p>
          <a:p>
            <a:pPr marL="0" indent="0" defTabSz="914400">
              <a:lnSpc>
                <a:spcPct val="115000"/>
              </a:lnSpc>
              <a:buNone/>
              <a:tabLst>
                <a:tab pos="449580" algn="l"/>
              </a:tabLst>
            </a:pPr>
            <a:r>
              <a:rPr lang="ru-RU" altLang="zh-CN" b="1" dirty="0">
                <a:solidFill>
                  <a:srgbClr val="7030A0"/>
                </a:solidFill>
                <a:latin typeface="Calibri" panose="020F0502020204030204" pitchFamily="34" charset="0"/>
              </a:rPr>
              <a:t>   * сбор информации</a:t>
            </a:r>
          </a:p>
          <a:p>
            <a:pPr marL="0" indent="0" defTabSz="914400">
              <a:lnSpc>
                <a:spcPct val="115000"/>
              </a:lnSpc>
              <a:buNone/>
              <a:tabLst>
                <a:tab pos="449580" algn="l"/>
              </a:tabLst>
            </a:pPr>
            <a:r>
              <a:rPr lang="ru-RU" altLang="zh-CN" b="1" dirty="0">
                <a:solidFill>
                  <a:srgbClr val="7030A0"/>
                </a:solidFill>
                <a:latin typeface="Calibri" panose="020F0502020204030204" pitchFamily="34" charset="0"/>
              </a:rPr>
              <a:t>   * анкетирование, опрос</a:t>
            </a:r>
          </a:p>
          <a:p>
            <a:pPr marL="0" indent="0" defTabSz="914400">
              <a:lnSpc>
                <a:spcPct val="115000"/>
              </a:lnSpc>
              <a:buNone/>
              <a:tabLst>
                <a:tab pos="449580" algn="l"/>
              </a:tabLst>
            </a:pPr>
            <a:r>
              <a:rPr lang="ru-RU" altLang="zh-CN" b="1" dirty="0">
                <a:solidFill>
                  <a:srgbClr val="7030A0"/>
                </a:solidFill>
                <a:latin typeface="Calibri" panose="020F0502020204030204" pitchFamily="34" charset="0"/>
              </a:rPr>
              <a:t>   * анализ полученных результатов</a:t>
            </a:r>
            <a:endParaRPr lang="ru-RU" altLang="zh-CN" sz="2400" b="1" dirty="0">
              <a:solidFill>
                <a:srgbClr val="7030A0"/>
              </a:solidFill>
              <a:latin typeface="Calibri" panose="020F0502020204030204" pitchFamily="34" charset="0"/>
            </a:endParaRPr>
          </a:p>
          <a:p>
            <a:pPr marL="0" indent="0" defTabSz="914400">
              <a:tabLst>
                <a:tab pos="449580" algn="l"/>
              </a:tabLst>
            </a:pPr>
            <a:endParaRPr lang="ru-RU" altLang="zh-CN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457200" y="333375"/>
            <a:ext cx="8229600" cy="1511300"/>
          </a:xfrm>
          <a:noFill/>
          <a:ln>
            <a:noFill/>
          </a:ln>
        </p:spPr>
        <p:txBody>
          <a:bodyPr anchor="t" anchorCtr="0"/>
          <a:lstStyle/>
          <a:p>
            <a:pPr>
              <a:lnSpc>
                <a:spcPct val="115000"/>
              </a:lnSpc>
              <a:buNone/>
            </a:pPr>
            <a:r>
              <a:rPr lang="ru-RU" altLang="zh-CN" sz="3600" b="1" dirty="0">
                <a:solidFill>
                  <a:srgbClr val="800000"/>
                </a:solidFill>
              </a:rPr>
              <a:t>гипотеза: </a:t>
            </a:r>
            <a:r>
              <a:rPr lang="ru-RU" altLang="zh-CN" b="1" dirty="0">
                <a:solidFill>
                  <a:srgbClr val="800000"/>
                </a:solidFill>
              </a:rPr>
              <a:t/>
            </a:r>
            <a:br>
              <a:rPr lang="ru-RU" altLang="zh-CN" b="1" dirty="0">
                <a:solidFill>
                  <a:srgbClr val="800000"/>
                </a:solidFill>
              </a:rPr>
            </a:br>
            <a:r>
              <a:rPr lang="ru-RU" altLang="zh-CN" sz="3200" b="1" dirty="0">
                <a:solidFill>
                  <a:srgbClr val="7030A0"/>
                </a:solidFill>
                <a:latin typeface="Calibri" panose="020F0502020204030204" pitchFamily="34" charset="0"/>
              </a:rPr>
              <a:t>«Музыка влияет на человека: на его организм, чувства, психическое состояние.»</a:t>
            </a:r>
            <a:br>
              <a:rPr lang="ru-RU" altLang="zh-CN" sz="3200" b="1" dirty="0">
                <a:solidFill>
                  <a:srgbClr val="7030A0"/>
                </a:solidFill>
                <a:latin typeface="Calibri" panose="020F0502020204030204" pitchFamily="34" charset="0"/>
              </a:rPr>
            </a:br>
            <a:endParaRPr lang="ru-RU" altLang="zh-CN" sz="3200" b="1" dirty="0">
              <a:solidFill>
                <a:srgbClr val="7030A0"/>
              </a:solidFill>
            </a:endParaRPr>
          </a:p>
        </p:txBody>
      </p:sp>
      <p:sp>
        <p:nvSpPr>
          <p:cNvPr id="22530" name="Объект 1"/>
          <p:cNvSpPr>
            <a:spLocks noGrp="1"/>
          </p:cNvSpPr>
          <p:nvPr>
            <p:ph sz="half" idx="2"/>
          </p:nvPr>
        </p:nvSpPr>
        <p:spPr>
          <a:xfrm>
            <a:off x="5907088" y="2705100"/>
            <a:ext cx="2779712" cy="3421063"/>
          </a:xfrm>
          <a:noFill/>
          <a:ln>
            <a:noFill/>
          </a:ln>
        </p:spPr>
        <p:txBody>
          <a:bodyPr anchor="t" anchorCtr="0"/>
          <a:lstStyle/>
          <a:p>
            <a:pPr marL="0" indent="0">
              <a:buClrTx/>
              <a:buSzTx/>
              <a:buFontTx/>
              <a:buNone/>
            </a:pPr>
            <a:endParaRPr lang="ru-RU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9222" name="Picture 6" descr="C:\Users\123\Desktop\1713889518901.jpg1713889518901"/>
          <p:cNvPicPr>
            <a:picLocks noChangeAspect="1" noChangeArrowheads="1"/>
          </p:cNvPicPr>
          <p:nvPr/>
        </p:nvPicPr>
        <p:blipFill>
          <a:blip r:embed="rId2"/>
          <a:srcRect t="5955" b="5955"/>
          <a:stretch>
            <a:fillRect/>
          </a:stretch>
        </p:blipFill>
        <p:spPr bwMode="auto">
          <a:xfrm>
            <a:off x="467613" y="3573144"/>
            <a:ext cx="4032447" cy="26642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225" name="Picture 9" descr="C:\Users\123\Desktop\1713899578906.jpg1713899578906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l="19911" r="19911"/>
          <a:stretch>
            <a:fillRect/>
          </a:stretch>
        </p:blipFill>
        <p:spPr bwMode="auto">
          <a:xfrm rot="5400000">
            <a:off x="5287827" y="3000492"/>
            <a:ext cx="3475021" cy="26032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anchor="t" anchorCtr="0"/>
          <a:lstStyle/>
          <a:p>
            <a:r>
              <a:rPr lang="ru-RU" altLang="zh-CN" sz="3600" b="1" dirty="0">
                <a:solidFill>
                  <a:srgbClr val="800000"/>
                </a:solidFill>
                <a:latin typeface="Calibri" panose="020F0502020204030204" pitchFamily="34" charset="0"/>
              </a:rPr>
              <a:t>Музыка - это занятие для души</a:t>
            </a:r>
            <a:r>
              <a:rPr lang="ru-RU" altLang="zh-CN" b="1" dirty="0">
                <a:solidFill>
                  <a:srgbClr val="800000"/>
                </a:solidFill>
                <a:latin typeface="Calibri" panose="020F0502020204030204" pitchFamily="34" charset="0"/>
              </a:rPr>
              <a:t>.</a:t>
            </a:r>
            <a:endParaRPr lang="ru-RU" altLang="zh-CN" b="1" dirty="0">
              <a:solidFill>
                <a:srgbClr val="800000"/>
              </a:solidFill>
            </a:endParaRPr>
          </a:p>
        </p:txBody>
      </p:sp>
      <p:sp>
        <p:nvSpPr>
          <p:cNvPr id="23554" name="Объект 2"/>
          <p:cNvSpPr>
            <a:spLocks noGrp="1"/>
          </p:cNvSpPr>
          <p:nvPr>
            <p:ph idx="1"/>
          </p:nvPr>
        </p:nvSpPr>
        <p:spPr>
          <a:xfrm>
            <a:off x="468630" y="1268730"/>
            <a:ext cx="8229600" cy="5274310"/>
          </a:xfrm>
          <a:noFill/>
          <a:ln>
            <a:noFill/>
          </a:ln>
        </p:spPr>
        <p:txBody>
          <a:bodyPr anchor="t" anchorCtr="0"/>
          <a:lstStyle/>
          <a:p>
            <a:pPr>
              <a:spcAft>
                <a:spcPts val="750"/>
              </a:spcAft>
            </a:pPr>
            <a:r>
              <a:rPr lang="ru-RU" altLang="zh-CN" sz="2800" dirty="0">
                <a:solidFill>
                  <a:srgbClr val="7030A0"/>
                </a:solidFill>
                <a:latin typeface="Calibri" panose="020F0502020204030204" pitchFamily="34" charset="0"/>
              </a:rPr>
              <a:t>Музыка - один из видов искусства, который передаёт авторское настроение, ценности, мысли и чувства с помощью звуков. </a:t>
            </a:r>
          </a:p>
          <a:p>
            <a:pPr>
              <a:spcAft>
                <a:spcPts val="750"/>
              </a:spcAft>
            </a:pPr>
            <a:r>
              <a:rPr lang="ru-RU" altLang="zh-CN" sz="2800" dirty="0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музыка звучит в пении птиц, звуках дождя и ветра, и в других звуках природы</a:t>
            </a:r>
          </a:p>
          <a:p>
            <a:pPr>
              <a:spcAft>
                <a:spcPts val="750"/>
              </a:spcAft>
            </a:pPr>
            <a:r>
              <a:rPr lang="ru-RU" altLang="zh-CN" sz="2800" dirty="0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Музыка существовала и будет существовать всегда.</a:t>
            </a:r>
          </a:p>
        </p:txBody>
      </p:sp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anchor="t" anchorCtr="0"/>
          <a:lstStyle/>
          <a:p>
            <a:r>
              <a:rPr lang="ru-RU" altLang="zh-CN" sz="3600" b="1" dirty="0">
                <a:solidFill>
                  <a:srgbClr val="800000"/>
                </a:solidFill>
              </a:rPr>
              <a:t>МУЗЫКА В МОЕЙ ЖИЗНИ</a:t>
            </a:r>
          </a:p>
        </p:txBody>
      </p:sp>
      <p:sp>
        <p:nvSpPr>
          <p:cNvPr id="24578" name="Объект 2"/>
          <p:cNvSpPr>
            <a:spLocks noGrp="1"/>
          </p:cNvSpPr>
          <p:nvPr>
            <p:ph idx="1"/>
          </p:nvPr>
        </p:nvSpPr>
        <p:spPr>
          <a:xfrm>
            <a:off x="395288" y="836613"/>
            <a:ext cx="8229600" cy="6254750"/>
          </a:xfrm>
          <a:noFill/>
          <a:ln>
            <a:noFill/>
          </a:ln>
        </p:spPr>
        <p:txBody>
          <a:bodyPr anchor="t" anchorCtr="0"/>
          <a:lstStyle/>
          <a:p>
            <a:pPr marL="0" indent="0">
              <a:buNone/>
            </a:pPr>
            <a:r>
              <a:rPr lang="ru-RU" altLang="zh-CN" b="1" dirty="0">
                <a:solidFill>
                  <a:srgbClr val="7030A0"/>
                </a:solidFill>
                <a:latin typeface="Calibri" panose="020F0502020204030204" pitchFamily="34" charset="0"/>
              </a:rPr>
              <a:t>В моей семье много поколений интересуются музыкой и увлекаются игрой на разных музыкальных инструментах.</a:t>
            </a:r>
          </a:p>
        </p:txBody>
      </p:sp>
      <p:pic>
        <p:nvPicPr>
          <p:cNvPr id="11268" name="Picture 4" descr="C:\Users\123\Desktop\МАМА.jpgМАМА"/>
          <p:cNvPicPr>
            <a:picLocks noChangeAspect="1" noChangeArrowheads="1"/>
          </p:cNvPicPr>
          <p:nvPr/>
        </p:nvPicPr>
        <p:blipFill>
          <a:blip r:embed="rId3"/>
          <a:srcRect l="20087" r="20087"/>
          <a:stretch>
            <a:fillRect/>
          </a:stretch>
        </p:blipFill>
        <p:spPr bwMode="auto">
          <a:xfrm>
            <a:off x="251460" y="3068955"/>
            <a:ext cx="1704340" cy="26892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269" name="Picture 5" descr="C:\Users\123\Desktop\ДЕД.jpgДЕД"/>
          <p:cNvPicPr>
            <a:picLocks noChangeAspect="1" noChangeArrowheads="1"/>
          </p:cNvPicPr>
          <p:nvPr/>
        </p:nvPicPr>
        <p:blipFill>
          <a:blip r:embed="rId4"/>
          <a:srcRect l="32772" r="32772"/>
          <a:stretch>
            <a:fillRect/>
          </a:stretch>
        </p:blipFill>
        <p:spPr bwMode="auto">
          <a:xfrm>
            <a:off x="2267585" y="2637155"/>
            <a:ext cx="2101215" cy="39192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" name="Изображение 1" descr="МЫ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4714884"/>
            <a:ext cx="4062092" cy="18311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Изображение 2" descr="mandoline-instrument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83260" y="5229225"/>
            <a:ext cx="1366520" cy="13665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Изображение 3" descr="СЕМЬЯ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43504" y="2500306"/>
            <a:ext cx="2992755" cy="20072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anchor="t" anchorCtr="0"/>
          <a:lstStyle/>
          <a:p>
            <a:r>
              <a:rPr lang="ru-RU" altLang="zh-CN" sz="3600" b="1" dirty="0">
                <a:solidFill>
                  <a:srgbClr val="800000"/>
                </a:solidFill>
              </a:rPr>
              <a:t>музыка в моей жизни</a:t>
            </a:r>
          </a:p>
        </p:txBody>
      </p:sp>
      <p:sp>
        <p:nvSpPr>
          <p:cNvPr id="29698" name="Объект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857750"/>
          </a:xfrm>
          <a:noFill/>
          <a:ln>
            <a:noFill/>
          </a:ln>
        </p:spPr>
        <p:txBody>
          <a:bodyPr anchor="t" anchorCtr="0"/>
          <a:lstStyle/>
          <a:p>
            <a:pPr marL="0" indent="0">
              <a:lnSpc>
                <a:spcPct val="115000"/>
              </a:lnSpc>
              <a:buNone/>
            </a:pPr>
            <a:r>
              <a:rPr lang="ru-RU" altLang="zh-CN" b="1" dirty="0">
                <a:solidFill>
                  <a:srgbClr val="7030A0"/>
                </a:solidFill>
                <a:latin typeface="Calibri" panose="020F0502020204030204" pitchFamily="34" charset="0"/>
              </a:rPr>
              <a:t>Хожу в музыкальную школу и пою в хоре.</a:t>
            </a:r>
          </a:p>
          <a:p>
            <a:pPr marL="0" indent="0"/>
            <a:endParaRPr lang="ru-RU" altLang="zh-CN" b="1" dirty="0">
              <a:solidFill>
                <a:srgbClr val="7030A0"/>
              </a:solidFill>
              <a:ea typeface="Times New Roman" panose="02020603050405020304" pitchFamily="18" charset="0"/>
            </a:endParaRP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5"/>
            <a:ext cx="2016224" cy="40199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3011" name="Picture 3" descr="C:\Users\123\Desktop\маш.jpgмаш"/>
          <p:cNvPicPr>
            <a:picLocks noChangeAspect="1" noChangeArrowheads="1"/>
          </p:cNvPicPr>
          <p:nvPr/>
        </p:nvPicPr>
        <p:blipFill>
          <a:blip r:embed="rId3"/>
          <a:srcRect l="21878" r="21878"/>
          <a:stretch>
            <a:fillRect/>
          </a:stretch>
        </p:blipFill>
        <p:spPr bwMode="auto">
          <a:xfrm>
            <a:off x="5291836" y="2421016"/>
            <a:ext cx="3131332" cy="41751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anchor="t" anchorCtr="0"/>
          <a:lstStyle/>
          <a:p>
            <a:r>
              <a:rPr lang="ru-RU" altLang="zh-CN" sz="3600" b="1" dirty="0">
                <a:solidFill>
                  <a:srgbClr val="800000"/>
                </a:solidFill>
                <a:latin typeface="Calibri" panose="020F0502020204030204" pitchFamily="34" charset="0"/>
              </a:rPr>
              <a:t>Почему мы слушаем современную музыку</a:t>
            </a:r>
            <a:endParaRPr lang="ru-RU" altLang="zh-CN" sz="3600" b="1" dirty="0">
              <a:solidFill>
                <a:srgbClr val="800000"/>
              </a:solidFill>
            </a:endParaRPr>
          </a:p>
        </p:txBody>
      </p:sp>
      <p:sp>
        <p:nvSpPr>
          <p:cNvPr id="26626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665720" cy="5258435"/>
          </a:xfrm>
          <a:noFill/>
          <a:ln>
            <a:noFill/>
          </a:ln>
        </p:spPr>
        <p:txBody>
          <a:bodyPr anchor="t" anchorCtr="0"/>
          <a:lstStyle/>
          <a:p>
            <a:pPr>
              <a:buClrTx/>
              <a:buSzTx/>
              <a:buFontTx/>
            </a:pPr>
            <a:r>
              <a:rPr lang="ru-RU" altLang="zh-CN" b="1" dirty="0">
                <a:solidFill>
                  <a:srgbClr val="7030A0"/>
                </a:solidFill>
                <a:latin typeface="+mn-lt"/>
                <a:ea typeface="+mn-ea"/>
                <a:cs typeface="+mn-cs"/>
              </a:rPr>
              <a:t>-дети сидят в телефоне и в компьютере, смотрят современные ролики, в которых звучит поп - музыка;</a:t>
            </a:r>
          </a:p>
          <a:p>
            <a:pPr>
              <a:buClrTx/>
              <a:buSzTx/>
              <a:buFontTx/>
            </a:pPr>
            <a:r>
              <a:rPr lang="ru-RU" altLang="zh-CN" b="1" dirty="0">
                <a:solidFill>
                  <a:srgbClr val="7030A0"/>
                </a:solidFill>
                <a:latin typeface="+mn-lt"/>
                <a:ea typeface="+mn-ea"/>
                <a:cs typeface="+mn-cs"/>
              </a:rPr>
              <a:t>-не могут понять, чего хотят;</a:t>
            </a:r>
          </a:p>
          <a:p>
            <a:pPr>
              <a:buClrTx/>
              <a:buSzTx/>
              <a:buFontTx/>
            </a:pPr>
            <a:r>
              <a:rPr lang="ru-RU" altLang="zh-CN" b="1" dirty="0">
                <a:solidFill>
                  <a:srgbClr val="7030A0"/>
                </a:solidFill>
                <a:latin typeface="+mn-lt"/>
                <a:ea typeface="+mn-ea"/>
                <a:cs typeface="+mn-cs"/>
              </a:rPr>
              <a:t>-не расширяют свой кругозор;</a:t>
            </a:r>
          </a:p>
          <a:p>
            <a:pPr>
              <a:buClrTx/>
              <a:buSzTx/>
              <a:buFontTx/>
            </a:pPr>
            <a:r>
              <a:rPr lang="ru-RU" altLang="zh-CN" b="1" dirty="0">
                <a:solidFill>
                  <a:srgbClr val="7030A0"/>
                </a:solidFill>
                <a:latin typeface="+mn-lt"/>
                <a:ea typeface="+mn-ea"/>
                <a:cs typeface="+mn-cs"/>
              </a:rPr>
              <a:t>-боятся выглядеть глупыми среди сверстников.</a:t>
            </a:r>
          </a:p>
        </p:txBody>
      </p:sp>
      <p:sp>
        <p:nvSpPr>
          <p:cNvPr id="26627" name="Объект 3"/>
          <p:cNvSpPr>
            <a:spLocks noGrp="1"/>
          </p:cNvSpPr>
          <p:nvPr>
            <p:ph sz="half" idx="2"/>
          </p:nvPr>
        </p:nvSpPr>
        <p:spPr>
          <a:noFill/>
          <a:ln>
            <a:noFill/>
          </a:ln>
        </p:spPr>
        <p:txBody>
          <a:bodyPr anchor="t" anchorCtr="0"/>
          <a:lstStyle/>
          <a:p>
            <a:pPr>
              <a:buClrTx/>
              <a:buSzTx/>
              <a:buFontTx/>
            </a:pPr>
            <a:endParaRPr lang="ru-RU" altLang="zh-CN" dirty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719137"/>
          </a:xfrm>
          <a:noFill/>
          <a:ln>
            <a:noFill/>
          </a:ln>
        </p:spPr>
        <p:txBody>
          <a:bodyPr anchor="t" anchorCtr="0"/>
          <a:lstStyle/>
          <a:p>
            <a:r>
              <a:rPr lang="ru-RU" altLang="zh-CN" b="1" dirty="0">
                <a:solidFill>
                  <a:srgbClr val="800000"/>
                </a:solidFill>
                <a:latin typeface="Calibri" panose="020F0502020204030204" pitchFamily="34" charset="0"/>
              </a:rPr>
              <a:t>какую музыку слушают сверстники</a:t>
            </a:r>
            <a:endParaRPr lang="ru-RU" altLang="zh-CN" dirty="0">
              <a:solidFill>
                <a:srgbClr val="800000"/>
              </a:solidFill>
            </a:endParaRPr>
          </a:p>
        </p:txBody>
      </p:sp>
      <p:sp>
        <p:nvSpPr>
          <p:cNvPr id="25602" name="Прямоугольник 2"/>
          <p:cNvSpPr/>
          <p:nvPr/>
        </p:nvSpPr>
        <p:spPr>
          <a:xfrm>
            <a:off x="5349875" y="1557338"/>
            <a:ext cx="3663950" cy="44513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r">
              <a:lnSpc>
                <a:spcPct val="115000"/>
              </a:lnSpc>
            </a:pPr>
            <a:r>
              <a:rPr lang="ru-RU" altLang="zh-CN" sz="2000" b="1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endParaRPr lang="ru-RU" altLang="zh-CN" sz="2000" b="1" dirty="0">
              <a:solidFill>
                <a:srgbClr val="7030A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5603" name="Объект 3"/>
          <p:cNvSpPr>
            <a:spLocks noGrp="1"/>
          </p:cNvSpPr>
          <p:nvPr>
            <p:ph sz="half" idx="2"/>
          </p:nvPr>
        </p:nvSpPr>
        <p:spPr>
          <a:xfrm>
            <a:off x="2917190" y="3789045"/>
            <a:ext cx="2987040" cy="588645"/>
          </a:xfrm>
          <a:noFill/>
          <a:ln>
            <a:noFill/>
          </a:ln>
        </p:spPr>
        <p:txBody>
          <a:bodyPr anchor="t" anchorCtr="0"/>
          <a:lstStyle/>
          <a:p>
            <a:pPr marL="0" indent="0">
              <a:buClrTx/>
              <a:buSzTx/>
              <a:buFontTx/>
              <a:buNone/>
            </a:pPr>
            <a:endParaRPr lang="ru-RU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11270" name="Picture 6" descr="C:\Users\123\Desktop\845f8547120825c09e64dd640aef525b.jpg845f8547120825c09e64dd640aef525b"/>
          <p:cNvPicPr>
            <a:picLocks noChangeAspect="1" noChangeArrowheads="1"/>
          </p:cNvPicPr>
          <p:nvPr/>
        </p:nvPicPr>
        <p:blipFill>
          <a:blip r:embed="rId2"/>
          <a:srcRect l="16656" r="16656"/>
          <a:stretch>
            <a:fillRect/>
          </a:stretch>
        </p:blipFill>
        <p:spPr bwMode="auto">
          <a:xfrm>
            <a:off x="5868015" y="4005125"/>
            <a:ext cx="2722337" cy="27223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5606" name="Прямоугольник 5"/>
          <p:cNvSpPr/>
          <p:nvPr/>
        </p:nvSpPr>
        <p:spPr>
          <a:xfrm>
            <a:off x="5507673" y="1557020"/>
            <a:ext cx="3384550" cy="224536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ru-RU" altLang="zh-CN" sz="2000" b="1" dirty="0">
                <a:solidFill>
                  <a:srgbClr val="7030A0"/>
                </a:solidFill>
                <a:latin typeface="Calibri" panose="020F0502020204030204" pitchFamily="34" charset="0"/>
              </a:rPr>
              <a:t>Современная поп - музыка пользуется широкой популярностью у большинства моих </a:t>
            </a:r>
            <a:r>
              <a:rPr lang="ru-RU" altLang="zh-CN" sz="2000" b="1" dirty="0" smtClean="0">
                <a:solidFill>
                  <a:srgbClr val="7030A0"/>
                </a:solidFill>
                <a:latin typeface="Calibri" panose="020F0502020204030204" pitchFamily="34" charset="0"/>
              </a:rPr>
              <a:t>сверстников, </a:t>
            </a:r>
            <a:r>
              <a:rPr lang="ru-RU" altLang="zh-CN" sz="2000" b="1" dirty="0">
                <a:solidFill>
                  <a:srgbClr val="7030A0"/>
                </a:solidFill>
                <a:latin typeface="Calibri" panose="020F0502020204030204" pitchFamily="34" charset="0"/>
              </a:rPr>
              <a:t>а классическую и народную предпочитают не многие.</a:t>
            </a:r>
          </a:p>
        </p:txBody>
      </p:sp>
      <p:sp>
        <p:nvSpPr>
          <p:cNvPr id="25607" name="Объект 6"/>
          <p:cNvSpPr>
            <a:spLocks noGrp="1"/>
          </p:cNvSpPr>
          <p:nvPr>
            <p:ph sz="half" idx="1"/>
          </p:nvPr>
        </p:nvSpPr>
        <p:spPr>
          <a:noFill/>
          <a:ln>
            <a:noFill/>
          </a:ln>
        </p:spPr>
        <p:txBody>
          <a:bodyPr anchor="t" anchorCtr="0"/>
          <a:lstStyle/>
          <a:p>
            <a:pPr>
              <a:buClrTx/>
              <a:buSzTx/>
              <a:buFontTx/>
            </a:pPr>
            <a:endParaRPr lang="ru-RU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11272" name="Picture 8" descr="C:\Users\123\Desktop\1713889518879.jpg1713889518879"/>
          <p:cNvPicPr>
            <a:picLocks noChangeAspect="1" noChangeArrowheads="1"/>
          </p:cNvPicPr>
          <p:nvPr/>
        </p:nvPicPr>
        <p:blipFill>
          <a:blip r:embed="rId3"/>
          <a:srcRect l="754" r="754"/>
          <a:stretch>
            <a:fillRect/>
          </a:stretch>
        </p:blipFill>
        <p:spPr bwMode="auto">
          <a:xfrm>
            <a:off x="323534" y="1124768"/>
            <a:ext cx="2510242" cy="33976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273" name="Picture 9" descr="C:\Users\123\Desktop\blur-concert-ec3ace282acric-pac3ace282acmies.jpgblur-concert-ec3ace282acric-pac3ace282acmies"/>
          <p:cNvPicPr>
            <a:picLocks noChangeAspect="1" noChangeArrowheads="1"/>
          </p:cNvPicPr>
          <p:nvPr/>
        </p:nvPicPr>
        <p:blipFill>
          <a:blip r:embed="rId4" cstate="print"/>
          <a:srcRect t="7072" b="7072"/>
          <a:stretch>
            <a:fillRect/>
          </a:stretch>
        </p:blipFill>
        <p:spPr bwMode="auto">
          <a:xfrm>
            <a:off x="1763802" y="4580750"/>
            <a:ext cx="3816424" cy="21465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anchor="t" anchorCtr="0"/>
          <a:lstStyle/>
          <a:p>
            <a:r>
              <a:rPr lang="ru-RU" altLang="zh-CN" sz="3600" b="1" dirty="0">
                <a:solidFill>
                  <a:srgbClr val="800000"/>
                </a:solidFill>
              </a:rPr>
              <a:t>АНКЕТИРОВАНИЕ</a:t>
            </a:r>
          </a:p>
        </p:txBody>
      </p:sp>
      <p:sp>
        <p:nvSpPr>
          <p:cNvPr id="35842" name="Объект 2"/>
          <p:cNvSpPr>
            <a:spLocks noGrp="1"/>
          </p:cNvSpPr>
          <p:nvPr>
            <p:ph idx="1"/>
          </p:nvPr>
        </p:nvSpPr>
        <p:spPr>
          <a:noFill/>
          <a:ln>
            <a:noFill/>
          </a:ln>
        </p:spPr>
        <p:txBody>
          <a:bodyPr anchor="t" anchorCtr="0"/>
          <a:lstStyle/>
          <a:p>
            <a:pPr>
              <a:lnSpc>
                <a:spcPct val="115000"/>
              </a:lnSpc>
            </a:pPr>
            <a:r>
              <a:rPr lang="ru-RU" altLang="zh-CN" b="1" dirty="0">
                <a:solidFill>
                  <a:srgbClr val="7030A0"/>
                </a:solidFill>
                <a:latin typeface="Calibri" panose="020F0502020204030204" pitchFamily="34" charset="0"/>
              </a:rPr>
              <a:t>В нашем классе обсуждалась тема «Музыка в нашей жизни»</a:t>
            </a:r>
          </a:p>
          <a:p>
            <a:pPr>
              <a:lnSpc>
                <a:spcPct val="115000"/>
              </a:lnSpc>
            </a:pPr>
            <a:r>
              <a:rPr lang="ru-RU" altLang="zh-CN" b="1" dirty="0">
                <a:solidFill>
                  <a:srgbClr val="7030A0"/>
                </a:solidFill>
                <a:latin typeface="Calibri" panose="020F0502020204030204" pitchFamily="34" charset="0"/>
              </a:rPr>
              <a:t>Алла Анатольевна, наш учитель, вместе с нами проводила анкетирование по вопросам.</a:t>
            </a:r>
            <a:endParaRPr lang="ru-RU" altLang="zh-CN" sz="2400" b="1" dirty="0">
              <a:solidFill>
                <a:srgbClr val="7030A0"/>
              </a:solidFill>
              <a:latin typeface="Calibri" panose="020F0502020204030204" pitchFamily="34" charset="0"/>
            </a:endParaRPr>
          </a:p>
          <a:p>
            <a:r>
              <a:rPr lang="ru-RU" altLang="zh-CN" b="1" dirty="0">
                <a:solidFill>
                  <a:srgbClr val="7030A0"/>
                </a:solidFill>
                <a:latin typeface="Calibri" panose="020F0502020204030204" pitchFamily="34" charset="0"/>
              </a:rPr>
              <a:t>Результаты анкеты мы занесли в таблицы.</a:t>
            </a:r>
            <a:endParaRPr lang="ru-RU" altLang="zh-CN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anchor="t" anchorCtr="0"/>
          <a:lstStyle/>
          <a:p>
            <a:pPr>
              <a:lnSpc>
                <a:spcPct val="115000"/>
              </a:lnSpc>
              <a:buNone/>
            </a:pPr>
            <a:r>
              <a:rPr lang="ru-RU" altLang="zh-CN" sz="3200" b="1" dirty="0">
                <a:solidFill>
                  <a:srgbClr val="800000"/>
                </a:solidFill>
                <a:latin typeface="Calibri" panose="020F0502020204030204" pitchFamily="34" charset="0"/>
              </a:rPr>
              <a:t>Результаты анкеты для учеников 2 класса</a:t>
            </a:r>
            <a:br>
              <a:rPr lang="ru-RU" altLang="zh-CN" sz="3200" b="1" dirty="0">
                <a:solidFill>
                  <a:srgbClr val="800000"/>
                </a:solidFill>
                <a:latin typeface="Calibri" panose="020F0502020204030204" pitchFamily="34" charset="0"/>
              </a:rPr>
            </a:br>
            <a:endParaRPr lang="ru-RU" altLang="zh-CN" sz="3200" b="1" dirty="0">
              <a:solidFill>
                <a:srgbClr val="800000"/>
              </a:solidFill>
              <a:ea typeface="Times New Roman" panose="02020603050405020304" pitchFamily="18" charset="0"/>
            </a:endParaRPr>
          </a:p>
        </p:txBody>
      </p:sp>
      <p:graphicFrame>
        <p:nvGraphicFramePr>
          <p:cNvPr id="23555" name="Замещающее содержимое 23554"/>
          <p:cNvGraphicFramePr>
            <a:graphicFrameLocks noGrp="1"/>
          </p:cNvGraphicFramePr>
          <p:nvPr>
            <p:ph idx="1"/>
          </p:nvPr>
        </p:nvGraphicFramePr>
        <p:xfrm>
          <a:off x="1115695" y="908368"/>
          <a:ext cx="6871017" cy="5536249"/>
        </p:xfrm>
        <a:graphic>
          <a:graphicData uri="http://schemas.openxmlformats.org/drawingml/2006/table">
            <a:tbl>
              <a:tblPr/>
              <a:tblGrid>
                <a:gridCol w="979805"/>
                <a:gridCol w="1757362"/>
                <a:gridCol w="1111250"/>
                <a:gridCol w="993775"/>
                <a:gridCol w="1014413"/>
                <a:gridCol w="1014412"/>
              </a:tblGrid>
              <a:tr h="246063">
                <a:tc rowSpan="2"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№п/п</a:t>
                      </a:r>
                      <a:endParaRPr lang="en-US" altLang="en-US" sz="1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</a:t>
                      </a:r>
                      <a:endParaRPr lang="en-US" altLang="en-US" sz="1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Количествоучащихся</a:t>
                      </a:r>
                      <a:endParaRPr lang="en-US" altLang="en-US" sz="1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Варианты ответов</a:t>
                      </a:r>
                      <a:endParaRPr lang="en-US" altLang="en-US" sz="1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en-US" altLang="en-US" sz="1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en-US" altLang="en-US" sz="1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знаю</a:t>
                      </a:r>
                      <a:endParaRPr lang="en-US" altLang="en-US" sz="1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660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altLang="en-US" sz="1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>
                        <a:buNone/>
                      </a:pPr>
                      <a:r>
                        <a:rPr lang="en-US" sz="1400" b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Любители вы слушать музыку?</a:t>
                      </a:r>
                      <a:endParaRPr lang="en-US" altLang="en-US" sz="1400" b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53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altLang="en-US" sz="1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>
                        <a:buNone/>
                      </a:pPr>
                      <a:r>
                        <a:rPr lang="en-US" sz="1400" b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Какуюмузыку ты любишь слушать?</a:t>
                      </a:r>
                    </a:p>
                    <a:p>
                      <a:pPr indent="0">
                        <a:buNone/>
                      </a:pPr>
                      <a:r>
                        <a:rPr lang="en-US" sz="1400" b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*Современнуюпоп-музыку</a:t>
                      </a:r>
                    </a:p>
                    <a:p>
                      <a:pPr indent="0">
                        <a:buNone/>
                      </a:pPr>
                      <a:r>
                        <a:rPr lang="en-US" sz="1400" b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*классическую</a:t>
                      </a:r>
                    </a:p>
                    <a:p>
                      <a:pPr indent="0">
                        <a:buNone/>
                      </a:pPr>
                      <a:r>
                        <a:rPr lang="en-US" sz="1400" b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*народную</a:t>
                      </a:r>
                    </a:p>
                    <a:p>
                      <a:pPr indent="0">
                        <a:buNone/>
                      </a:pPr>
                      <a:r>
                        <a:rPr lang="en-US" sz="1400" b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*детские песни</a:t>
                      </a:r>
                    </a:p>
                    <a:p>
                      <a:pPr indent="0">
                        <a:buNone/>
                      </a:pPr>
                      <a:r>
                        <a:rPr lang="en-US" sz="1400" b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(Выбрать варианты)   </a:t>
                      </a:r>
                      <a:endParaRPr lang="en-US" altLang="en-US" sz="1400" b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indent="0" algn="ctr">
                        <a:buNone/>
                      </a:pPr>
                      <a:endParaRPr lang="en-US" sz="1400" b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15</a:t>
                      </a:r>
                    </a:p>
                    <a:p>
                      <a:pPr indent="0" algn="ctr">
                        <a:buNone/>
                      </a:pPr>
                      <a:endParaRPr lang="en-US" sz="1400" b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</a:t>
                      </a:r>
                    </a:p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indent="0" algn="ctr">
                        <a:buNone/>
                      </a:pPr>
                      <a:endParaRPr lang="en-US" sz="1400" b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</a:t>
                      </a:r>
                    </a:p>
                    <a:p>
                      <a:pPr indent="0" algn="ctr">
                        <a:buNone/>
                      </a:pPr>
                      <a:endParaRPr lang="en-US" sz="1400" b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6</a:t>
                      </a:r>
                    </a:p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indent="0" algn="ctr">
                        <a:buNone/>
                      </a:pPr>
                      <a:endParaRPr lang="en-US" sz="1400" b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 </a:t>
                      </a:r>
                    </a:p>
                    <a:p>
                      <a:pPr indent="0" algn="ctr">
                        <a:buNone/>
                      </a:pPr>
                      <a:endParaRPr lang="en-US" sz="1400" b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 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53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altLang="en-US" sz="1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>
                        <a:buNone/>
                      </a:pPr>
                      <a:r>
                        <a:rPr lang="en-US" sz="1400" b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Назовисвои любимые</a:t>
                      </a:r>
                      <a:endParaRPr lang="en-US" altLang="en-US" sz="1400" b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6062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altLang="en-US" sz="1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>
                        <a:buNone/>
                      </a:pPr>
                      <a:r>
                        <a:rPr lang="en-US" sz="1400" b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Хотелибы вы заниматься музыкой в муз.школе? </a:t>
                      </a:r>
                      <a:endParaRPr lang="en-US" altLang="en-US" sz="1400" b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1613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altLang="en-US" sz="1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>
                        <a:buNone/>
                      </a:pPr>
                      <a:r>
                        <a:rPr lang="en-US" sz="1400" b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Накаком инструменте хотел бы ты заниматься?(написать вариант)</a:t>
                      </a:r>
                      <a:endParaRPr lang="en-US" altLang="en-US" sz="1400" b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indent="0" algn="ctr">
                        <a:buNone/>
                      </a:pPr>
                      <a:r>
                        <a:rPr lang="en-US" sz="1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altLang="en-US" sz="1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anchor="t" anchorCtr="0"/>
          <a:lstStyle/>
          <a:p>
            <a:r>
              <a:rPr lang="ru-RU" altLang="zh-CN" sz="3600" b="1" dirty="0">
                <a:solidFill>
                  <a:srgbClr val="800000"/>
                </a:solidFill>
                <a:latin typeface="Calibri" panose="020F0502020204030204" pitchFamily="34" charset="0"/>
              </a:rPr>
              <a:t>музыкальный экспеемент во 2 классе</a:t>
            </a:r>
            <a:br>
              <a:rPr lang="ru-RU" altLang="zh-CN" sz="3600" b="1" dirty="0">
                <a:solidFill>
                  <a:srgbClr val="800000"/>
                </a:solidFill>
                <a:latin typeface="Calibri" panose="020F0502020204030204" pitchFamily="34" charset="0"/>
              </a:rPr>
            </a:br>
            <a:r>
              <a:rPr lang="ru-RU" altLang="zh-CN" sz="3600" b="1" dirty="0">
                <a:solidFill>
                  <a:srgbClr val="800000"/>
                </a:solidFill>
                <a:latin typeface="Calibri" panose="020F0502020204030204" pitchFamily="34" charset="0"/>
              </a:rPr>
              <a:t/>
            </a:r>
            <a:br>
              <a:rPr lang="ru-RU" altLang="zh-CN" sz="3600" b="1" dirty="0">
                <a:solidFill>
                  <a:srgbClr val="800000"/>
                </a:solidFill>
                <a:latin typeface="Calibri" panose="020F0502020204030204" pitchFamily="34" charset="0"/>
              </a:rPr>
            </a:br>
            <a:r>
              <a:rPr lang="ru-RU" altLang="zh-CN" sz="2400" b="1" dirty="0">
                <a:solidFill>
                  <a:srgbClr val="7030A0"/>
                </a:solidFill>
                <a:latin typeface="Calibri" panose="020F0502020204030204" pitchFamily="34" charset="0"/>
              </a:rPr>
              <a:t>на занятии после прослушивания спокойной мелодии</a:t>
            </a:r>
          </a:p>
        </p:txBody>
      </p:sp>
      <p:sp>
        <p:nvSpPr>
          <p:cNvPr id="31746" name="Объект 2"/>
          <p:cNvSpPr>
            <a:spLocks noGrp="1"/>
          </p:cNvSpPr>
          <p:nvPr>
            <p:ph idx="1"/>
          </p:nvPr>
        </p:nvSpPr>
        <p:spPr>
          <a:noFill/>
          <a:ln>
            <a:noFill/>
          </a:ln>
        </p:spPr>
        <p:txBody>
          <a:bodyPr anchor="t" anchorCtr="0"/>
          <a:lstStyle/>
          <a:p>
            <a:endParaRPr lang="ru-RU" altLang="zh-CN" dirty="0"/>
          </a:p>
        </p:txBody>
      </p:sp>
      <p:pic>
        <p:nvPicPr>
          <p:cNvPr id="45059" name="Picture 3" descr="C:\Users\123\Desktop\1713973056886.jpg1713973056886"/>
          <p:cNvPicPr>
            <a:picLocks noChangeAspect="1" noChangeArrowheads="1"/>
          </p:cNvPicPr>
          <p:nvPr/>
        </p:nvPicPr>
        <p:blipFill>
          <a:blip r:embed="rId2"/>
          <a:srcRect l="9640" r="9640"/>
          <a:stretch>
            <a:fillRect/>
          </a:stretch>
        </p:blipFill>
        <p:spPr bwMode="auto">
          <a:xfrm>
            <a:off x="428596" y="2571744"/>
            <a:ext cx="3673249" cy="27549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5061" name="Picture 5" descr="C:\Users\123\Desktop\1713973056893 (1).jpg1713973056893 (1)"/>
          <p:cNvPicPr>
            <a:picLocks noChangeAspect="1" noChangeArrowheads="1"/>
          </p:cNvPicPr>
          <p:nvPr/>
        </p:nvPicPr>
        <p:blipFill>
          <a:blip r:embed="rId3" cstate="print"/>
          <a:srcRect l="9639" r="9639"/>
          <a:stretch>
            <a:fillRect/>
          </a:stretch>
        </p:blipFill>
        <p:spPr bwMode="auto">
          <a:xfrm>
            <a:off x="4571998" y="3933056"/>
            <a:ext cx="3409891" cy="25574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anchor="t" anchorCtr="0"/>
          <a:lstStyle/>
          <a:p>
            <a:endParaRPr lang="ru-RU" altLang="zh-CN" sz="3200" b="1" dirty="0">
              <a:solidFill>
                <a:srgbClr val="800000"/>
              </a:solidFill>
            </a:endParaRPr>
          </a:p>
        </p:txBody>
      </p:sp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705" y="2780665"/>
            <a:ext cx="4064000" cy="18326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608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0" y="2637155"/>
            <a:ext cx="4163695" cy="18783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608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22220" y="4894580"/>
            <a:ext cx="3689350" cy="16649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3793" name="Заголовок 1"/>
          <p:cNvSpPr>
            <a:spLocks noGrp="1"/>
          </p:cNvSpPr>
          <p:nvPr/>
        </p:nvSpPr>
        <p:spPr>
          <a:xfrm>
            <a:off x="539750" y="274955"/>
            <a:ext cx="8761730" cy="1143000"/>
          </a:xfrm>
          <a:prstGeom prst="rect">
            <a:avLst/>
          </a:prstGeom>
          <a:noFill/>
          <a:ln>
            <a:noFill/>
          </a:ln>
        </p:spPr>
        <p:txBody>
          <a:bodyPr anchor="t" anchorCtr="0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defTabSz="914400">
              <a:lnSpc>
                <a:spcPct val="115000"/>
              </a:lnSpc>
              <a:buNone/>
              <a:tabLst>
                <a:tab pos="449580" algn="l"/>
              </a:tabLst>
            </a:pPr>
            <a:r>
              <a:rPr lang="ru-RU" altLang="zh-CN" sz="3200" b="1" dirty="0">
                <a:solidFill>
                  <a:srgbClr val="800000"/>
                </a:solidFill>
                <a:latin typeface="Calibri" panose="020F0502020204030204" pitchFamily="34" charset="0"/>
              </a:rPr>
              <a:t> музыкальный эксперимент</a:t>
            </a:r>
            <a:r>
              <a:rPr lang="ru-RU" altLang="zh-CN" dirty="0">
                <a:latin typeface="Calibri" panose="020F0502020204030204" pitchFamily="34" charset="0"/>
              </a:rPr>
              <a:t> </a:t>
            </a:r>
            <a:br>
              <a:rPr lang="ru-RU" altLang="zh-CN" dirty="0">
                <a:latin typeface="Calibri" panose="020F0502020204030204" pitchFamily="34" charset="0"/>
              </a:rPr>
            </a:br>
            <a:r>
              <a:rPr lang="ru-RU" altLang="zh-CN" sz="28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ru-RU" altLang="zh-CN" sz="3600" b="1" dirty="0">
                <a:solidFill>
                  <a:srgbClr val="7030A0"/>
                </a:solidFill>
                <a:latin typeface="Calibri" panose="020F0502020204030204" pitchFamily="34" charset="0"/>
              </a:rPr>
              <a:t>в детском саду</a:t>
            </a:r>
            <a:br>
              <a:rPr lang="ru-RU" altLang="zh-CN" sz="3600" b="1" dirty="0">
                <a:solidFill>
                  <a:srgbClr val="7030A0"/>
                </a:solidFill>
                <a:latin typeface="Calibri" panose="020F0502020204030204" pitchFamily="34" charset="0"/>
              </a:rPr>
            </a:br>
            <a:r>
              <a:rPr lang="ru-RU" altLang="zh-CN" sz="2800" b="1" dirty="0">
                <a:solidFill>
                  <a:srgbClr val="7030A0"/>
                </a:solidFill>
                <a:latin typeface="Calibri" panose="020F0502020204030204" pitchFamily="34" charset="0"/>
              </a:rPr>
              <a:t>с утра зарядка под активную музыку</a:t>
            </a:r>
            <a:endParaRPr lang="ru-RU" altLang="zh-CN" dirty="0"/>
          </a:p>
        </p:txBody>
      </p:sp>
      <p:sp>
        <p:nvSpPr>
          <p:cNvPr id="2" name="Замещающее содержимое 1"/>
          <p:cNvSpPr>
            <a:spLocks noGrp="1"/>
          </p:cNvSpPr>
          <p:nvPr>
            <p:ph idx="1"/>
          </p:nvPr>
        </p:nvSpPr>
        <p:spPr>
          <a:xfrm>
            <a:off x="642910" y="1785926"/>
            <a:ext cx="8043890" cy="2774644"/>
          </a:xfrm>
        </p:spPr>
        <p:txBody>
          <a:bodyPr/>
          <a:lstStyle/>
          <a:p>
            <a:endParaRPr lang="ru-RU" altLang="en-US" dirty="0"/>
          </a:p>
        </p:txBody>
      </p:sp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>
          <a:xfrm>
            <a:off x="382270" y="260985"/>
            <a:ext cx="8761730" cy="1143000"/>
          </a:xfrm>
          <a:noFill/>
          <a:ln>
            <a:noFill/>
          </a:ln>
        </p:spPr>
        <p:txBody>
          <a:bodyPr anchor="t" anchorCtr="0"/>
          <a:lstStyle/>
          <a:p>
            <a:pPr defTabSz="914400">
              <a:lnSpc>
                <a:spcPct val="115000"/>
              </a:lnSpc>
              <a:buNone/>
              <a:tabLst>
                <a:tab pos="449580" algn="l"/>
              </a:tabLst>
            </a:pPr>
            <a:r>
              <a:rPr lang="ru-RU" altLang="zh-CN" sz="3200" b="1" dirty="0">
                <a:solidFill>
                  <a:srgbClr val="800000"/>
                </a:solidFill>
                <a:latin typeface="Calibri" panose="020F0502020204030204" pitchFamily="34" charset="0"/>
              </a:rPr>
              <a:t> музыкальный эксперимент</a:t>
            </a:r>
            <a:r>
              <a:rPr lang="ru-RU" altLang="zh-CN" dirty="0">
                <a:solidFill>
                  <a:srgbClr val="800000"/>
                </a:solidFill>
                <a:latin typeface="Calibri" panose="020F0502020204030204" pitchFamily="34" charset="0"/>
              </a:rPr>
              <a:t>.</a:t>
            </a:r>
            <a:r>
              <a:rPr lang="ru-RU" altLang="zh-CN" dirty="0">
                <a:latin typeface="Calibri" panose="020F0502020204030204" pitchFamily="34" charset="0"/>
              </a:rPr>
              <a:t> </a:t>
            </a:r>
            <a:br>
              <a:rPr lang="ru-RU" altLang="zh-CN" dirty="0">
                <a:latin typeface="Calibri" panose="020F0502020204030204" pitchFamily="34" charset="0"/>
              </a:rPr>
            </a:br>
            <a:r>
              <a:rPr lang="ru-RU" altLang="zh-CN" sz="2800" b="1" dirty="0">
                <a:solidFill>
                  <a:srgbClr val="7030A0"/>
                </a:solidFill>
                <a:latin typeface="Calibri" panose="020F0502020204030204" pitchFamily="34" charset="0"/>
              </a:rPr>
              <a:t> в детском саду</a:t>
            </a:r>
            <a:br>
              <a:rPr lang="ru-RU" altLang="zh-CN" sz="2800" b="1" dirty="0">
                <a:solidFill>
                  <a:srgbClr val="7030A0"/>
                </a:solidFill>
                <a:latin typeface="Calibri" panose="020F0502020204030204" pitchFamily="34" charset="0"/>
              </a:rPr>
            </a:br>
            <a:r>
              <a:rPr lang="ru-RU" altLang="zh-CN" sz="2800" b="1" dirty="0">
                <a:solidFill>
                  <a:srgbClr val="7030A0"/>
                </a:solidFill>
                <a:latin typeface="Calibri" panose="020F0502020204030204" pitchFamily="34" charset="0"/>
              </a:rPr>
              <a:t>в тихий час спят под музыку со звуком дождя</a:t>
            </a:r>
            <a:r>
              <a:rPr lang="ru-RU" altLang="zh-CN" dirty="0">
                <a:solidFill>
                  <a:srgbClr val="222222"/>
                </a:solidFill>
                <a:latin typeface="Calibri" panose="020F0502020204030204" pitchFamily="34" charset="0"/>
              </a:rPr>
              <a:t> </a:t>
            </a:r>
            <a:endParaRPr lang="ru-RU" altLang="zh-CN" dirty="0"/>
          </a:p>
        </p:txBody>
      </p:sp>
      <p:sp>
        <p:nvSpPr>
          <p:cNvPr id="33794" name="Объект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344863"/>
          </a:xfrm>
          <a:noFill/>
          <a:ln>
            <a:noFill/>
          </a:ln>
        </p:spPr>
        <p:txBody>
          <a:bodyPr anchor="t" anchorCtr="0"/>
          <a:lstStyle/>
          <a:p>
            <a:endParaRPr lang="ru-RU" altLang="zh-CN" dirty="0"/>
          </a:p>
        </p:txBody>
      </p:sp>
      <p:pic>
        <p:nvPicPr>
          <p:cNvPr id="20484" name="Picture 4" descr="C:\Users\123\Desktop\1713889519036.jpg1713889519036"/>
          <p:cNvPicPr>
            <a:picLocks noChangeAspect="1" noChangeArrowheads="1"/>
          </p:cNvPicPr>
          <p:nvPr/>
        </p:nvPicPr>
        <p:blipFill>
          <a:blip r:embed="rId2" cstate="print"/>
          <a:srcRect l="20791" r="20791"/>
          <a:stretch>
            <a:fillRect/>
          </a:stretch>
        </p:blipFill>
        <p:spPr bwMode="auto">
          <a:xfrm>
            <a:off x="971325" y="2924561"/>
            <a:ext cx="4464496" cy="34457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Прямоугольник 1"/>
          <p:cNvSpPr/>
          <p:nvPr/>
        </p:nvSpPr>
        <p:spPr>
          <a:xfrm>
            <a:off x="1258888" y="765175"/>
            <a:ext cx="7273925" cy="507746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/>
            <a:r>
              <a:rPr lang="ru-RU" altLang="zh-CN" sz="3600" b="1" dirty="0">
                <a:solidFill>
                  <a:srgbClr val="800000"/>
                </a:solidFill>
                <a:latin typeface="Calibri" panose="020F0502020204030204" pitchFamily="34" charset="0"/>
              </a:rPr>
              <a:t>Всем классом мы разработали</a:t>
            </a:r>
          </a:p>
          <a:p>
            <a:pPr algn="ctr" eaLnBrk="0" hangingPunct="0"/>
            <a:r>
              <a:rPr lang="ru-RU" altLang="zh-CN" sz="3600" b="1" dirty="0">
                <a:solidFill>
                  <a:srgbClr val="800000"/>
                </a:solidFill>
                <a:latin typeface="Calibri" panose="020F0502020204030204" pitchFamily="34" charset="0"/>
              </a:rPr>
              <a:t> рекомендации </a:t>
            </a:r>
          </a:p>
          <a:p>
            <a:pPr algn="ctr" eaLnBrk="0" hangingPunct="0"/>
            <a:r>
              <a:rPr lang="ru-RU" altLang="zh-CN" sz="3600" b="1" dirty="0">
                <a:solidFill>
                  <a:srgbClr val="800000"/>
                </a:solidFill>
                <a:latin typeface="Calibri" panose="020F0502020204030204" pitchFamily="34" charset="0"/>
              </a:rPr>
              <a:t>«Как правильно слушать музыку»</a:t>
            </a:r>
          </a:p>
          <a:p>
            <a:pPr algn="ctr" eaLnBrk="0" hangingPunct="0"/>
            <a:r>
              <a:rPr lang="ru-RU" altLang="zh-CN" sz="2400" b="1" dirty="0">
                <a:solidFill>
                  <a:srgbClr val="800000"/>
                </a:solidFill>
                <a:latin typeface="Calibri" panose="020F0502020204030204" pitchFamily="34" charset="0"/>
              </a:rPr>
              <a:t> </a:t>
            </a:r>
            <a:r>
              <a:rPr lang="ru-RU" altLang="zh-CN" sz="3600" b="1" dirty="0">
                <a:solidFill>
                  <a:srgbClr val="7030A0"/>
                </a:solidFill>
                <a:latin typeface="Calibri" panose="020F0502020204030204" pitchFamily="34" charset="0"/>
              </a:rPr>
              <a:t>Размножили их и раздали ученикам нашей школы. Теперь ребята прислушаются к нашим </a:t>
            </a:r>
            <a:r>
              <a:rPr lang="ru-RU" altLang="zh-CN" sz="3600" b="1" dirty="0" smtClean="0">
                <a:solidFill>
                  <a:srgbClr val="7030A0"/>
                </a:solidFill>
                <a:latin typeface="Calibri" panose="020F0502020204030204" pitchFamily="34" charset="0"/>
              </a:rPr>
              <a:t>советам, </a:t>
            </a:r>
            <a:r>
              <a:rPr lang="ru-RU" altLang="zh-CN" sz="3600" b="1" dirty="0">
                <a:solidFill>
                  <a:srgbClr val="7030A0"/>
                </a:solidFill>
                <a:latin typeface="Calibri" panose="020F0502020204030204" pitchFamily="34" charset="0"/>
              </a:rPr>
              <a:t>и </a:t>
            </a:r>
            <a:r>
              <a:rPr lang="ru-RU" altLang="zh-CN" sz="3600" b="1" dirty="0" smtClean="0">
                <a:solidFill>
                  <a:srgbClr val="7030A0"/>
                </a:solidFill>
                <a:latin typeface="Calibri" panose="020F0502020204030204" pitchFamily="34" charset="0"/>
              </a:rPr>
              <a:t>при </a:t>
            </a:r>
            <a:r>
              <a:rPr lang="ru-RU" altLang="zh-CN" sz="3600" b="1" dirty="0">
                <a:solidFill>
                  <a:srgbClr val="7030A0"/>
                </a:solidFill>
                <a:latin typeface="Calibri" panose="020F0502020204030204" pitchFamily="34" charset="0"/>
              </a:rPr>
              <a:t>прослушивании музыки у них всегда будет хоошее настроени. </a:t>
            </a:r>
            <a:endParaRPr lang="ru-RU" altLang="zh-CN" sz="3600" b="1" dirty="0">
              <a:solidFill>
                <a:srgbClr val="7030A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anchor="t" anchorCtr="0"/>
          <a:lstStyle/>
          <a:p>
            <a:r>
              <a:rPr lang="ru-RU" altLang="zh-CN" sz="3600" b="1" dirty="0">
                <a:solidFill>
                  <a:srgbClr val="800000"/>
                </a:solidFill>
              </a:rPr>
              <a:t>Рекомендации </a:t>
            </a:r>
            <a:br>
              <a:rPr lang="ru-RU" altLang="zh-CN" sz="3600" b="1" dirty="0">
                <a:solidFill>
                  <a:srgbClr val="800000"/>
                </a:solidFill>
              </a:rPr>
            </a:br>
            <a:r>
              <a:rPr lang="ru-RU" altLang="zh-CN" sz="3600" b="1" dirty="0">
                <a:solidFill>
                  <a:srgbClr val="800000"/>
                </a:solidFill>
              </a:rPr>
              <a:t>«Как правильно слушать музыку»</a:t>
            </a:r>
          </a:p>
        </p:txBody>
      </p:sp>
      <p:sp>
        <p:nvSpPr>
          <p:cNvPr id="39938" name="Объект 2"/>
          <p:cNvSpPr>
            <a:spLocks noGrp="1"/>
          </p:cNvSpPr>
          <p:nvPr>
            <p:ph idx="1"/>
          </p:nvPr>
        </p:nvSpPr>
        <p:spPr>
          <a:xfrm>
            <a:off x="539750" y="1772920"/>
            <a:ext cx="8229600" cy="4929188"/>
          </a:xfrm>
          <a:noFill/>
          <a:ln>
            <a:noFill/>
          </a:ln>
        </p:spPr>
        <p:txBody>
          <a:bodyPr anchor="t" anchorCtr="0"/>
          <a:lstStyle/>
          <a:p>
            <a:pPr defTabSz="914400" eaLnBrk="1" hangingPunct="1">
              <a:lnSpc>
                <a:spcPct val="115000"/>
              </a:lnSpc>
              <a:spcBef>
                <a:spcPts val="150"/>
              </a:spcBef>
              <a:spcAft>
                <a:spcPts val="15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altLang="zh-CN" sz="1800" b="1" dirty="0">
                <a:solidFill>
                  <a:srgbClr val="7030A0"/>
                </a:solidFill>
                <a:latin typeface="Calibri" panose="020F0502020204030204" pitchFamily="34" charset="0"/>
              </a:rPr>
              <a:t>Слушайте музыку в спокойном состоянии и с добрыми мыслями</a:t>
            </a:r>
          </a:p>
          <a:p>
            <a:pPr defTabSz="914400" eaLnBrk="1" hangingPunct="1">
              <a:lnSpc>
                <a:spcPct val="115000"/>
              </a:lnSpc>
              <a:spcBef>
                <a:spcPts val="150"/>
              </a:spcBef>
              <a:spcAft>
                <a:spcPts val="15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altLang="zh-CN" sz="1800" b="1" dirty="0">
                <a:solidFill>
                  <a:srgbClr val="7030A0"/>
                </a:solidFill>
                <a:latin typeface="Calibri" panose="020F0502020204030204" pitchFamily="34" charset="0"/>
              </a:rPr>
              <a:t>Слушайте любимую музыку</a:t>
            </a:r>
          </a:p>
          <a:p>
            <a:pPr defTabSz="914400" eaLnBrk="1" hangingPunct="1">
              <a:lnSpc>
                <a:spcPct val="115000"/>
              </a:lnSpc>
              <a:spcBef>
                <a:spcPts val="150"/>
              </a:spcBef>
              <a:spcAft>
                <a:spcPts val="15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altLang="zh-CN" sz="1800" b="1" dirty="0">
                <a:solidFill>
                  <a:srgbClr val="7030A0"/>
                </a:solidFill>
                <a:latin typeface="Calibri" panose="020F0502020204030204" pitchFamily="34" charset="0"/>
              </a:rPr>
              <a:t>Прослушивание должно быть приятно во всем, сделайте звук оптимально приятным вашему слуху</a:t>
            </a:r>
          </a:p>
          <a:p>
            <a:pPr defTabSz="914400" eaLnBrk="1" hangingPunct="1">
              <a:lnSpc>
                <a:spcPct val="115000"/>
              </a:lnSpc>
              <a:spcBef>
                <a:spcPts val="150"/>
              </a:spcBef>
              <a:spcAft>
                <a:spcPts val="15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altLang="zh-CN" sz="1800" b="1" dirty="0">
                <a:solidFill>
                  <a:srgbClr val="7030A0"/>
                </a:solidFill>
                <a:latin typeface="Calibri" panose="020F0502020204030204" pitchFamily="34" charset="0"/>
              </a:rPr>
              <a:t>Включите музыку и закройте глаза.</a:t>
            </a:r>
          </a:p>
          <a:p>
            <a:pPr defTabSz="914400" eaLnBrk="1" hangingPunct="1">
              <a:lnSpc>
                <a:spcPct val="115000"/>
              </a:lnSpc>
              <a:spcBef>
                <a:spcPts val="150"/>
              </a:spcBef>
              <a:spcAft>
                <a:spcPts val="15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altLang="zh-CN" sz="1800" b="1" dirty="0">
                <a:solidFill>
                  <a:srgbClr val="7030A0"/>
                </a:solidFill>
                <a:latin typeface="Calibri" panose="020F0502020204030204" pitchFamily="34" charset="0"/>
              </a:rPr>
              <a:t>Слушайте музыку в удобном для вас положении</a:t>
            </a:r>
          </a:p>
          <a:p>
            <a:pPr marL="0" indent="0" defTabSz="914400" eaLnBrk="1" hangingPunct="1">
              <a:lnSpc>
                <a:spcPct val="115000"/>
              </a:lnSpc>
              <a:spcBef>
                <a:spcPts val="150"/>
              </a:spcBef>
              <a:spcAft>
                <a:spcPts val="150"/>
              </a:spcAft>
              <a:buFont typeface="Symbol" panose="05050102010706020507" pitchFamily="18" charset="2"/>
              <a:buNone/>
              <a:tabLst>
                <a:tab pos="457200" algn="l"/>
              </a:tabLst>
            </a:pPr>
            <a:r>
              <a:rPr lang="ru-RU" altLang="zh-CN" sz="2800" b="1" dirty="0">
                <a:solidFill>
                  <a:srgbClr val="800000"/>
                </a:solidFill>
                <a:latin typeface="Calibri" panose="020F0502020204030204" pitchFamily="34" charset="0"/>
              </a:rPr>
              <a:t>    Я желаю вам хорошего прослушивания, спокойной и доброй музыки, которая поднимет вам настроение, успокоит вас и поможет решить задачи, стоящие перед вами.</a:t>
            </a:r>
          </a:p>
        </p:txBody>
      </p:sp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Прямоугольник 1"/>
          <p:cNvSpPr/>
          <p:nvPr/>
        </p:nvSpPr>
        <p:spPr>
          <a:xfrm>
            <a:off x="539750" y="260985"/>
            <a:ext cx="7632700" cy="6483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ru-RU" altLang="zh-CN" sz="3200" b="1" dirty="0">
                <a:solidFill>
                  <a:srgbClr val="800000"/>
                </a:solidFill>
                <a:latin typeface="Calibri" panose="020F0502020204030204" pitchFamily="34" charset="0"/>
              </a:rPr>
              <a:t>Реализация плана действий.</a:t>
            </a:r>
            <a:endParaRPr lang="ru-RU" altLang="zh-CN" sz="3200" dirty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>
              <a:lnSpc>
                <a:spcPct val="115000"/>
              </a:lnSpc>
            </a:pPr>
            <a:r>
              <a:rPr lang="ru-RU" altLang="zh-CN" sz="2400" b="1" dirty="0">
                <a:solidFill>
                  <a:srgbClr val="7030A0"/>
                </a:solidFill>
                <a:latin typeface="Calibri" panose="020F0502020204030204" pitchFamily="34" charset="0"/>
              </a:rPr>
              <a:t>1. Я собрала из разных источников информацию о музыке в жизни людей. </a:t>
            </a:r>
          </a:p>
          <a:p>
            <a:pPr>
              <a:lnSpc>
                <a:spcPct val="115000"/>
              </a:lnSpc>
            </a:pPr>
            <a:r>
              <a:rPr lang="ru-RU" altLang="zh-CN" sz="2400" b="1" dirty="0">
                <a:solidFill>
                  <a:srgbClr val="7030A0"/>
                </a:solidFill>
                <a:latin typeface="Calibri" panose="020F0502020204030204" pitchFamily="34" charset="0"/>
              </a:rPr>
              <a:t>2. Провела наблюдения затем, какую музыку предпочитают мои одноклассники.</a:t>
            </a:r>
          </a:p>
          <a:p>
            <a:pPr>
              <a:lnSpc>
                <a:spcPct val="115000"/>
              </a:lnSpc>
            </a:pPr>
            <a:r>
              <a:rPr lang="ru-RU" altLang="zh-CN" sz="2400" b="1" dirty="0">
                <a:solidFill>
                  <a:srgbClr val="7030A0"/>
                </a:solidFill>
                <a:latin typeface="Calibri" panose="020F0502020204030204" pitchFamily="34" charset="0"/>
              </a:rPr>
              <a:t>3. Выявила причины, по которым дети слушают только современную музыку.</a:t>
            </a:r>
          </a:p>
          <a:p>
            <a:pPr>
              <a:lnSpc>
                <a:spcPct val="115000"/>
              </a:lnSpc>
            </a:pPr>
            <a:r>
              <a:rPr lang="ru-RU" altLang="zh-CN" sz="2400" b="1" dirty="0">
                <a:solidFill>
                  <a:srgbClr val="7030A0"/>
                </a:solidFill>
                <a:latin typeface="Calibri" panose="020F0502020204030204" pitchFamily="34" charset="0"/>
              </a:rPr>
              <a:t>4.Провели анкетирование для учеников начальных классов. .</a:t>
            </a:r>
          </a:p>
          <a:p>
            <a:pPr>
              <a:lnSpc>
                <a:spcPct val="115000"/>
              </a:lnSpc>
            </a:pPr>
            <a:r>
              <a:rPr lang="ru-RU" altLang="zh-CN" sz="2400" b="1" dirty="0">
                <a:solidFill>
                  <a:srgbClr val="7030A0"/>
                </a:solidFill>
                <a:latin typeface="Calibri" panose="020F0502020204030204" pitchFamily="34" charset="0"/>
              </a:rPr>
              <a:t>5.Провели музыкальный эксперимент среди учеников 2 класса и воспитанников детского сада.</a:t>
            </a:r>
          </a:p>
          <a:p>
            <a:pPr>
              <a:lnSpc>
                <a:spcPct val="115000"/>
              </a:lnSpc>
            </a:pPr>
            <a:r>
              <a:rPr lang="ru-RU" altLang="zh-CN" sz="2400" b="1" dirty="0">
                <a:solidFill>
                  <a:srgbClr val="7030A0"/>
                </a:solidFill>
                <a:latin typeface="Calibri" panose="020F0502020204030204" pitchFamily="34" charset="0"/>
              </a:rPr>
              <a:t>6.Разработали рекомендации «Как правильно слушать музыку».</a:t>
            </a:r>
          </a:p>
          <a:p>
            <a:pPr>
              <a:lnSpc>
                <a:spcPct val="115000"/>
              </a:lnSpc>
            </a:pPr>
            <a:r>
              <a:rPr lang="ru-RU" altLang="zh-CN" sz="2400" b="1" dirty="0">
                <a:solidFill>
                  <a:srgbClr val="7030A0"/>
                </a:solidFill>
                <a:latin typeface="Calibri" panose="020F0502020204030204" pitchFamily="34" charset="0"/>
              </a:rPr>
              <a:t>7.Рассказала одноклассникам какую роль музыка играет в моей жизни.</a:t>
            </a:r>
          </a:p>
        </p:txBody>
      </p:sp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Прямоугольник 1"/>
          <p:cNvSpPr/>
          <p:nvPr/>
        </p:nvSpPr>
        <p:spPr>
          <a:xfrm>
            <a:off x="611188" y="908685"/>
            <a:ext cx="7416800" cy="450379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Aft>
                <a:spcPts val="750"/>
              </a:spcAft>
            </a:pPr>
            <a:r>
              <a:rPr lang="ru-RU" altLang="zh-CN" sz="2800" b="1" dirty="0">
                <a:solidFill>
                  <a:srgbClr val="800000"/>
                </a:solidFill>
                <a:latin typeface="Calibri" panose="020F0502020204030204" pitchFamily="34" charset="0"/>
              </a:rPr>
              <a:t> Мне моё увлечение музыкой  помогает расслабится, я хорошо учусь, у меня крепкий и спокойный сон, продуктивно провожу свой день, много успеваю, много знаю о истории музыки и композиторов прошлых веков. Я </a:t>
            </a:r>
            <a:r>
              <a:rPr lang="ru-RU" altLang="zh-CN" sz="2800" b="1" dirty="0" smtClean="0">
                <a:solidFill>
                  <a:srgbClr val="800000"/>
                </a:solidFill>
                <a:latin typeface="Calibri" panose="020F0502020204030204" pitchFamily="34" charset="0"/>
              </a:rPr>
              <a:t>творческая личность </a:t>
            </a:r>
            <a:r>
              <a:rPr lang="ru-RU" altLang="zh-CN" sz="2800" b="1" dirty="0">
                <a:solidFill>
                  <a:srgbClr val="800000"/>
                </a:solidFill>
                <a:latin typeface="Calibri" panose="020F0502020204030204" pitchFamily="34" charset="0"/>
              </a:rPr>
              <a:t>и у меня хорошо развита фантазия. </a:t>
            </a:r>
          </a:p>
          <a:p>
            <a:pPr>
              <a:spcAft>
                <a:spcPts val="750"/>
              </a:spcAft>
            </a:pPr>
            <a:r>
              <a:rPr lang="ru-RU" altLang="zh-CN" sz="2800" b="1" dirty="0">
                <a:solidFill>
                  <a:srgbClr val="7030A0"/>
                </a:solidFill>
                <a:latin typeface="Calibri" panose="020F0502020204030204" pitchFamily="34" charset="0"/>
              </a:rPr>
              <a:t>Советую и всем увлекаться музыкой, чаще ее слушать, поднимая тем самым себе настроение и активность на весь день</a:t>
            </a:r>
            <a:endParaRPr lang="ru-RU" altLang="zh-CN" sz="2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 Box 5"/>
          <p:cNvSpPr txBox="1"/>
          <p:nvPr/>
        </p:nvSpPr>
        <p:spPr>
          <a:xfrm>
            <a:off x="827088" y="333375"/>
            <a:ext cx="7561262" cy="26304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zh-CN" sz="6600" b="1" dirty="0">
                <a:solidFill>
                  <a:srgbClr val="CC00CC"/>
                </a:solidFill>
                <a:latin typeface="Arial" panose="020B0604020202020204" pitchFamily="34" charset="0"/>
              </a:rPr>
              <a:t>СПАСИБО </a:t>
            </a:r>
          </a:p>
          <a:p>
            <a:pPr algn="ctr">
              <a:spcBef>
                <a:spcPct val="50000"/>
              </a:spcBef>
            </a:pPr>
            <a:r>
              <a:rPr lang="ru-RU" altLang="zh-CN" sz="6600" b="1" dirty="0">
                <a:solidFill>
                  <a:srgbClr val="CC00CC"/>
                </a:solidFill>
                <a:latin typeface="Arial" panose="020B0604020202020204" pitchFamily="34" charset="0"/>
              </a:rPr>
              <a:t>ЗА ВНИМАНИЕ!</a:t>
            </a:r>
          </a:p>
        </p:txBody>
      </p:sp>
      <p:pic>
        <p:nvPicPr>
          <p:cNvPr id="33796" name="Picture 4" descr="C:\Users\123\Desktop\1713889518871.jpg1713889518871"/>
          <p:cNvPicPr>
            <a:picLocks noChangeAspect="1" noChangeArrowheads="1"/>
          </p:cNvPicPr>
          <p:nvPr/>
        </p:nvPicPr>
        <p:blipFill>
          <a:blip r:embed="rId2"/>
          <a:srcRect t="20029" b="20029"/>
          <a:stretch>
            <a:fillRect/>
          </a:stretch>
        </p:blipFill>
        <p:spPr bwMode="auto">
          <a:xfrm>
            <a:off x="2411760" y="2924753"/>
            <a:ext cx="2273354" cy="30243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501007"/>
            <a:ext cx="2069172" cy="27588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коро лето">
  <a:themeElements>
    <a:clrScheme name="скоро лето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коро лето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коро лето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коро лето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коро лето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коро лето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коро лето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коро лето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оро лето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оро лето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оро лето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оро лето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оро лето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оро лето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скоро лето</Template>
  <TotalTime>25</TotalTime>
  <Words>806</Words>
  <Application>Microsoft Office PowerPoint</Application>
  <PresentationFormat>Экран (4:3)</PresentationFormat>
  <Paragraphs>148</Paragraphs>
  <Slides>23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скоро лето</vt:lpstr>
      <vt:lpstr>Презентация PowerPoint</vt:lpstr>
      <vt:lpstr>    Автор работы: Райкова Мария,  ученица 2 класса, МКОУ Архиповская СОШ</vt:lpstr>
      <vt:lpstr>МУЗЫКА В ЖИЗНИ НАШЕЙ СТРАНЫ </vt:lpstr>
      <vt:lpstr>Презентация PowerPoint</vt:lpstr>
      <vt:lpstr>Презентация PowerPoint</vt:lpstr>
      <vt:lpstr> ЗАДАЧИ ПРОЕКТА</vt:lpstr>
      <vt:lpstr> Методы исследования:</vt:lpstr>
      <vt:lpstr>гипотеза:  «Музыка влияет на человека: на его организм, чувства, психическое состояние.» </vt:lpstr>
      <vt:lpstr>Музыка - это занятие для души.</vt:lpstr>
      <vt:lpstr>МУЗЫКА В МОЕЙ ЖИЗНИ</vt:lpstr>
      <vt:lpstr>музыка в моей жизни</vt:lpstr>
      <vt:lpstr>Почему мы слушаем современную музыку</vt:lpstr>
      <vt:lpstr>какую музыку слушают сверстники</vt:lpstr>
      <vt:lpstr>АНКЕТИРОВАНИЕ</vt:lpstr>
      <vt:lpstr>Результаты анкеты для учеников 2 класса </vt:lpstr>
      <vt:lpstr>музыкальный экспеемент во 2 классе  на занятии после прослушивания спокойной мелодии</vt:lpstr>
      <vt:lpstr>Презентация PowerPoint</vt:lpstr>
      <vt:lpstr> музыкальный эксперимент.   в детском саду в тихий час спят под музыку со звуком дождя </vt:lpstr>
      <vt:lpstr>Презентация PowerPoint</vt:lpstr>
      <vt:lpstr>Рекомендации  «Как правильно слушать музыку»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ALLA</dc:creator>
  <cp:lastModifiedBy>user</cp:lastModifiedBy>
  <cp:revision>126</cp:revision>
  <dcterms:created xsi:type="dcterms:W3CDTF">2011-07-14T16:15:00Z</dcterms:created>
  <dcterms:modified xsi:type="dcterms:W3CDTF">2024-10-28T18:01:58Z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6513F2B2A9A14F71886FB10F7DA1F497_12</vt:lpwstr>
  </property>
  <property fmtid="{D5CDD505-2E9C-101B-9397-08002B2CF9AE}" pid="3" name="KSOProductBuildVer">
    <vt:lpwstr>1049-12.2.0.16731</vt:lpwstr>
  </property>
</Properties>
</file>