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64" r:id="rId5"/>
    <p:sldId id="260" r:id="rId6"/>
    <p:sldId id="265" r:id="rId7"/>
    <p:sldId id="261" r:id="rId8"/>
    <p:sldId id="266" r:id="rId9"/>
    <p:sldId id="268" r:id="rId10"/>
    <p:sldId id="267" r:id="rId11"/>
    <p:sldId id="259" r:id="rId12"/>
    <p:sldId id="262" r:id="rId13"/>
    <p:sldId id="263" r:id="rId14"/>
  </p:sldIdLst>
  <p:sldSz cx="14630400" cy="8229600"/>
  <p:notesSz cx="8229600" cy="146304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>
        <p:scale>
          <a:sx n="68" d="100"/>
          <a:sy n="68" d="100"/>
        </p:scale>
        <p:origin x="-258" y="-72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565525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4660900" y="0"/>
            <a:ext cx="3567113" cy="73183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96FE95B-0D61-4EE1-B2ED-35FCE77276D5}" type="datetimeFigureOut">
              <a:rPr lang="ru-RU" smtClean="0"/>
              <a:t>12.08.2025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-762000" y="1096963"/>
            <a:ext cx="9753600" cy="5486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822325" y="6950075"/>
            <a:ext cx="6584950" cy="6583363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13896975"/>
            <a:ext cx="3565525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4660900" y="13896975"/>
            <a:ext cx="3567113" cy="73025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CE240D-8ACA-48C3-B4F5-BE3B9EEE324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104661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hyperlink" Target="https://gamma.app/?utm_source=made-with-gamma" TargetMode="External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1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6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lide 8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4630400" cy="82296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0" y="0"/>
            <a:ext cx="14630400" cy="8229600"/>
          </a:xfrm>
          <a:prstGeom prst="rect">
            <a:avLst/>
          </a:prstGeom>
          <a:solidFill>
            <a:srgbClr val="E5F9F2">
              <a:alpha val="95000"/>
            </a:srgbClr>
          </a:solidFill>
          <a:ln/>
        </p:spPr>
      </p:sp>
      <p:pic>
        <p:nvPicPr>
          <p:cNvPr id="4" name="Image 1" descr="preencoded.png">
            <a:hlinkClick r:id="rId3"/>
          </p:cNvPr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839215" y="7749540"/>
            <a:ext cx="1722605" cy="411480"/>
          </a:xfrm>
          <a:prstGeom prst="rect">
            <a:avLst/>
          </a:prstGeom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10" Type="http://schemas.openxmlformats.org/officeDocument/2006/relationships/image" Target="../media/image14.png"/><Relationship Id="rId4" Type="http://schemas.openxmlformats.org/officeDocument/2006/relationships/image" Target="../media/image9.jpeg"/><Relationship Id="rId9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microsoft.com/office/2007/relationships/hdphoto" Target="../media/hdphoto5.wdp"/><Relationship Id="rId18" Type="http://schemas.openxmlformats.org/officeDocument/2006/relationships/image" Target="../media/image31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17" Type="http://schemas.microsoft.com/office/2007/relationships/hdphoto" Target="../media/hdphoto7.wdp"/><Relationship Id="rId2" Type="http://schemas.openxmlformats.org/officeDocument/2006/relationships/image" Target="../media/image21.jpeg"/><Relationship Id="rId16" Type="http://schemas.openxmlformats.org/officeDocument/2006/relationships/image" Target="../media/image30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11" Type="http://schemas.microsoft.com/office/2007/relationships/hdphoto" Target="../media/hdphoto4.wdp"/><Relationship Id="rId5" Type="http://schemas.openxmlformats.org/officeDocument/2006/relationships/image" Target="../media/image23.png"/><Relationship Id="rId15" Type="http://schemas.microsoft.com/office/2007/relationships/hdphoto" Target="../media/hdphoto6.wdp"/><Relationship Id="rId10" Type="http://schemas.openxmlformats.org/officeDocument/2006/relationships/image" Target="../media/image27.png"/><Relationship Id="rId19" Type="http://schemas.microsoft.com/office/2007/relationships/hdphoto" Target="../media/hdphoto8.wdp"/><Relationship Id="rId4" Type="http://schemas.microsoft.com/office/2007/relationships/hdphoto" Target="../media/hdphoto2.wdp"/><Relationship Id="rId9" Type="http://schemas.openxmlformats.org/officeDocument/2006/relationships/image" Target="../media/image26.png"/><Relationship Id="rId1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13" Type="http://schemas.microsoft.com/office/2007/relationships/hdphoto" Target="../media/hdphoto5.wdp"/><Relationship Id="rId18" Type="http://schemas.openxmlformats.org/officeDocument/2006/relationships/image" Target="../media/image31.png"/><Relationship Id="rId3" Type="http://schemas.openxmlformats.org/officeDocument/2006/relationships/image" Target="../media/image22.png"/><Relationship Id="rId7" Type="http://schemas.openxmlformats.org/officeDocument/2006/relationships/image" Target="../media/image24.png"/><Relationship Id="rId12" Type="http://schemas.openxmlformats.org/officeDocument/2006/relationships/image" Target="../media/image28.png"/><Relationship Id="rId17" Type="http://schemas.microsoft.com/office/2007/relationships/hdphoto" Target="../media/hdphoto7.wdp"/><Relationship Id="rId2" Type="http://schemas.openxmlformats.org/officeDocument/2006/relationships/image" Target="../media/image21.jpeg"/><Relationship Id="rId16" Type="http://schemas.openxmlformats.org/officeDocument/2006/relationships/image" Target="../media/image30.png"/><Relationship Id="rId20" Type="http://schemas.openxmlformats.org/officeDocument/2006/relationships/image" Target="../media/image32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11" Type="http://schemas.microsoft.com/office/2007/relationships/hdphoto" Target="../media/hdphoto4.wdp"/><Relationship Id="rId5" Type="http://schemas.openxmlformats.org/officeDocument/2006/relationships/image" Target="../media/image23.png"/><Relationship Id="rId15" Type="http://schemas.microsoft.com/office/2007/relationships/hdphoto" Target="../media/hdphoto6.wdp"/><Relationship Id="rId10" Type="http://schemas.openxmlformats.org/officeDocument/2006/relationships/image" Target="../media/image27.png"/><Relationship Id="rId19" Type="http://schemas.microsoft.com/office/2007/relationships/hdphoto" Target="../media/hdphoto8.wdp"/><Relationship Id="rId4" Type="http://schemas.microsoft.com/office/2007/relationships/hdphoto" Target="../media/hdphoto2.wdp"/><Relationship Id="rId9" Type="http://schemas.openxmlformats.org/officeDocument/2006/relationships/image" Target="../media/image26.png"/><Relationship Id="rId14" Type="http://schemas.openxmlformats.org/officeDocument/2006/relationships/image" Target="../media/image2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8.png"/><Relationship Id="rId18" Type="http://schemas.microsoft.com/office/2007/relationships/hdphoto" Target="../media/hdphoto7.wdp"/><Relationship Id="rId3" Type="http://schemas.microsoft.com/office/2007/relationships/hdphoto" Target="../media/hdphoto9.wdp"/><Relationship Id="rId21" Type="http://schemas.openxmlformats.org/officeDocument/2006/relationships/image" Target="../media/image32.png"/><Relationship Id="rId7" Type="http://schemas.microsoft.com/office/2007/relationships/hdphoto" Target="../media/hdphoto3.wdp"/><Relationship Id="rId12" Type="http://schemas.microsoft.com/office/2007/relationships/hdphoto" Target="../media/hdphoto4.wdp"/><Relationship Id="rId17" Type="http://schemas.openxmlformats.org/officeDocument/2006/relationships/image" Target="../media/image30.png"/><Relationship Id="rId2" Type="http://schemas.openxmlformats.org/officeDocument/2006/relationships/image" Target="../media/image35.jpeg"/><Relationship Id="rId16" Type="http://schemas.microsoft.com/office/2007/relationships/hdphoto" Target="../media/hdphoto6.wdp"/><Relationship Id="rId20" Type="http://schemas.microsoft.com/office/2007/relationships/hdphoto" Target="../media/hdphoto8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3.png"/><Relationship Id="rId11" Type="http://schemas.openxmlformats.org/officeDocument/2006/relationships/image" Target="../media/image27.png"/><Relationship Id="rId5" Type="http://schemas.microsoft.com/office/2007/relationships/hdphoto" Target="../media/hdphoto2.wdp"/><Relationship Id="rId15" Type="http://schemas.openxmlformats.org/officeDocument/2006/relationships/image" Target="../media/image29.png"/><Relationship Id="rId10" Type="http://schemas.openxmlformats.org/officeDocument/2006/relationships/image" Target="../media/image26.png"/><Relationship Id="rId19" Type="http://schemas.openxmlformats.org/officeDocument/2006/relationships/image" Target="../media/image31.png"/><Relationship Id="rId4" Type="http://schemas.openxmlformats.org/officeDocument/2006/relationships/image" Target="../media/image22.png"/><Relationship Id="rId9" Type="http://schemas.openxmlformats.org/officeDocument/2006/relationships/image" Target="../media/image25.png"/><Relationship Id="rId14" Type="http://schemas.microsoft.com/office/2007/relationships/hdphoto" Target="../media/hdphoto5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2191043" y="576108"/>
            <a:ext cx="10783922" cy="2126337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Коррекционно-развивающее занятие: «Сутки»</a:t>
            </a:r>
            <a:endParaRPr lang="en-US" sz="44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Text 1"/>
          <p:cNvSpPr/>
          <p:nvPr/>
        </p:nvSpPr>
        <p:spPr>
          <a:xfrm>
            <a:off x="3502855" y="2307724"/>
            <a:ext cx="9129933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lnSpc>
                <a:spcPts val="2850"/>
              </a:lnSpc>
              <a:buNone/>
            </a:pPr>
            <a:r>
              <a:rPr lang="ru-RU" sz="2000" b="1" dirty="0" smtClean="0">
                <a:latin typeface="Times New Roman" pitchFamily="18" charset="0"/>
                <a:ea typeface="Geist" pitchFamily="34" charset="-122"/>
                <a:cs typeface="Times New Roman" pitchFamily="18" charset="0"/>
              </a:rPr>
              <a:t>По коррекционному курсу</a:t>
            </a:r>
            <a:r>
              <a:rPr lang="en-US" sz="2000" b="1" dirty="0" smtClean="0">
                <a:latin typeface="Times New Roman" pitchFamily="18" charset="0"/>
                <a:ea typeface="Geist" pitchFamily="34" charset="-122"/>
                <a:cs typeface="Times New Roman" pitchFamily="18" charset="0"/>
              </a:rPr>
              <a:t> </a:t>
            </a:r>
            <a:r>
              <a:rPr lang="en-US" sz="2000" b="1" dirty="0">
                <a:latin typeface="Times New Roman" pitchFamily="18" charset="0"/>
                <a:ea typeface="Geist" pitchFamily="34" charset="-122"/>
                <a:cs typeface="Times New Roman" pitchFamily="18" charset="0"/>
              </a:rPr>
              <a:t>«Развитие психомоторики и сенсорных процессов» </a:t>
            </a:r>
            <a:endParaRPr lang="ru-RU" sz="2000" b="1" dirty="0" smtClean="0">
              <a:latin typeface="Times New Roman" pitchFamily="18" charset="0"/>
              <a:ea typeface="Geist" pitchFamily="34" charset="-122"/>
              <a:cs typeface="Times New Roman" pitchFamily="18" charset="0"/>
            </a:endParaRPr>
          </a:p>
        </p:txBody>
      </p:sp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303970"/>
              </p:ext>
            </p:extLst>
          </p:nvPr>
        </p:nvGraphicFramePr>
        <p:xfrm>
          <a:off x="9903655" y="5773224"/>
          <a:ext cx="4204932" cy="6400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04932"/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Подготовила: учитель-дефектолог</a:t>
                      </a:r>
                    </a:p>
                    <a:p>
                      <a:r>
                        <a:rPr lang="ru-RU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Серышева Светлана</a:t>
                      </a:r>
                      <a:r>
                        <a:rPr lang="ru-RU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Васильевна</a:t>
                      </a:r>
                      <a:endParaRPr lang="ru-RU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>
                    <a:noFill/>
                  </a:tcPr>
                </a:tc>
              </a:tr>
            </a:tbl>
          </a:graphicData>
        </a:graphic>
      </p:graphicFrame>
      <p:sp>
        <p:nvSpPr>
          <p:cNvPr id="11" name="Прямоугольник 10"/>
          <p:cNvSpPr/>
          <p:nvPr/>
        </p:nvSpPr>
        <p:spPr>
          <a:xfrm>
            <a:off x="12731262" y="7779434"/>
            <a:ext cx="1800664" cy="35169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1048941" y="643413"/>
            <a:ext cx="6978372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Цели и задачи занятия</a:t>
            </a:r>
            <a:endParaRPr lang="en-US" sz="44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hape 1"/>
          <p:cNvSpPr/>
          <p:nvPr/>
        </p:nvSpPr>
        <p:spPr>
          <a:xfrm>
            <a:off x="793790" y="2401133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8860" y="2443639"/>
            <a:ext cx="340162" cy="425291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530906" y="2479000"/>
            <a:ext cx="2899410" cy="7086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Определение частей суток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 3"/>
          <p:cNvSpPr/>
          <p:nvPr/>
        </p:nvSpPr>
        <p:spPr>
          <a:xfrm>
            <a:off x="1530906" y="3323749"/>
            <a:ext cx="289941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B4A4A"/>
                </a:solidFill>
                <a:latin typeface="Times New Roman" pitchFamily="18" charset="0"/>
                <a:ea typeface="Geist" pitchFamily="34" charset="-122"/>
                <a:cs typeface="Times New Roman" pitchFamily="18" charset="0"/>
              </a:rPr>
              <a:t>Научиться определять части суток по внешним признакам и изображениям.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Shape 4"/>
          <p:cNvSpPr/>
          <p:nvPr/>
        </p:nvSpPr>
        <p:spPr>
          <a:xfrm>
            <a:off x="4713803" y="2401133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798874" y="2443639"/>
            <a:ext cx="340162" cy="425291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450919" y="2479000"/>
            <a:ext cx="2899410" cy="106299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Развитие мыслительных операций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 6"/>
          <p:cNvSpPr/>
          <p:nvPr/>
        </p:nvSpPr>
        <p:spPr>
          <a:xfrm>
            <a:off x="5450919" y="3678079"/>
            <a:ext cx="2899410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B4A4A"/>
                </a:solidFill>
                <a:latin typeface="Times New Roman" pitchFamily="18" charset="0"/>
                <a:ea typeface="Geist" pitchFamily="34" charset="-122"/>
                <a:cs typeface="Times New Roman" pitchFamily="18" charset="0"/>
              </a:rPr>
              <a:t>Развивать умение наблюдать, выделять существенные признаки и делать простые выводы.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Shape 7"/>
          <p:cNvSpPr/>
          <p:nvPr/>
        </p:nvSpPr>
        <p:spPr>
          <a:xfrm>
            <a:off x="793790" y="5583317"/>
            <a:ext cx="510302" cy="510302"/>
          </a:xfrm>
          <a:prstGeom prst="roundRect">
            <a:avLst>
              <a:gd name="adj" fmla="val 40005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8860" y="5625822"/>
            <a:ext cx="340162" cy="425291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530906" y="5661184"/>
            <a:ext cx="33369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Воспитание интереса</a:t>
            </a:r>
            <a:endParaRPr lang="en-US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 9"/>
          <p:cNvSpPr/>
          <p:nvPr/>
        </p:nvSpPr>
        <p:spPr>
          <a:xfrm>
            <a:off x="1530906" y="6151602"/>
            <a:ext cx="6819305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2000" dirty="0">
                <a:solidFill>
                  <a:srgbClr val="4B4A4A"/>
                </a:solidFill>
                <a:latin typeface="Times New Roman" pitchFamily="18" charset="0"/>
                <a:ea typeface="Geist" pitchFamily="34" charset="-122"/>
                <a:cs typeface="Times New Roman" pitchFamily="18" charset="0"/>
              </a:rPr>
              <a:t>Воспитывать аккуратность и устойчивый интерес к учебным занятиям.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1989543" y="396982"/>
            <a:ext cx="10642163" cy="70877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Начало занятия: Разминка для ума</a:t>
            </a:r>
            <a:endParaRPr lang="en-US" sz="445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813857" y="2451854"/>
            <a:ext cx="6244709" cy="145161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endParaRPr lang="en-US" sz="1750" dirty="0"/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9520217" y="1105761"/>
            <a:ext cx="4585376" cy="3345529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2773465" y="7695485"/>
            <a:ext cx="1716258" cy="43564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C:\Users\MKOU_8kab\Downloads\cartoon-funny-rabbit-sitting-on-white-background-vector-4050377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007090" y="4458243"/>
            <a:ext cx="2343150" cy="317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KOU_8kab\Downloads\orig (1).jpg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6354280" y="1507079"/>
            <a:ext cx="2863308" cy="6461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KOU_8kab\Downloads\cf12924e5f6dd91d424046e1549ce036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7081" y="1758462"/>
            <a:ext cx="2724924" cy="6372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26400" y="3602861"/>
            <a:ext cx="1207787" cy="1158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 descr="C:\Users\MKOU_8kab\Downloads\img_56f6e52d873cf.jp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6421" b="9594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65363" y="5671112"/>
            <a:ext cx="1143617" cy="1100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74529" y="4585020"/>
            <a:ext cx="1182074" cy="11334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.25 0 E" pathEditMode="relative" ptsTypes="">
                                      <p:cBhvr>
                                        <p:cTn id="6" dur="2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76261" y="492370"/>
            <a:ext cx="11245066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Пробуждение и акцентирование внимания </a:t>
            </a:r>
          </a:p>
          <a:p>
            <a:pPr algn="ctr"/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на основной теме занятия «Сутки»</a:t>
            </a:r>
            <a:endParaRPr lang="ru-RU" sz="4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KOU_8kab\Downloads\1700161629_pictures-pibig-info-p-raskraska-utro-den-vecher-noch-vkontakte-49.jpg"/>
          <p:cNvPicPr>
            <a:picLocks noChangeAspect="1" noChangeArrowheads="1"/>
          </p:cNvPicPr>
          <p:nvPr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67881" y="3501288"/>
            <a:ext cx="7130913" cy="37397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MKOU_8kab\Downloads\1700161629_pictures-pibig-info-p-raskraska-utro-den-vecher-noch-vkontakte-49.jpg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598794" y="3501288"/>
            <a:ext cx="6839202" cy="37214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04974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6968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793790" y="1194554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Утро: Встречаем новый день</a:t>
            </a:r>
            <a:endParaRPr lang="en-US" sz="4450" dirty="0"/>
          </a:p>
        </p:txBody>
      </p:sp>
      <p:pic>
        <p:nvPicPr>
          <p:cNvPr id="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93790" y="2952274"/>
            <a:ext cx="1134070" cy="1360884"/>
          </a:xfrm>
          <a:prstGeom prst="rect">
            <a:avLst/>
          </a:prstGeom>
        </p:spPr>
      </p:pic>
      <p:sp>
        <p:nvSpPr>
          <p:cNvPr id="5" name="Text 1"/>
          <p:cNvSpPr/>
          <p:nvPr/>
        </p:nvSpPr>
        <p:spPr>
          <a:xfrm>
            <a:off x="2268022" y="3179088"/>
            <a:ext cx="379916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Петушок встречает зарю</a:t>
            </a:r>
            <a:endParaRPr lang="en-US" sz="2200" dirty="0"/>
          </a:p>
        </p:txBody>
      </p:sp>
      <p:sp>
        <p:nvSpPr>
          <p:cNvPr id="6" name="Text 2"/>
          <p:cNvSpPr/>
          <p:nvPr/>
        </p:nvSpPr>
        <p:spPr>
          <a:xfrm>
            <a:off x="2268022" y="3669506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Утро начинается с первыми лучами солнца.</a:t>
            </a:r>
            <a:endParaRPr lang="en-US" sz="1750" dirty="0"/>
          </a:p>
        </p:txBody>
      </p:sp>
      <p:pic>
        <p:nvPicPr>
          <p:cNvPr id="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3790" y="4313158"/>
            <a:ext cx="1134070" cy="1360884"/>
          </a:xfrm>
          <a:prstGeom prst="rect">
            <a:avLst/>
          </a:prstGeom>
        </p:spPr>
      </p:pic>
      <p:sp>
        <p:nvSpPr>
          <p:cNvPr id="8" name="Text 3"/>
          <p:cNvSpPr/>
          <p:nvPr/>
        </p:nvSpPr>
        <p:spPr>
          <a:xfrm>
            <a:off x="2268022" y="4539972"/>
            <a:ext cx="3186589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Мама деток умывает</a:t>
            </a:r>
            <a:endParaRPr lang="en-US" sz="2200" dirty="0"/>
          </a:p>
        </p:txBody>
      </p:sp>
      <p:sp>
        <p:nvSpPr>
          <p:cNvPr id="9" name="Text 4"/>
          <p:cNvSpPr/>
          <p:nvPr/>
        </p:nvSpPr>
        <p:spPr>
          <a:xfrm>
            <a:off x="2268022" y="5030391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Время для утренних процедур и завтрака.</a:t>
            </a:r>
            <a:endParaRPr lang="en-US" sz="1750" dirty="0"/>
          </a:p>
        </p:txBody>
      </p:sp>
      <p:pic>
        <p:nvPicPr>
          <p:cNvPr id="1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790" y="5674042"/>
            <a:ext cx="1134070" cy="1360884"/>
          </a:xfrm>
          <a:prstGeom prst="rect">
            <a:avLst/>
          </a:prstGeom>
        </p:spPr>
      </p:pic>
      <p:sp>
        <p:nvSpPr>
          <p:cNvPr id="11" name="Text 5"/>
          <p:cNvSpPr/>
          <p:nvPr/>
        </p:nvSpPr>
        <p:spPr>
          <a:xfrm>
            <a:off x="2268022" y="5900857"/>
            <a:ext cx="3830122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Иней на траве, как пудра</a:t>
            </a:r>
            <a:endParaRPr lang="en-US" sz="2200" dirty="0"/>
          </a:p>
        </p:txBody>
      </p:sp>
      <p:sp>
        <p:nvSpPr>
          <p:cNvPr id="12" name="Text 6"/>
          <p:cNvSpPr/>
          <p:nvPr/>
        </p:nvSpPr>
        <p:spPr>
          <a:xfrm>
            <a:off x="2268022" y="6391275"/>
            <a:ext cx="6082189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Признаки прохладного, свежего утра.</a:t>
            </a:r>
            <a:endParaRPr lang="en-US" sz="175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5741" y="206122"/>
            <a:ext cx="96645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Создание коллажа на тему «Утро»</a:t>
            </a:r>
            <a:endParaRPr lang="ru-RU" sz="4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KOU_8kab\Downloads\43a072c7996e5df2bbb10712441dc3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423" y="975563"/>
            <a:ext cx="9347200" cy="711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KOU_8kab\Downloads\ab5fe98d3f631fe8a320674596ac21f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1" b="90082" l="1495" r="97690">
                        <a14:foregroundMark x1="26495" y1="38179" x2="28533" y2="39130"/>
                        <a14:foregroundMark x1="33696" y1="26359" x2="34918" y2="28397"/>
                        <a14:foregroundMark x1="49049" y1="18342" x2="51359" y2="20109"/>
                        <a14:foregroundMark x1="59647" y1="19565" x2="61277" y2="18071"/>
                        <a14:foregroundMark x1="61685" y1="40625" x2="71875" y2="60870"/>
                        <a14:foregroundMark x1="6114" y1="52038" x2="52582" y2="63043"/>
                        <a14:foregroundMark x1="73641" y1="14130" x2="79755" y2="19293"/>
                        <a14:foregroundMark x1="35598" y1="78261" x2="40353" y2="72690"/>
                        <a14:foregroundMark x1="28668" y1="67120" x2="31522" y2="67120"/>
                        <a14:foregroundMark x1="49049" y1="85190" x2="50136" y2="81658"/>
                        <a14:foregroundMark x1="70245" y1="82745" x2="70109" y2="79076"/>
                        <a14:foregroundMark x1="83288" y1="73641" x2="80163" y2="71332"/>
                        <a14:foregroundMark x1="91168" y1="44837" x2="91168" y2="44837"/>
                        <a14:foregroundMark x1="90897" y1="55435" x2="90897" y2="55435"/>
                        <a14:backgroundMark x1="32201" y1="49049" x2="31793" y2="46739"/>
                        <a14:backgroundMark x1="31522" y1="47826" x2="28533" y2="47011"/>
                        <a14:backgroundMark x1="34783" y1="65625" x2="39946" y2="682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8342" y="1180598"/>
            <a:ext cx="1976698" cy="197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KOU_8kab\Downloads\i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56" b="92556" l="2111" r="97222">
                        <a14:foregroundMark x1="46111" y1="47000" x2="47333" y2="47222"/>
                        <a14:backgroundMark x1="13556" y1="9444" x2="17667" y2="14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88640" y="1256484"/>
            <a:ext cx="2107715" cy="21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KOU_8kab\Downloads\ae81da31202aea183450bef46c7386f6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28415" y="1299221"/>
            <a:ext cx="1900968" cy="165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KOU_8kab\Downloads\cock-clipart-md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0756" y="3364199"/>
            <a:ext cx="1154325" cy="138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KOU_8kab\Downloads\1635545748_85007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82641" y="3422490"/>
            <a:ext cx="1237605" cy="115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KOU_8kab\Downloads\schenok.jp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12" b="96636" l="3306" r="97581">
                        <a14:foregroundMark x1="27903" y1="27195" x2="32016" y2="31471"/>
                        <a14:foregroundMark x1="40726" y1="35690" x2="45968" y2="36773"/>
                        <a14:foregroundMark x1="46694" y1="30388" x2="48952" y2="34094"/>
                        <a14:foregroundMark x1="39919" y1="35462" x2="45565" y2="29875"/>
                        <a14:foregroundMark x1="19194" y1="35462" x2="25645" y2="38084"/>
                        <a14:foregroundMark x1="16935" y1="33580" x2="24839" y2="32269"/>
                        <a14:foregroundMark x1="29032" y1="41562" x2="29032" y2="41562"/>
                        <a14:foregroundMark x1="35081" y1="44527" x2="35081" y2="44527"/>
                        <a14:foregroundMark x1="36210" y1="41562" x2="36210" y2="41562"/>
                        <a14:foregroundMark x1="41452" y1="45553" x2="41452" y2="45553"/>
                        <a14:foregroundMark x1="12823" y1="86089" x2="12823" y2="86089"/>
                        <a14:foregroundMark x1="24516" y1="88712" x2="24516" y2="88712"/>
                        <a14:foregroundMark x1="32016" y1="86317" x2="32016" y2="86317"/>
                        <a14:foregroundMark x1="48226" y1="87400" x2="48226" y2="87400"/>
                        <a14:foregroundMark x1="54274" y1="90080" x2="54274" y2="90080"/>
                        <a14:foregroundMark x1="66290" y1="89795" x2="66290" y2="89795"/>
                        <a14:foregroundMark x1="10887" y1="86887" x2="18468" y2="86089"/>
                        <a14:foregroundMark x1="25968" y1="89510" x2="35081" y2="85291"/>
                        <a14:foregroundMark x1="53871" y1="90080" x2="67419" y2="88997"/>
                        <a14:foregroundMark x1="85887" y1="73546" x2="85887" y2="66876"/>
                        <a14:foregroundMark x1="44839" y1="80502" x2="48952" y2="81528"/>
                        <a14:backgroundMark x1="29032" y1="82326" x2="29032" y2="82326"/>
                        <a14:backgroundMark x1="43306" y1="84208" x2="43306" y2="84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13381" y="2896501"/>
            <a:ext cx="1280921" cy="181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KOU_8kab\Downloads\little-boy-doing-gymnastic-fitness-exercises-practicing-yoga-pose-on-a-green-mat-indoor-at-home-vector.jpg"/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25" b="100000" l="0" r="100000">
                        <a14:foregroundMark x1="13543" y1="40625" x2="26813" y2="49653"/>
                        <a14:foregroundMark x1="45554" y1="9954" x2="46648" y2="7870"/>
                        <a14:foregroundMark x1="8482" y1="43171" x2="12449" y2="35417"/>
                        <a14:foregroundMark x1="37893" y1="12963" x2="37893" y2="10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23926" y="5978770"/>
            <a:ext cx="1904489" cy="225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KOU_8kab\Downloads\7db592b79888c081b1e3f187edabea06.jpg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9" b="100000" l="9862" r="89941">
                        <a14:foregroundMark x1="37673" y1="40735" x2="42604" y2="35942"/>
                        <a14:foregroundMark x1="39842" y1="81310" x2="44379" y2="75719"/>
                        <a14:foregroundMark x1="39250" y1="73802" x2="44970" y2="72843"/>
                        <a14:foregroundMark x1="42406" y1="85304" x2="46746" y2="82428"/>
                        <a14:foregroundMark x1="59961" y1="88339" x2="58777" y2="86102"/>
                        <a14:backgroundMark x1="45759" y1="65176" x2="45759" y2="65176"/>
                        <a14:backgroundMark x1="45957" y1="69649" x2="45957" y2="69649"/>
                        <a14:backgroundMark x1="71006" y1="50799" x2="71006" y2="507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58369" y="6166375"/>
            <a:ext cx="1671014" cy="206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KOU_8kab\Downloads\1691404566_gas-kvas-com-p-risunki-na-prazdnik-den-obeda-za-prosmotro-22.jpg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89" b="89915" l="6215" r="94855">
                        <a14:foregroundMark x1="18849" y1="34119" x2="21803" y2="36411"/>
                        <a14:foregroundMark x1="16200" y1="36870" x2="21294" y2="35953"/>
                        <a14:foregroundMark x1="24809" y1="31434" x2="26388" y2="26916"/>
                        <a14:foregroundMark x1="24962" y1="36411" x2="28273" y2="39293"/>
                        <a14:foregroundMark x1="20581" y1="45383" x2="26388" y2="45187"/>
                        <a14:foregroundMark x1="30056" y1="44270" x2="31075" y2="45187"/>
                        <a14:foregroundMark x1="36526" y1="32809" x2="44575" y2="35691"/>
                        <a14:foregroundMark x1="81355" y1="18402" x2="76974" y2="83235"/>
                        <a14:foregroundMark x1="81559" y1="19712" x2="89608" y2="36149"/>
                        <a14:foregroundMark x1="85227" y1="69745" x2="85380" y2="67714"/>
                        <a14:foregroundMark x1="73306" y1="52390" x2="75751" y2="50360"/>
                        <a14:foregroundMark x1="82221" y1="43615" x2="83495" y2="47413"/>
                        <a14:foregroundMark x1="83647" y1="43615" x2="84004" y2="46103"/>
                        <a14:foregroundMark x1="74019" y1="50557" x2="74019" y2="49443"/>
                        <a14:foregroundMark x1="70504" y1="75115" x2="72593" y2="69745"/>
                        <a14:foregroundMark x1="18492" y1="75377" x2="24096" y2="74198"/>
                        <a14:foregroundMark x1="85736" y1="68828" x2="87825" y2="69483"/>
                        <a14:foregroundMark x1="59450" y1="76031" x2="62608" y2="72888"/>
                        <a14:backgroundMark x1="18136" y1="75769" x2="22873" y2="75115"/>
                        <a14:backgroundMark x1="18645" y1="74656" x2="22160" y2="75115"/>
                        <a14:backgroundMark x1="20428" y1="75573" x2="23586" y2="74656"/>
                        <a14:backgroundMark x1="13602" y1="75769" x2="13602" y2="75769"/>
                        <a14:backgroundMark x1="45441" y1="75573" x2="45441" y2="75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13587" y="4299988"/>
            <a:ext cx="2730624" cy="212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KOU_8kab\Downloads\fa8d188ec48345a5f93ad669f740a807.jpg"/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4473" b="97444" l="2716" r="99042">
                        <a14:foregroundMark x1="24281" y1="79073" x2="43930" y2="78594"/>
                        <a14:foregroundMark x1="15016" y1="83866" x2="41853" y2="84026"/>
                        <a14:foregroundMark x1="22204" y1="79872" x2="29233" y2="81310"/>
                        <a14:foregroundMark x1="22204" y1="82109" x2="28435" y2="81310"/>
                        <a14:foregroundMark x1="29553" y1="71086" x2="33866" y2="7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3417" y="4578104"/>
            <a:ext cx="2422082" cy="242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MKOU_8kab\Downloads\1673562010_gas-kvas-com-p-luna-i-zvezdi-detskii-risunok-2.png"/>
          <p:cNvPicPr>
            <a:picLocks noChangeAspect="1" noChangeArrowheads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01443" y="46368"/>
            <a:ext cx="1846242" cy="141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9528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570326" y="343707"/>
            <a:ext cx="8938379" cy="597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00"/>
              </a:lnSpc>
              <a:buNone/>
            </a:pPr>
            <a:r>
              <a:rPr lang="en-US" sz="4400" b="1" dirty="0" err="1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День</a:t>
            </a:r>
            <a:r>
              <a:rPr lang="ru-RU" sz="4400" b="1" dirty="0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.</a:t>
            </a:r>
            <a:r>
              <a:rPr lang="en-US" sz="4400" b="1" dirty="0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 </a:t>
            </a:r>
            <a:r>
              <a:rPr lang="en-US" sz="4400" b="1" dirty="0" err="1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Активность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 1"/>
          <p:cNvSpPr/>
          <p:nvPr/>
        </p:nvSpPr>
        <p:spPr>
          <a:xfrm>
            <a:off x="5859872" y="990195"/>
            <a:ext cx="2707958" cy="2986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2000" b="1" dirty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День: Солнце высоко</a:t>
            </a:r>
            <a:endParaRPr lang="en-US" sz="20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29649" y="1473646"/>
            <a:ext cx="9668566" cy="66152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2773465" y="7765366"/>
            <a:ext cx="1730326" cy="3235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5741" y="206122"/>
            <a:ext cx="96645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Создание коллажа на тему «День»</a:t>
            </a:r>
            <a:endParaRPr lang="ru-RU" sz="4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KOU_8kab\Downloads\43a072c7996e5df2bbb10712441dc3c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423" y="975563"/>
            <a:ext cx="9347200" cy="711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KOU_8kab\Downloads\ab5fe98d3f631fe8a320674596ac21f2.jpg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3261" b="90082" l="1495" r="97690">
                        <a14:foregroundMark x1="26495" y1="38179" x2="28533" y2="39130"/>
                        <a14:foregroundMark x1="33696" y1="26359" x2="34918" y2="28397"/>
                        <a14:foregroundMark x1="49049" y1="18342" x2="51359" y2="20109"/>
                        <a14:foregroundMark x1="59647" y1="19565" x2="61277" y2="18071"/>
                        <a14:foregroundMark x1="61685" y1="40625" x2="71875" y2="60870"/>
                        <a14:foregroundMark x1="6114" y1="52038" x2="52582" y2="63043"/>
                        <a14:foregroundMark x1="73641" y1="14130" x2="79755" y2="19293"/>
                        <a14:foregroundMark x1="35598" y1="78261" x2="40353" y2="72690"/>
                        <a14:foregroundMark x1="28668" y1="67120" x2="31522" y2="67120"/>
                        <a14:foregroundMark x1="49049" y1="85190" x2="50136" y2="81658"/>
                        <a14:foregroundMark x1="70245" y1="82745" x2="70109" y2="79076"/>
                        <a14:foregroundMark x1="83288" y1="73641" x2="80163" y2="71332"/>
                        <a14:foregroundMark x1="91168" y1="44837" x2="91168" y2="44837"/>
                        <a14:foregroundMark x1="90897" y1="55435" x2="90897" y2="55435"/>
                        <a14:backgroundMark x1="32201" y1="49049" x2="31793" y2="46739"/>
                        <a14:backgroundMark x1="31522" y1="47826" x2="28533" y2="47011"/>
                        <a14:backgroundMark x1="34783" y1="65625" x2="39946" y2="682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8342" y="1180598"/>
            <a:ext cx="1976698" cy="197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KOU_8kab\Downloads\i.jpg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556" b="92556" l="2111" r="97222">
                        <a14:foregroundMark x1="46111" y1="47000" x2="47333" y2="47222"/>
                        <a14:backgroundMark x1="13556" y1="9444" x2="17667" y2="14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88640" y="1256484"/>
            <a:ext cx="2107715" cy="21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KOU_8kab\Downloads\ae81da31202aea183450bef46c7386f6.png"/>
          <p:cNvPicPr>
            <a:picLocks noChangeAspect="1" noChangeArrowheads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28415" y="1299221"/>
            <a:ext cx="1900968" cy="165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KOU_8kab\Downloads\cock-clipart-md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0756" y="3364199"/>
            <a:ext cx="1154325" cy="138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KOU_8kab\Downloads\1635545748_85007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82641" y="3422490"/>
            <a:ext cx="1237605" cy="115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KOU_8kab\Downloads\schenok.jp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912" b="96636" l="3306" r="97581">
                        <a14:foregroundMark x1="27903" y1="27195" x2="32016" y2="31471"/>
                        <a14:foregroundMark x1="40726" y1="35690" x2="45968" y2="36773"/>
                        <a14:foregroundMark x1="46694" y1="30388" x2="48952" y2="34094"/>
                        <a14:foregroundMark x1="39919" y1="35462" x2="45565" y2="29875"/>
                        <a14:foregroundMark x1="19194" y1="35462" x2="25645" y2="38084"/>
                        <a14:foregroundMark x1="16935" y1="33580" x2="24839" y2="32269"/>
                        <a14:foregroundMark x1="29032" y1="41562" x2="29032" y2="41562"/>
                        <a14:foregroundMark x1="35081" y1="44527" x2="35081" y2="44527"/>
                        <a14:foregroundMark x1="36210" y1="41562" x2="36210" y2="41562"/>
                        <a14:foregroundMark x1="41452" y1="45553" x2="41452" y2="45553"/>
                        <a14:foregroundMark x1="12823" y1="86089" x2="12823" y2="86089"/>
                        <a14:foregroundMark x1="24516" y1="88712" x2="24516" y2="88712"/>
                        <a14:foregroundMark x1="32016" y1="86317" x2="32016" y2="86317"/>
                        <a14:foregroundMark x1="48226" y1="87400" x2="48226" y2="87400"/>
                        <a14:foregroundMark x1="54274" y1="90080" x2="54274" y2="90080"/>
                        <a14:foregroundMark x1="66290" y1="89795" x2="66290" y2="89795"/>
                        <a14:foregroundMark x1="10887" y1="86887" x2="18468" y2="86089"/>
                        <a14:foregroundMark x1="25968" y1="89510" x2="35081" y2="85291"/>
                        <a14:foregroundMark x1="53871" y1="90080" x2="67419" y2="88997"/>
                        <a14:foregroundMark x1="85887" y1="73546" x2="85887" y2="66876"/>
                        <a14:foregroundMark x1="44839" y1="80502" x2="48952" y2="81528"/>
                        <a14:backgroundMark x1="29032" y1="82326" x2="29032" y2="82326"/>
                        <a14:backgroundMark x1="43306" y1="84208" x2="43306" y2="84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13381" y="2896501"/>
            <a:ext cx="1280921" cy="181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KOU_8kab\Downloads\little-boy-doing-gymnastic-fitness-exercises-practicing-yoga-pose-on-a-green-mat-indoor-at-home-vector.jpg"/>
          <p:cNvPicPr>
            <a:picLocks noChangeAspect="1" noChangeArrowheads="1"/>
          </p:cNvPicPr>
          <p:nvPr/>
        </p:nvPicPr>
        <p:blipFill rotWithShape="1">
          <a:blip r:embed="rId12" cstate="screen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3125" b="100000" l="0" r="100000">
                        <a14:foregroundMark x1="13543" y1="40625" x2="26813" y2="49653"/>
                        <a14:foregroundMark x1="45554" y1="9954" x2="46648" y2="7870"/>
                        <a14:foregroundMark x1="8482" y1="43171" x2="12449" y2="35417"/>
                        <a14:foregroundMark x1="37893" y1="12963" x2="37893" y2="10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23926" y="5978770"/>
            <a:ext cx="1904489" cy="225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KOU_8kab\Downloads\7db592b79888c081b1e3f187edabea06.jpg"/>
          <p:cNvPicPr>
            <a:picLocks noChangeAspect="1" noChangeArrowheads="1"/>
          </p:cNvPicPr>
          <p:nvPr/>
        </p:nvPicPr>
        <p:blipFill>
          <a:blip r:embed="rId14" cstate="screen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639" b="100000" l="9862" r="89941">
                        <a14:foregroundMark x1="37673" y1="40735" x2="42604" y2="35942"/>
                        <a14:foregroundMark x1="39842" y1="81310" x2="44379" y2="75719"/>
                        <a14:foregroundMark x1="39250" y1="73802" x2="44970" y2="72843"/>
                        <a14:foregroundMark x1="42406" y1="85304" x2="46746" y2="82428"/>
                        <a14:foregroundMark x1="59961" y1="88339" x2="58777" y2="86102"/>
                        <a14:backgroundMark x1="45759" y1="65176" x2="45759" y2="65176"/>
                        <a14:backgroundMark x1="45957" y1="69649" x2="45957" y2="69649"/>
                        <a14:backgroundMark x1="71006" y1="50799" x2="71006" y2="507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58369" y="6166375"/>
            <a:ext cx="1671014" cy="206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KOU_8kab\Downloads\1691404566_gas-kvas-com-p-risunki-na-prazdnik-den-obeda-za-prosmotro-22.jpg"/>
          <p:cNvPicPr>
            <a:picLocks noChangeAspect="1" noChangeArrowheads="1"/>
          </p:cNvPicPr>
          <p:nvPr/>
        </p:nvPicPr>
        <p:blipFill>
          <a:blip r:embed="rId16" cstate="screen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9889" b="89915" l="6215" r="94855">
                        <a14:foregroundMark x1="18849" y1="34119" x2="21803" y2="36411"/>
                        <a14:foregroundMark x1="16200" y1="36870" x2="21294" y2="35953"/>
                        <a14:foregroundMark x1="24809" y1="31434" x2="26388" y2="26916"/>
                        <a14:foregroundMark x1="24962" y1="36411" x2="28273" y2="39293"/>
                        <a14:foregroundMark x1="20581" y1="45383" x2="26388" y2="45187"/>
                        <a14:foregroundMark x1="30056" y1="44270" x2="31075" y2="45187"/>
                        <a14:foregroundMark x1="36526" y1="32809" x2="44575" y2="35691"/>
                        <a14:foregroundMark x1="81355" y1="18402" x2="76974" y2="83235"/>
                        <a14:foregroundMark x1="81559" y1="19712" x2="89608" y2="36149"/>
                        <a14:foregroundMark x1="85227" y1="69745" x2="85380" y2="67714"/>
                        <a14:foregroundMark x1="73306" y1="52390" x2="75751" y2="50360"/>
                        <a14:foregroundMark x1="82221" y1="43615" x2="83495" y2="47413"/>
                        <a14:foregroundMark x1="83647" y1="43615" x2="84004" y2="46103"/>
                        <a14:foregroundMark x1="74019" y1="50557" x2="74019" y2="49443"/>
                        <a14:foregroundMark x1="70504" y1="75115" x2="72593" y2="69745"/>
                        <a14:foregroundMark x1="18492" y1="75377" x2="24096" y2="74198"/>
                        <a14:foregroundMark x1="85736" y1="68828" x2="87825" y2="69483"/>
                        <a14:foregroundMark x1="59450" y1="76031" x2="62608" y2="72888"/>
                        <a14:backgroundMark x1="18136" y1="75769" x2="22873" y2="75115"/>
                        <a14:backgroundMark x1="18645" y1="74656" x2="22160" y2="75115"/>
                        <a14:backgroundMark x1="20428" y1="75573" x2="23586" y2="74656"/>
                        <a14:backgroundMark x1="13602" y1="75769" x2="13602" y2="75769"/>
                        <a14:backgroundMark x1="45441" y1="75573" x2="45441" y2="75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13587" y="4299988"/>
            <a:ext cx="2730624" cy="212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KOU_8kab\Downloads\fa8d188ec48345a5f93ad669f740a807.jpg"/>
          <p:cNvPicPr>
            <a:picLocks noChangeAspect="1" noChangeArrowheads="1"/>
          </p:cNvPicPr>
          <p:nvPr/>
        </p:nvPicPr>
        <p:blipFill>
          <a:blip r:embed="rId18" cstate="screen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4473" b="97444" l="2716" r="99042">
                        <a14:foregroundMark x1="24281" y1="79073" x2="43930" y2="78594"/>
                        <a14:foregroundMark x1="15016" y1="83866" x2="41853" y2="84026"/>
                        <a14:foregroundMark x1="22204" y1="79872" x2="29233" y2="81310"/>
                        <a14:foregroundMark x1="22204" y1="82109" x2="28435" y2="81310"/>
                        <a14:foregroundMark x1="29553" y1="71086" x2="33866" y2="7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3417" y="4578104"/>
            <a:ext cx="2422082" cy="242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MKOU_8kab\Downloads\1673562010_gas-kvas-com-p-luna-i-zvezdi-detskii-risunok-2.png"/>
          <p:cNvPicPr>
            <a:picLocks noChangeAspect="1" noChangeArrowheads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01443" y="46368"/>
            <a:ext cx="1846242" cy="141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186534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2570326" y="343707"/>
            <a:ext cx="8938379" cy="59721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ctr">
              <a:lnSpc>
                <a:spcPts val="4700"/>
              </a:lnSpc>
              <a:buNone/>
            </a:pPr>
            <a:r>
              <a:rPr lang="en-US" sz="4400" b="1" dirty="0" err="1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Вечер</a:t>
            </a:r>
            <a:r>
              <a:rPr lang="ru-RU" sz="4400" b="1" dirty="0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.</a:t>
            </a:r>
            <a:r>
              <a:rPr lang="en-US" sz="4400" b="1" dirty="0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 </a:t>
            </a:r>
            <a:r>
              <a:rPr lang="en-US" sz="4400" b="1" dirty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Отдых</a:t>
            </a:r>
            <a:endParaRPr lang="en-US" sz="4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Text 3"/>
          <p:cNvSpPr/>
          <p:nvPr/>
        </p:nvSpPr>
        <p:spPr>
          <a:xfrm>
            <a:off x="5508180" y="1041076"/>
            <a:ext cx="2700099" cy="29860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Вечер: </a:t>
            </a:r>
            <a:r>
              <a:rPr lang="en-US" sz="1850" b="1" dirty="0" err="1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Закат</a:t>
            </a:r>
            <a:r>
              <a:rPr lang="en-US" sz="1850" b="1" dirty="0" smtClean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 </a:t>
            </a:r>
            <a:r>
              <a:rPr lang="en-US" sz="18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и отдых</a:t>
            </a:r>
            <a:endParaRPr lang="en-US" sz="1850" dirty="0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05232" y="1473645"/>
            <a:ext cx="9668566" cy="661527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12773465" y="7765366"/>
            <a:ext cx="1730326" cy="32355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6890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55741" y="206122"/>
            <a:ext cx="96645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400" b="1" dirty="0" smtClean="0">
                <a:solidFill>
                  <a:srgbClr val="006600"/>
                </a:solidFill>
                <a:latin typeface="Times New Roman" pitchFamily="18" charset="0"/>
                <a:cs typeface="Times New Roman" pitchFamily="18" charset="0"/>
              </a:rPr>
              <a:t>Создание коллажа на тему «Вечер»</a:t>
            </a:r>
            <a:endParaRPr lang="ru-RU" sz="4400" b="1" dirty="0">
              <a:solidFill>
                <a:srgbClr val="0066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C:\Users\MKOU_8kab\Downloads\43a072c7996e5df2bbb10712441dc3c1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6600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8423" y="975563"/>
            <a:ext cx="9347200" cy="71133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MKOU_8kab\Downloads\ab5fe98d3f631fe8a320674596ac21f2.jpg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261" b="90082" l="1495" r="97690">
                        <a14:foregroundMark x1="26495" y1="38179" x2="28533" y2="39130"/>
                        <a14:foregroundMark x1="33696" y1="26359" x2="34918" y2="28397"/>
                        <a14:foregroundMark x1="49049" y1="18342" x2="51359" y2="20109"/>
                        <a14:foregroundMark x1="59647" y1="19565" x2="61277" y2="18071"/>
                        <a14:foregroundMark x1="61685" y1="40625" x2="71875" y2="60870"/>
                        <a14:foregroundMark x1="6114" y1="52038" x2="52582" y2="63043"/>
                        <a14:foregroundMark x1="73641" y1="14130" x2="79755" y2="19293"/>
                        <a14:foregroundMark x1="35598" y1="78261" x2="40353" y2="72690"/>
                        <a14:foregroundMark x1="28668" y1="67120" x2="31522" y2="67120"/>
                        <a14:foregroundMark x1="49049" y1="85190" x2="50136" y2="81658"/>
                        <a14:foregroundMark x1="70245" y1="82745" x2="70109" y2="79076"/>
                        <a14:foregroundMark x1="83288" y1="73641" x2="80163" y2="71332"/>
                        <a14:foregroundMark x1="91168" y1="44837" x2="91168" y2="44837"/>
                        <a14:foregroundMark x1="90897" y1="55435" x2="90897" y2="55435"/>
                        <a14:backgroundMark x1="32201" y1="49049" x2="31793" y2="46739"/>
                        <a14:backgroundMark x1="31522" y1="47826" x2="28533" y2="47011"/>
                        <a14:backgroundMark x1="34783" y1="65625" x2="39946" y2="6820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98342" y="1180598"/>
            <a:ext cx="1976698" cy="19766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MKOU_8kab\Downloads\i.jpg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556" b="92556" l="2111" r="97222">
                        <a14:foregroundMark x1="46111" y1="47000" x2="47333" y2="47222"/>
                        <a14:backgroundMark x1="13556" y1="9444" x2="17667" y2="14111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88640" y="1256484"/>
            <a:ext cx="2107715" cy="2107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MKOU_8kab\Downloads\ae81da31202aea183450bef46c7386f6.png"/>
          <p:cNvPicPr>
            <a:picLocks noChangeAspect="1" noChangeArrowheads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528415" y="1299221"/>
            <a:ext cx="1900968" cy="16503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MKOU_8kab\Downloads\cock-clipart-md.png"/>
          <p:cNvPicPr>
            <a:picLocks noChangeAspect="1" noChangeArrowheads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60756" y="3364199"/>
            <a:ext cx="1154325" cy="13886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MKOU_8kab\Downloads\1635545748_85007.png"/>
          <p:cNvPicPr>
            <a:picLocks noChangeAspect="1" noChangeArrowheads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282641" y="3422490"/>
            <a:ext cx="1237605" cy="1155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MKOU_8kab\Downloads\schenok.jpg"/>
          <p:cNvPicPr>
            <a:picLocks noChangeAspect="1" noChangeArrowheads="1"/>
          </p:cNvPicPr>
          <p:nvPr/>
        </p:nvPicPr>
        <p:blipFill>
          <a:blip r:embed="rId11" cstate="screen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912" b="96636" l="3306" r="97581">
                        <a14:foregroundMark x1="27903" y1="27195" x2="32016" y2="31471"/>
                        <a14:foregroundMark x1="40726" y1="35690" x2="45968" y2="36773"/>
                        <a14:foregroundMark x1="46694" y1="30388" x2="48952" y2="34094"/>
                        <a14:foregroundMark x1="39919" y1="35462" x2="45565" y2="29875"/>
                        <a14:foregroundMark x1="19194" y1="35462" x2="25645" y2="38084"/>
                        <a14:foregroundMark x1="16935" y1="33580" x2="24839" y2="32269"/>
                        <a14:foregroundMark x1="29032" y1="41562" x2="29032" y2="41562"/>
                        <a14:foregroundMark x1="35081" y1="44527" x2="35081" y2="44527"/>
                        <a14:foregroundMark x1="36210" y1="41562" x2="36210" y2="41562"/>
                        <a14:foregroundMark x1="41452" y1="45553" x2="41452" y2="45553"/>
                        <a14:foregroundMark x1="12823" y1="86089" x2="12823" y2="86089"/>
                        <a14:foregroundMark x1="24516" y1="88712" x2="24516" y2="88712"/>
                        <a14:foregroundMark x1="32016" y1="86317" x2="32016" y2="86317"/>
                        <a14:foregroundMark x1="48226" y1="87400" x2="48226" y2="87400"/>
                        <a14:foregroundMark x1="54274" y1="90080" x2="54274" y2="90080"/>
                        <a14:foregroundMark x1="66290" y1="89795" x2="66290" y2="89795"/>
                        <a14:foregroundMark x1="10887" y1="86887" x2="18468" y2="86089"/>
                        <a14:foregroundMark x1="25968" y1="89510" x2="35081" y2="85291"/>
                        <a14:foregroundMark x1="53871" y1="90080" x2="67419" y2="88997"/>
                        <a14:foregroundMark x1="85887" y1="73546" x2="85887" y2="66876"/>
                        <a14:foregroundMark x1="44839" y1="80502" x2="48952" y2="81528"/>
                        <a14:backgroundMark x1="29032" y1="82326" x2="29032" y2="82326"/>
                        <a14:backgroundMark x1="43306" y1="84208" x2="43306" y2="84208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913381" y="2896501"/>
            <a:ext cx="1280921" cy="18118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MKOU_8kab\Downloads\little-boy-doing-gymnastic-fitness-exercises-practicing-yoga-pose-on-a-green-mat-indoor-at-home-vector.jpg"/>
          <p:cNvPicPr>
            <a:picLocks noChangeAspect="1" noChangeArrowheads="1"/>
          </p:cNvPicPr>
          <p:nvPr/>
        </p:nvPicPr>
        <p:blipFill rotWithShape="1">
          <a:blip r:embed="rId13" cstate="screen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ackgroundRemoval t="3125" b="100000" l="0" r="100000">
                        <a14:foregroundMark x1="13543" y1="40625" x2="26813" y2="49653"/>
                        <a14:foregroundMark x1="45554" y1="9954" x2="46648" y2="7870"/>
                        <a14:foregroundMark x1="8482" y1="43171" x2="12449" y2="35417"/>
                        <a14:foregroundMark x1="37893" y1="12963" x2="37893" y2="1041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623926" y="5978770"/>
            <a:ext cx="1904489" cy="2250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C:\Users\MKOU_8kab\Downloads\7db592b79888c081b1e3f187edabea06.jpg"/>
          <p:cNvPicPr>
            <a:picLocks noChangeAspect="1" noChangeArrowheads="1"/>
          </p:cNvPicPr>
          <p:nvPr/>
        </p:nvPicPr>
        <p:blipFill>
          <a:blip r:embed="rId15" cstate="screen"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ackgroundRemoval t="639" b="100000" l="9862" r="89941">
                        <a14:foregroundMark x1="37673" y1="40735" x2="42604" y2="35942"/>
                        <a14:foregroundMark x1="39842" y1="81310" x2="44379" y2="75719"/>
                        <a14:foregroundMark x1="39250" y1="73802" x2="44970" y2="72843"/>
                        <a14:foregroundMark x1="42406" y1="85304" x2="46746" y2="82428"/>
                        <a14:foregroundMark x1="59961" y1="88339" x2="58777" y2="86102"/>
                        <a14:backgroundMark x1="45759" y1="65176" x2="45759" y2="65176"/>
                        <a14:backgroundMark x1="45957" y1="69649" x2="45957" y2="69649"/>
                        <a14:backgroundMark x1="71006" y1="50799" x2="71006" y2="50799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758369" y="6166375"/>
            <a:ext cx="1671014" cy="20632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7" name="Picture 13" descr="C:\Users\MKOU_8kab\Downloads\1691404566_gas-kvas-com-p-risunki-na-prazdnik-den-obeda-za-prosmotro-22.jpg"/>
          <p:cNvPicPr>
            <a:picLocks noChangeAspect="1" noChangeArrowheads="1"/>
          </p:cNvPicPr>
          <p:nvPr/>
        </p:nvPicPr>
        <p:blipFill>
          <a:blip r:embed="rId17" cstate="screen"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ackgroundRemoval t="9889" b="89915" l="6215" r="94855">
                        <a14:foregroundMark x1="18849" y1="34119" x2="21803" y2="36411"/>
                        <a14:foregroundMark x1="16200" y1="36870" x2="21294" y2="35953"/>
                        <a14:foregroundMark x1="24809" y1="31434" x2="26388" y2="26916"/>
                        <a14:foregroundMark x1="24962" y1="36411" x2="28273" y2="39293"/>
                        <a14:foregroundMark x1="20581" y1="45383" x2="26388" y2="45187"/>
                        <a14:foregroundMark x1="30056" y1="44270" x2="31075" y2="45187"/>
                        <a14:foregroundMark x1="36526" y1="32809" x2="44575" y2="35691"/>
                        <a14:foregroundMark x1="81355" y1="18402" x2="76974" y2="83235"/>
                        <a14:foregroundMark x1="81559" y1="19712" x2="89608" y2="36149"/>
                        <a14:foregroundMark x1="85227" y1="69745" x2="85380" y2="67714"/>
                        <a14:foregroundMark x1="73306" y1="52390" x2="75751" y2="50360"/>
                        <a14:foregroundMark x1="82221" y1="43615" x2="83495" y2="47413"/>
                        <a14:foregroundMark x1="83647" y1="43615" x2="84004" y2="46103"/>
                        <a14:foregroundMark x1="74019" y1="50557" x2="74019" y2="49443"/>
                        <a14:foregroundMark x1="70504" y1="75115" x2="72593" y2="69745"/>
                        <a14:foregroundMark x1="18492" y1="75377" x2="24096" y2="74198"/>
                        <a14:foregroundMark x1="85736" y1="68828" x2="87825" y2="69483"/>
                        <a14:foregroundMark x1="59450" y1="76031" x2="62608" y2="72888"/>
                        <a14:backgroundMark x1="18136" y1="75769" x2="22873" y2="75115"/>
                        <a14:backgroundMark x1="18645" y1="74656" x2="22160" y2="75115"/>
                        <a14:backgroundMark x1="20428" y1="75573" x2="23586" y2="74656"/>
                        <a14:backgroundMark x1="13602" y1="75769" x2="13602" y2="75769"/>
                        <a14:backgroundMark x1="45441" y1="75573" x2="45441" y2="7557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113587" y="4299988"/>
            <a:ext cx="2730624" cy="21242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C:\Users\MKOU_8kab\Downloads\fa8d188ec48345a5f93ad669f740a807.jpg"/>
          <p:cNvPicPr>
            <a:picLocks noChangeAspect="1" noChangeArrowheads="1"/>
          </p:cNvPicPr>
          <p:nvPr/>
        </p:nvPicPr>
        <p:blipFill>
          <a:blip r:embed="rId19" cstate="screen"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ackgroundRemoval t="4473" b="97444" l="2716" r="99042">
                        <a14:foregroundMark x1="24281" y1="79073" x2="43930" y2="78594"/>
                        <a14:foregroundMark x1="15016" y1="83866" x2="41853" y2="84026"/>
                        <a14:foregroundMark x1="22204" y1="79872" x2="29233" y2="81310"/>
                        <a14:foregroundMark x1="22204" y1="82109" x2="28435" y2="81310"/>
                        <a14:foregroundMark x1="29553" y1="71086" x2="33866" y2="73163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43417" y="4578104"/>
            <a:ext cx="2422082" cy="2422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9" name="Picture 15" descr="C:\Users\MKOU_8kab\Downloads\1673562010_gas-kvas-com-p-luna-i-zvezdi-detskii-risunok-2.png"/>
          <p:cNvPicPr>
            <a:picLocks noChangeAspect="1" noChangeArrowheads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1901443" y="46368"/>
            <a:ext cx="1846242" cy="1412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60792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6020973" y="134907"/>
            <a:ext cx="2329238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 err="1" smtClean="0">
                <a:solidFill>
                  <a:srgbClr val="006747"/>
                </a:solidFill>
                <a:latin typeface="Times New Roman" pitchFamily="18" charset="0"/>
                <a:ea typeface="Noto Serif SC Bold" pitchFamily="34" charset="-122"/>
                <a:cs typeface="Times New Roman" pitchFamily="18" charset="0"/>
              </a:rPr>
              <a:t>Ночь</a:t>
            </a:r>
            <a:endParaRPr lang="en-US" sz="445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 descr="C:\Users\MKOU_8kab\Downloads\man-sleeps-at-night-in-bed-room-with-a-window-vector-2278090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759" y="1044296"/>
            <a:ext cx="13089666" cy="66647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2745329" y="7709095"/>
            <a:ext cx="1758462" cy="42203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76072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80190" y="1252776"/>
            <a:ext cx="7556421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Физкультминутка и повторение</a:t>
            </a:r>
            <a:endParaRPr lang="en-US" sz="4450" dirty="0"/>
          </a:p>
        </p:txBody>
      </p:sp>
      <p:sp>
        <p:nvSpPr>
          <p:cNvPr id="4" name="Shape 1"/>
          <p:cNvSpPr/>
          <p:nvPr/>
        </p:nvSpPr>
        <p:spPr>
          <a:xfrm>
            <a:off x="6280190" y="3010495"/>
            <a:ext cx="170021" cy="1216223"/>
          </a:xfrm>
          <a:prstGeom prst="roundRect">
            <a:avLst>
              <a:gd name="adj" fmla="val 120071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5" name="Text 2"/>
          <p:cNvSpPr/>
          <p:nvPr/>
        </p:nvSpPr>
        <p:spPr>
          <a:xfrm>
            <a:off x="6790373" y="3010495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Утренняя зарядка</a:t>
            </a:r>
            <a:endParaRPr lang="en-US" sz="2200" dirty="0"/>
          </a:p>
        </p:txBody>
      </p:sp>
      <p:sp>
        <p:nvSpPr>
          <p:cNvPr id="6" name="Text 3"/>
          <p:cNvSpPr/>
          <p:nvPr/>
        </p:nvSpPr>
        <p:spPr>
          <a:xfrm>
            <a:off x="6790373" y="3500914"/>
            <a:ext cx="7046238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Каждый раз по утрам делаем зарядку, шагаем и поднимаем руки.</a:t>
            </a:r>
            <a:endParaRPr lang="en-US" sz="1750" dirty="0"/>
          </a:p>
        </p:txBody>
      </p:sp>
      <p:sp>
        <p:nvSpPr>
          <p:cNvPr id="7" name="Shape 4"/>
          <p:cNvSpPr/>
          <p:nvPr/>
        </p:nvSpPr>
        <p:spPr>
          <a:xfrm>
            <a:off x="6620351" y="4453533"/>
            <a:ext cx="170021" cy="853321"/>
          </a:xfrm>
          <a:prstGeom prst="roundRect">
            <a:avLst>
              <a:gd name="adj" fmla="val 120071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8" name="Text 5"/>
          <p:cNvSpPr/>
          <p:nvPr/>
        </p:nvSpPr>
        <p:spPr>
          <a:xfrm>
            <a:off x="7207430" y="4453533"/>
            <a:ext cx="2835235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Весело шагать</a:t>
            </a:r>
            <a:endParaRPr lang="en-US" sz="2200" dirty="0"/>
          </a:p>
        </p:txBody>
      </p:sp>
      <p:sp>
        <p:nvSpPr>
          <p:cNvPr id="9" name="Text 6"/>
          <p:cNvSpPr/>
          <p:nvPr/>
        </p:nvSpPr>
        <p:spPr>
          <a:xfrm>
            <a:off x="7130534" y="4943951"/>
            <a:ext cx="6706076" cy="36290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Наклоны в стороны, приседания и прыжки.</a:t>
            </a:r>
            <a:endParaRPr lang="en-US" sz="1750" dirty="0"/>
          </a:p>
        </p:txBody>
      </p:sp>
      <p:sp>
        <p:nvSpPr>
          <p:cNvPr id="10" name="Shape 7"/>
          <p:cNvSpPr/>
          <p:nvPr/>
        </p:nvSpPr>
        <p:spPr>
          <a:xfrm>
            <a:off x="6960632" y="5533668"/>
            <a:ext cx="170021" cy="1216223"/>
          </a:xfrm>
          <a:prstGeom prst="roundRect">
            <a:avLst>
              <a:gd name="adj" fmla="val 120071"/>
            </a:avLst>
          </a:prstGeom>
          <a:solidFill>
            <a:srgbClr val="D1EFE4"/>
          </a:solidFill>
          <a:ln w="7620">
            <a:solidFill>
              <a:srgbClr val="B7D5CA"/>
            </a:solidFill>
            <a:prstDash val="solid"/>
          </a:ln>
        </p:spPr>
      </p:sp>
      <p:sp>
        <p:nvSpPr>
          <p:cNvPr id="11" name="Text 8"/>
          <p:cNvSpPr/>
          <p:nvPr/>
        </p:nvSpPr>
        <p:spPr>
          <a:xfrm>
            <a:off x="7470815" y="5533668"/>
            <a:ext cx="3892153" cy="354330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b="1" dirty="0"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Повторение частей суток</a:t>
            </a:r>
            <a:endParaRPr lang="en-US" sz="2200" dirty="0"/>
          </a:p>
        </p:txBody>
      </p:sp>
      <p:sp>
        <p:nvSpPr>
          <p:cNvPr id="12" name="Text 9"/>
          <p:cNvSpPr/>
          <p:nvPr/>
        </p:nvSpPr>
        <p:spPr>
          <a:xfrm>
            <a:off x="7470815" y="6024086"/>
            <a:ext cx="6365796" cy="725805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2850"/>
              </a:lnSpc>
              <a:buNone/>
            </a:pPr>
            <a:r>
              <a:rPr lang="en-US" sz="1750" dirty="0">
                <a:solidFill>
                  <a:srgbClr val="4B4A4A"/>
                </a:solidFill>
                <a:latin typeface="Geist" pitchFamily="34" charset="0"/>
                <a:ea typeface="Geist" pitchFamily="34" charset="-122"/>
                <a:cs typeface="Geist" pitchFamily="34" charset="-120"/>
              </a:rPr>
              <a:t>Повторяем «утро, день, вечер, ночь» и что нарисовано на картинках.</a:t>
            </a:r>
            <a:endParaRPr lang="en-US" sz="1750" dirty="0"/>
          </a:p>
        </p:txBody>
      </p:sp>
      <p:sp>
        <p:nvSpPr>
          <p:cNvPr id="13" name="Овал 12"/>
          <p:cNvSpPr/>
          <p:nvPr/>
        </p:nvSpPr>
        <p:spPr>
          <a:xfrm>
            <a:off x="2138289" y="6749891"/>
            <a:ext cx="742071" cy="762257"/>
          </a:xfrm>
          <a:prstGeom prst="ellipse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12829735" y="7765366"/>
            <a:ext cx="1702191" cy="351692"/>
          </a:xfrm>
          <a:prstGeom prst="rect">
            <a:avLst/>
          </a:prstGeom>
          <a:solidFill>
            <a:schemeClr val="bg1"/>
          </a:solidFill>
          <a:ln>
            <a:solidFill>
              <a:schemeClr val="bg1">
                <a:lumMod val="9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0"/>
          <p:cNvSpPr/>
          <p:nvPr/>
        </p:nvSpPr>
        <p:spPr>
          <a:xfrm>
            <a:off x="2411574" y="235964"/>
            <a:ext cx="10651314" cy="141755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50"/>
              </a:lnSpc>
              <a:buNone/>
            </a:pPr>
            <a:r>
              <a:rPr lang="en-US" sz="4450" b="1" dirty="0">
                <a:solidFill>
                  <a:srgbClr val="006747"/>
                </a:solidFill>
                <a:latin typeface="Noto Serif SC Bold" pitchFamily="34" charset="0"/>
                <a:ea typeface="Noto Serif SC Bold" pitchFamily="34" charset="-122"/>
                <a:cs typeface="Noto Serif SC Bold" pitchFamily="34" charset="-120"/>
              </a:rPr>
              <a:t>Заключение: Игра «Чего не стало?»</a:t>
            </a:r>
            <a:endParaRPr lang="en-US" sz="445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12857871" y="7751298"/>
            <a:ext cx="1674055" cy="351693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 rotWithShape="1"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905248" y="894285"/>
            <a:ext cx="3566319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7843415" y="4505324"/>
            <a:ext cx="3523279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 rotWithShape="1"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170913" y="894285"/>
            <a:ext cx="3566318" cy="3743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 rotWithShape="1"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4213775" y="4505325"/>
            <a:ext cx="3523456" cy="37242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455</TotalTime>
  <Words>219</Words>
  <Application>Microsoft Office PowerPoint</Application>
  <PresentationFormat>Произвольный</PresentationFormat>
  <Paragraphs>46</Paragraphs>
  <Slides>13</Slides>
  <Notes>9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PptxGenJS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MKOU_8kab</cp:lastModifiedBy>
  <cp:revision>28</cp:revision>
  <dcterms:created xsi:type="dcterms:W3CDTF">2025-05-26T11:54:10Z</dcterms:created>
  <dcterms:modified xsi:type="dcterms:W3CDTF">2025-08-12T08:33:09Z</dcterms:modified>
</cp:coreProperties>
</file>