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0" r:id="rId3"/>
    <p:sldId id="259" r:id="rId4"/>
    <p:sldId id="263" r:id="rId5"/>
    <p:sldId id="267" r:id="rId6"/>
    <p:sldId id="264" r:id="rId7"/>
    <p:sldId id="261" r:id="rId8"/>
    <p:sldId id="268" r:id="rId9"/>
    <p:sldId id="272" r:id="rId10"/>
    <p:sldId id="273" r:id="rId11"/>
    <p:sldId id="271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66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464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4A803C-2455-4F0D-BC65-7E52C6F7A3B0}" type="datetimeFigureOut">
              <a:rPr lang="ru-RU" smtClean="0"/>
              <a:t>17.02.2025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33274E-2DE3-4609-A0BF-5D8C1447A85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562301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4A803C-2455-4F0D-BC65-7E52C6F7A3B0}" type="datetimeFigureOut">
              <a:rPr lang="ru-RU" smtClean="0"/>
              <a:t>17.02.2025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33274E-2DE3-4609-A0BF-5D8C1447A85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87569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4A803C-2455-4F0D-BC65-7E52C6F7A3B0}" type="datetimeFigureOut">
              <a:rPr lang="ru-RU" smtClean="0"/>
              <a:t>17.02.2025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33274E-2DE3-4609-A0BF-5D8C1447A85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159448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4A803C-2455-4F0D-BC65-7E52C6F7A3B0}" type="datetimeFigureOut">
              <a:rPr lang="ru-RU" smtClean="0"/>
              <a:t>17.02.2025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33274E-2DE3-4609-A0BF-5D8C1447A85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857091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4A803C-2455-4F0D-BC65-7E52C6F7A3B0}" type="datetimeFigureOut">
              <a:rPr lang="ru-RU" smtClean="0"/>
              <a:t>17.02.2025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33274E-2DE3-4609-A0BF-5D8C1447A85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356663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4A803C-2455-4F0D-BC65-7E52C6F7A3B0}" type="datetimeFigureOut">
              <a:rPr lang="ru-RU" smtClean="0"/>
              <a:t>17.02.2025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33274E-2DE3-4609-A0BF-5D8C1447A85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485855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4A803C-2455-4F0D-BC65-7E52C6F7A3B0}" type="datetimeFigureOut">
              <a:rPr lang="ru-RU" smtClean="0"/>
              <a:t>17.02.2025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33274E-2DE3-4609-A0BF-5D8C1447A85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486351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4A803C-2455-4F0D-BC65-7E52C6F7A3B0}" type="datetimeFigureOut">
              <a:rPr lang="ru-RU" smtClean="0"/>
              <a:t>17.02.2025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33274E-2DE3-4609-A0BF-5D8C1447A85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684601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4A803C-2455-4F0D-BC65-7E52C6F7A3B0}" type="datetimeFigureOut">
              <a:rPr lang="ru-RU" smtClean="0"/>
              <a:t>17.02.2025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33274E-2DE3-4609-A0BF-5D8C1447A85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230873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4A803C-2455-4F0D-BC65-7E52C6F7A3B0}" type="datetimeFigureOut">
              <a:rPr lang="ru-RU" smtClean="0"/>
              <a:t>17.02.2025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33274E-2DE3-4609-A0BF-5D8C1447A85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054639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4A803C-2455-4F0D-BC65-7E52C6F7A3B0}" type="datetimeFigureOut">
              <a:rPr lang="ru-RU" smtClean="0"/>
              <a:t>17.02.2025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33274E-2DE3-4609-A0BF-5D8C1447A85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517466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4A803C-2455-4F0D-BC65-7E52C6F7A3B0}" type="datetimeFigureOut">
              <a:rPr lang="ru-RU" smtClean="0"/>
              <a:t>17.02.2025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33274E-2DE3-4609-A0BF-5D8C1447A85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216216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4725144"/>
            <a:ext cx="7725362" cy="1944216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71" t="13607" r="19038" b="14537"/>
          <a:stretch/>
        </p:blipFill>
        <p:spPr>
          <a:xfrm>
            <a:off x="44425" y="0"/>
            <a:ext cx="3740948" cy="3451123"/>
          </a:xfrm>
          <a:prstGeom prst="rect">
            <a:avLst/>
          </a:prstGeom>
        </p:spPr>
      </p:pic>
      <p:sp>
        <p:nvSpPr>
          <p:cNvPr id="7" name="Скругленный прямоугольник 6"/>
          <p:cNvSpPr/>
          <p:nvPr/>
        </p:nvSpPr>
        <p:spPr>
          <a:xfrm>
            <a:off x="1475656" y="1556792"/>
            <a:ext cx="7128792" cy="2952328"/>
          </a:xfrm>
          <a:prstGeom prst="roundRect">
            <a:avLst/>
          </a:prstGeom>
          <a:solidFill>
            <a:schemeClr val="bg1"/>
          </a:solidFill>
          <a:ln w="762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 smtClean="0">
                <a:solidFill>
                  <a:schemeClr val="tx1"/>
                </a:solidFill>
                <a:latin typeface="Impact" panose="020B0806030902050204" pitchFamily="34" charset="0"/>
              </a:rPr>
              <a:t>Волонтёрское </a:t>
            </a:r>
            <a:r>
              <a:rPr lang="ru-RU" sz="2800" smtClean="0">
                <a:solidFill>
                  <a:schemeClr val="tx1"/>
                </a:solidFill>
                <a:latin typeface="Impact" panose="020B0806030902050204" pitchFamily="34" charset="0"/>
              </a:rPr>
              <a:t>движение </a:t>
            </a:r>
            <a:r>
              <a:rPr lang="ru-RU" sz="2800" smtClean="0">
                <a:solidFill>
                  <a:schemeClr val="tx1"/>
                </a:solidFill>
                <a:latin typeface="Impact" panose="020B0806030902050204" pitchFamily="34" charset="0"/>
              </a:rPr>
              <a:t>как </a:t>
            </a:r>
            <a:r>
              <a:rPr lang="ru-RU" sz="2800" dirty="0" smtClean="0">
                <a:solidFill>
                  <a:schemeClr val="tx1"/>
                </a:solidFill>
                <a:latin typeface="Impact" panose="020B0806030902050204" pitchFamily="34" charset="0"/>
              </a:rPr>
              <a:t>эффективное средство воспитания предпосылок гражданской позиции дошкольников </a:t>
            </a:r>
            <a:endParaRPr lang="ru-RU" sz="2800" dirty="0">
              <a:solidFill>
                <a:schemeClr val="tx1"/>
              </a:solidFill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871968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latin typeface="Impact" panose="020B0806030902050204" pitchFamily="34" charset="0"/>
              </a:rPr>
              <a:t>Волонтёрское движение в ДОО</a:t>
            </a:r>
            <a:endParaRPr lang="ru-RU" dirty="0">
              <a:latin typeface="Impact" panose="020B080603090205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1310034"/>
            <a:ext cx="8568952" cy="4525963"/>
          </a:xfrm>
        </p:spPr>
        <p:txBody>
          <a:bodyPr/>
          <a:lstStyle/>
          <a:p>
            <a:pPr marL="0" lvl="0" indent="0">
              <a:spcBef>
                <a:spcPts val="0"/>
              </a:spcBef>
              <a:buNone/>
            </a:pPr>
            <a:r>
              <a:rPr lang="ru-RU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</a:t>
            </a:r>
            <a:r>
              <a:rPr lang="ru-RU" sz="28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 </a:t>
            </a:r>
            <a:r>
              <a:rPr lang="ru-RU" sz="28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создание </a:t>
            </a:r>
            <a:r>
              <a:rPr lang="ru-RU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условий для гражданско-патриотического и </a:t>
            </a:r>
            <a:r>
              <a:rPr lang="ru-RU" sz="28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духовно-нравственного воспитания детей дошкольного возраста, формирование </a:t>
            </a:r>
            <a:r>
              <a:rPr lang="ru-RU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 подрастающего </a:t>
            </a:r>
            <a:r>
              <a:rPr lang="ru-RU" sz="28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поколения предпосылок активной </a:t>
            </a:r>
            <a:r>
              <a:rPr lang="ru-RU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гражданской позиции путем </a:t>
            </a:r>
            <a:r>
              <a:rPr lang="ru-RU" sz="28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вовлечения </a:t>
            </a:r>
            <a:r>
              <a:rPr lang="ru-RU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добровольческую и благотворительную </a:t>
            </a:r>
            <a:r>
              <a:rPr lang="ru-RU" sz="28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деятельность</a:t>
            </a:r>
            <a:r>
              <a:rPr lang="ru-RU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2160" y="3872787"/>
            <a:ext cx="2808312" cy="28083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25305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Задачи:</a:t>
            </a:r>
            <a:endParaRPr lang="ru-RU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5256584"/>
          </a:xfrm>
        </p:spPr>
        <p:txBody>
          <a:bodyPr>
            <a:normAutofit fontScale="77500" lnSpcReduction="20000"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учить детей оказывать помощь тем, кто нуждается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способствовать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раскрепощению, самораскрытию, творческому самовыражению личности ребенка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дать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детям практические навыки участия в волонтерском движении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воспитывать у детей самостоятельность, инициативность, ответственность, доброжелательность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marL="0" indent="0">
              <a:buNone/>
            </a:pP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вовлечь семьи воспитанников в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образовательную деятельность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 гражданско – патриотическому и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духовно-нравственному воспитанию детей.</a:t>
            </a:r>
          </a:p>
          <a:p>
            <a:endParaRPr lang="ru-RU" dirty="0"/>
          </a:p>
        </p:txBody>
      </p:sp>
      <p:pic>
        <p:nvPicPr>
          <p:cNvPr id="4" name="Объект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34" t="4725" r="5031" b="5337"/>
          <a:stretch/>
        </p:blipFill>
        <p:spPr>
          <a:xfrm>
            <a:off x="7668344" y="260648"/>
            <a:ext cx="1008112" cy="102293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6823795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6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ru-RU" sz="36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сновные направления волонтерской </a:t>
            </a:r>
            <a:br>
              <a:rPr lang="ru-RU" sz="36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6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деятельности в ДОО: </a:t>
            </a:r>
            <a:endParaRPr lang="ru-RU" sz="36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2800" dirty="0" smtClean="0">
                <a:solidFill>
                  <a:srgbClr val="FFC000"/>
                </a:solidFill>
                <a:latin typeface="Impact" panose="020B0806030902050204" pitchFamily="34" charset="0"/>
              </a:rPr>
              <a:t>СОЦИАЛЬНОЕ ВОЛОНТЁРСТВО </a:t>
            </a:r>
          </a:p>
          <a:p>
            <a:pPr marL="0" indent="0">
              <a:buNone/>
            </a:pPr>
            <a:endParaRPr lang="ru-RU" dirty="0" smtClean="0">
              <a:ln>
                <a:solidFill>
                  <a:sysClr val="windowText" lastClr="000000"/>
                </a:solidFill>
              </a:ln>
              <a:solidFill>
                <a:srgbClr val="FFC000"/>
              </a:solidFill>
              <a:latin typeface="Impact" panose="020B0806030902050204" pitchFamily="34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134" y="2132856"/>
            <a:ext cx="3795609" cy="314553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1960" y="3212976"/>
            <a:ext cx="4602088" cy="3066141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06541" y="5445224"/>
            <a:ext cx="367679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Российский благотворительный проект «Добрые крышечки»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211961" y="2636912"/>
            <a:ext cx="46020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Муниципальная акция «Семья – семье»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863088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36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Основные направления волонтерской </a:t>
            </a:r>
            <a:br>
              <a:rPr lang="ru-RU" sz="36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6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деятельности в ДОО: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z="2800" dirty="0" smtClean="0">
                <a:solidFill>
                  <a:srgbClr val="00B050"/>
                </a:solidFill>
                <a:latin typeface="Impact" panose="020B0806030902050204" pitchFamily="34" charset="0"/>
              </a:rPr>
              <a:t>ЭКОЛОГИЧЕСКОЕ ВОЛОНТЁРСТВО</a:t>
            </a:r>
          </a:p>
          <a:p>
            <a:pPr marL="0" lvl="0" indent="0">
              <a:buNone/>
            </a:pPr>
            <a:endParaRPr lang="ru-RU" dirty="0">
              <a:solidFill>
                <a:prstClr val="black"/>
              </a:solidFill>
            </a:endParaRP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3645024"/>
            <a:ext cx="4251572" cy="2391509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2261627"/>
            <a:ext cx="4265123" cy="3198842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4572000" y="5661248"/>
            <a:ext cx="42651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Всероссийская акция «День эколога»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12024" y="2852936"/>
            <a:ext cx="39604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Всероссийская акция </a:t>
            </a:r>
          </a:p>
          <a:p>
            <a:pPr algn="ctr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«Голубая лента»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56280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36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Основные направления волонтерской </a:t>
            </a:r>
            <a:br>
              <a:rPr lang="ru-RU" sz="36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6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деятельности в ДОО: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dirty="0" smtClean="0">
                <a:solidFill>
                  <a:srgbClr val="C00000"/>
                </a:solidFill>
                <a:latin typeface="Impact" panose="020B0806030902050204" pitchFamily="34" charset="0"/>
              </a:rPr>
              <a:t>ПАТРИОТИЧЕСКОЕ ВОЛОНТЁРСТВО </a:t>
            </a:r>
          </a:p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2394522"/>
            <a:ext cx="4104456" cy="2734594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7984" y="3501008"/>
            <a:ext cx="4315323" cy="3238001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23528" y="5301208"/>
            <a:ext cx="37444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Всероссийская акция </a:t>
            </a:r>
          </a:p>
          <a:p>
            <a:pPr algn="ctr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«День призывника»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427984" y="2852936"/>
            <a:ext cx="41764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Муниципальная акция </a:t>
            </a:r>
          </a:p>
          <a:p>
            <a:pPr algn="ctr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«Чистый памятник»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75886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34" t="4725" r="5031" b="5337"/>
          <a:stretch/>
        </p:blipFill>
        <p:spPr>
          <a:xfrm>
            <a:off x="5148064" y="995024"/>
            <a:ext cx="2952328" cy="299574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TextBox 6"/>
          <p:cNvSpPr txBox="1"/>
          <p:nvPr/>
        </p:nvSpPr>
        <p:spPr>
          <a:xfrm>
            <a:off x="539552" y="2492896"/>
            <a:ext cx="460851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dirty="0" smtClean="0">
                <a:latin typeface="Impact" panose="020B0806030902050204" pitchFamily="34" charset="0"/>
              </a:rPr>
              <a:t>Те, кто может, делают.</a:t>
            </a:r>
          </a:p>
          <a:p>
            <a:r>
              <a:rPr lang="ru-RU" sz="3600" dirty="0" smtClean="0">
                <a:latin typeface="Impact" panose="020B0806030902050204" pitchFamily="34" charset="0"/>
              </a:rPr>
              <a:t>Те, кто может сделать</a:t>
            </a:r>
          </a:p>
          <a:p>
            <a:r>
              <a:rPr lang="ru-RU" sz="3600" dirty="0" smtClean="0">
                <a:latin typeface="Impact" panose="020B0806030902050204" pitchFamily="34" charset="0"/>
              </a:rPr>
              <a:t>больше,- ВОЛОНТЁРЫ</a:t>
            </a:r>
            <a:endParaRPr lang="ru-RU" sz="3600" dirty="0"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619497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600" dirty="0" smtClean="0">
                <a:solidFill>
                  <a:srgbClr val="C00000"/>
                </a:solidFill>
                <a:latin typeface="Impact" panose="020B0806030902050204" pitchFamily="34" charset="0"/>
              </a:rPr>
              <a:t>Этапы организации волонтёрского мероприятия:</a:t>
            </a:r>
            <a:endParaRPr lang="ru-RU" sz="3600" dirty="0">
              <a:solidFill>
                <a:srgbClr val="C00000"/>
              </a:solidFill>
              <a:latin typeface="Impact" panose="020B0806030902050204" pitchFamily="34" charset="0"/>
            </a:endParaRPr>
          </a:p>
        </p:txBody>
      </p:sp>
      <p:sp>
        <p:nvSpPr>
          <p:cNvPr id="4" name="Лента лицом вверх 3"/>
          <p:cNvSpPr/>
          <p:nvPr/>
        </p:nvSpPr>
        <p:spPr>
          <a:xfrm>
            <a:off x="467544" y="1628800"/>
            <a:ext cx="8208912" cy="1224136"/>
          </a:xfrm>
          <a:prstGeom prst="ribbon2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Направление мероприятия</a:t>
            </a:r>
            <a:endParaRPr lang="ru-RU" sz="2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856" y="3140968"/>
            <a:ext cx="8229600" cy="12496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856" y="4725144"/>
            <a:ext cx="8229600" cy="1249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483768" y="3284984"/>
            <a:ext cx="4572000" cy="707886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Инициативная</a:t>
            </a:r>
          </a:p>
          <a:p>
            <a:pPr algn="ctr"/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группа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единомышленников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3321786" y="5009679"/>
            <a:ext cx="264848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Ц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ель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мероприятия</a:t>
            </a:r>
          </a:p>
        </p:txBody>
      </p:sp>
    </p:spTree>
    <p:extLst>
      <p:ext uri="{BB962C8B-B14F-4D97-AF65-F5344CB8AC3E}">
        <p14:creationId xmlns:p14="http://schemas.microsoft.com/office/powerpoint/2010/main" val="41258075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600" dirty="0" smtClean="0">
                <a:solidFill>
                  <a:srgbClr val="C00000"/>
                </a:solidFill>
                <a:latin typeface="Impact" panose="020B0806030902050204" pitchFamily="34" charset="0"/>
              </a:rPr>
              <a:t>Этапы организации волонтёрского мероприятия:</a:t>
            </a:r>
            <a:endParaRPr lang="ru-RU" sz="3600" dirty="0">
              <a:solidFill>
                <a:srgbClr val="C00000"/>
              </a:solidFill>
              <a:latin typeface="Impact" panose="020B0806030902050204" pitchFamily="34" charset="0"/>
            </a:endParaRPr>
          </a:p>
        </p:txBody>
      </p:sp>
      <p:sp>
        <p:nvSpPr>
          <p:cNvPr id="4" name="Лента лицом вверх 3"/>
          <p:cNvSpPr/>
          <p:nvPr/>
        </p:nvSpPr>
        <p:spPr>
          <a:xfrm>
            <a:off x="467544" y="1628800"/>
            <a:ext cx="8208912" cy="1224136"/>
          </a:xfrm>
          <a:prstGeom prst="ribbon2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4. </a:t>
            </a:r>
            <a:r>
              <a:rPr lang="ru-RU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Задачи </a:t>
            </a:r>
            <a:r>
              <a:rPr lang="ru-RU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мероприятия</a:t>
            </a: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856" y="3140968"/>
            <a:ext cx="8229600" cy="12496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856" y="4725144"/>
            <a:ext cx="8229600" cy="1249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2899108" y="3429329"/>
            <a:ext cx="334578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Участники мероприятия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304216" y="4869160"/>
            <a:ext cx="4572000" cy="707886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6.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Дата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или сроки </a:t>
            </a:r>
            <a:endParaRPr lang="ru-RU" sz="20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проведения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593261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600" dirty="0" smtClean="0">
                <a:solidFill>
                  <a:srgbClr val="C00000"/>
                </a:solidFill>
                <a:latin typeface="Impact" panose="020B0806030902050204" pitchFamily="34" charset="0"/>
              </a:rPr>
              <a:t>Этапы организации волонтёрского мероприятия:</a:t>
            </a:r>
            <a:endParaRPr lang="ru-RU" sz="3600" dirty="0">
              <a:solidFill>
                <a:srgbClr val="C00000"/>
              </a:solidFill>
              <a:latin typeface="Impact" panose="020B0806030902050204" pitchFamily="34" charset="0"/>
            </a:endParaRPr>
          </a:p>
        </p:txBody>
      </p:sp>
      <p:sp>
        <p:nvSpPr>
          <p:cNvPr id="4" name="Лента лицом вверх 3"/>
          <p:cNvSpPr/>
          <p:nvPr/>
        </p:nvSpPr>
        <p:spPr>
          <a:xfrm>
            <a:off x="467544" y="1628800"/>
            <a:ext cx="8208912" cy="1224136"/>
          </a:xfrm>
          <a:prstGeom prst="ribbon2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7. </a:t>
            </a:r>
            <a:r>
              <a:rPr lang="ru-RU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Ресурсы</a:t>
            </a:r>
            <a:endParaRPr lang="ru-RU" sz="2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856" y="3140968"/>
            <a:ext cx="8229600" cy="12496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856" y="4725144"/>
            <a:ext cx="8229600" cy="1249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308620" y="3353042"/>
            <a:ext cx="4572000" cy="707886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8. С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пособ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привлечения внимания </a:t>
            </a:r>
            <a:endParaRPr lang="ru-RU" sz="20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 мероприятию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319024" y="4786330"/>
            <a:ext cx="4572000" cy="707886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9. Проведение мероприятия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его результат (освещение)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611174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127" t="3422" r="15902" b="6300"/>
          <a:stretch/>
        </p:blipFill>
        <p:spPr>
          <a:xfrm>
            <a:off x="395536" y="0"/>
            <a:ext cx="8352928" cy="6720502"/>
          </a:xfrm>
        </p:spPr>
      </p:pic>
      <p:sp>
        <p:nvSpPr>
          <p:cNvPr id="5" name="Сердце 4"/>
          <p:cNvSpPr/>
          <p:nvPr/>
        </p:nvSpPr>
        <p:spPr>
          <a:xfrm>
            <a:off x="1426209" y="2060848"/>
            <a:ext cx="6336704" cy="4536504"/>
          </a:xfrm>
          <a:prstGeom prst="hear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>
                <a:solidFill>
                  <a:sysClr val="windowText" lastClr="000000"/>
                </a:solidFill>
                <a:latin typeface="Impact" panose="020B0806030902050204" pitchFamily="34" charset="0"/>
              </a:rPr>
              <a:t>«Делай то, что ты можешь,</a:t>
            </a:r>
          </a:p>
          <a:p>
            <a:pPr algn="ctr"/>
            <a:r>
              <a:rPr lang="ru-RU" sz="3200" dirty="0" smtClean="0">
                <a:solidFill>
                  <a:sysClr val="windowText" lastClr="000000"/>
                </a:solidFill>
                <a:latin typeface="Impact" panose="020B0806030902050204" pitchFamily="34" charset="0"/>
              </a:rPr>
              <a:t>с помощью того, чем ты располагаешь,</a:t>
            </a:r>
          </a:p>
          <a:p>
            <a:pPr algn="ctr"/>
            <a:r>
              <a:rPr lang="ru-RU" sz="3200" dirty="0">
                <a:solidFill>
                  <a:sysClr val="windowText" lastClr="000000"/>
                </a:solidFill>
                <a:latin typeface="Impact" panose="020B0806030902050204" pitchFamily="34" charset="0"/>
              </a:rPr>
              <a:t>т</a:t>
            </a:r>
            <a:r>
              <a:rPr lang="ru-RU" sz="3200" dirty="0" smtClean="0">
                <a:solidFill>
                  <a:sysClr val="windowText" lastClr="000000"/>
                </a:solidFill>
                <a:latin typeface="Impact" panose="020B0806030902050204" pitchFamily="34" charset="0"/>
              </a:rPr>
              <a:t>ам, где ты сейчас!!!!»</a:t>
            </a:r>
            <a:endParaRPr lang="ru-RU" sz="3200" dirty="0">
              <a:solidFill>
                <a:sysClr val="windowText" lastClr="000000"/>
              </a:solidFill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444129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537</TotalTime>
  <Words>238</Words>
  <Application>Microsoft Office PowerPoint</Application>
  <PresentationFormat>Экран (4:3)</PresentationFormat>
  <Paragraphs>49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Тема Office</vt:lpstr>
      <vt:lpstr>Презентация PowerPoint</vt:lpstr>
      <vt:lpstr>Волонтёрское движение в ДОО</vt:lpstr>
      <vt:lpstr>Задачи:</vt:lpstr>
      <vt:lpstr>Основные направления волонтерской  деятельности в ДОО: </vt:lpstr>
      <vt:lpstr>Основные направления волонтерской  деятельности в ДОО: </vt:lpstr>
      <vt:lpstr>Основные направления волонтерской  деятельности в ДОО: </vt:lpstr>
      <vt:lpstr>Презентация PowerPoint</vt:lpstr>
      <vt:lpstr>Этапы организации волонтёрского мероприятия:</vt:lpstr>
      <vt:lpstr>Этапы организации волонтёрского мероприятия:</vt:lpstr>
      <vt:lpstr>Этапы организации волонтёрского мероприятия:</vt:lpstr>
      <vt:lpstr>Презентация PowerPoint</vt:lpstr>
    </vt:vector>
  </TitlesOfParts>
  <Company>Reanimator Extreme Edition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Smartbook32</dc:creator>
  <cp:lastModifiedBy>DetSad</cp:lastModifiedBy>
  <cp:revision>31</cp:revision>
  <dcterms:created xsi:type="dcterms:W3CDTF">2022-04-19T09:30:38Z</dcterms:created>
  <dcterms:modified xsi:type="dcterms:W3CDTF">2025-02-17T05:23:55Z</dcterms:modified>
</cp:coreProperties>
</file>