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6" r:id="rId1"/>
  </p:sldMasterIdLst>
  <p:sldIdLst>
    <p:sldId id="256" r:id="rId2"/>
    <p:sldId id="257" r:id="rId3"/>
    <p:sldId id="262" r:id="rId4"/>
    <p:sldId id="264" r:id="rId5"/>
    <p:sldId id="263" r:id="rId6"/>
    <p:sldId id="265" r:id="rId7"/>
    <p:sldId id="273" r:id="rId8"/>
    <p:sldId id="274" r:id="rId9"/>
    <p:sldId id="275" r:id="rId10"/>
    <p:sldId id="276" r:id="rId11"/>
    <p:sldId id="277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474" autoAdjust="0"/>
    <p:restoredTop sz="96445" autoAdjust="0"/>
  </p:normalViewPr>
  <p:slideViewPr>
    <p:cSldViewPr snapToGrid="0">
      <p:cViewPr>
        <p:scale>
          <a:sx n="67" d="100"/>
          <a:sy n="67" d="100"/>
        </p:scale>
        <p:origin x="-126" y="-10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65060" y="5052546"/>
            <a:ext cx="7516013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91791-F6F0-4F81-8818-A5142D4178DE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A86E7-9E4B-4C2A-971C-99D685444B34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0109" y="3132290"/>
            <a:ext cx="9567135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91791-F6F0-4F81-8818-A5142D4178DE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A86E7-9E4B-4C2A-971C-99D685444B3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000" y="731520"/>
            <a:ext cx="85344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0927" y="2172648"/>
            <a:ext cx="7955555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6584" y="4607511"/>
            <a:ext cx="7960659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91791-F6F0-4F81-8818-A5142D4178DE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A86E7-9E4B-4C2A-971C-99D685444B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91791-F6F0-4F81-8818-A5142D4178DE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A86E7-9E4B-4C2A-971C-99D685444B3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523999" y="731519"/>
            <a:ext cx="4462272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731520"/>
            <a:ext cx="4462272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41929" y="1400327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6403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1399032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91791-F6F0-4F81-8818-A5142D4178DE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A86E7-9E4B-4C2A-971C-99D685444B34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91791-F6F0-4F81-8818-A5142D4178DE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A86E7-9E4B-4C2A-971C-99D685444B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91791-F6F0-4F81-8818-A5142D4178DE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A86E7-9E4B-4C2A-971C-99D685444B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8794" y="2209801"/>
            <a:ext cx="4848113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4688" y="731520"/>
            <a:ext cx="5356113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4354" y="3497802"/>
            <a:ext cx="4518213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91791-F6F0-4F81-8818-A5142D4178DE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A86E7-9E4B-4C2A-971C-99D685444B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66900" y="1143000"/>
            <a:ext cx="54864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0516" y="1010486"/>
            <a:ext cx="4925485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91791-F6F0-4F81-8818-A5142D4178DE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A86E7-9E4B-4C2A-971C-99D685444B34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9691" y="4464421"/>
            <a:ext cx="8511384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40000" y="731519"/>
            <a:ext cx="85344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91791-F6F0-4F81-8818-A5142D4178DE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A86E7-9E4B-4C2A-971C-99D685444B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8344" y="376518"/>
            <a:ext cx="27432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32151" y="731520"/>
            <a:ext cx="6439049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91791-F6F0-4F81-8818-A5142D4178DE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A86E7-9E4B-4C2A-971C-99D685444B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12192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91053" y="4372168"/>
            <a:ext cx="8683348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2260"/>
            <a:ext cx="85344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00" y="6172201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F291791-F6F0-4F81-8818-A5142D4178DE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172201"/>
            <a:ext cx="44704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80000" y="6172201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6EA86E7-9E4B-4C2A-971C-99D685444B3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59132" y="1262742"/>
            <a:ext cx="8517226" cy="4352245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1200" dirty="0" smtClean="0">
                <a:solidFill>
                  <a:srgbClr val="0070C0"/>
                </a:solidFill>
              </a:rPr>
              <a:t>МОУ «Средняя общеобразовательная школа им.  К. Н. Новикова»</a:t>
            </a:r>
            <a:br>
              <a:rPr lang="ru-RU" sz="1200" dirty="0" smtClean="0">
                <a:solidFill>
                  <a:srgbClr val="0070C0"/>
                </a:solidFill>
              </a:rPr>
            </a:br>
            <a:r>
              <a:rPr lang="ru-RU" sz="1200" dirty="0" smtClean="0">
                <a:solidFill>
                  <a:srgbClr val="0070C0"/>
                </a:solidFill>
              </a:rPr>
              <a:t>Качканарского городского округа </a:t>
            </a:r>
            <a:br>
              <a:rPr lang="ru-RU" sz="1200" dirty="0" smtClean="0">
                <a:solidFill>
                  <a:srgbClr val="0070C0"/>
                </a:solidFill>
              </a:rPr>
            </a:br>
            <a:r>
              <a:rPr lang="ru-RU" sz="1200" dirty="0">
                <a:solidFill>
                  <a:srgbClr val="0070C0"/>
                </a:solidFill>
              </a:rPr>
              <a:t>С</a:t>
            </a:r>
            <a:r>
              <a:rPr lang="ru-RU" sz="1200" dirty="0" smtClean="0">
                <a:solidFill>
                  <a:srgbClr val="0070C0"/>
                </a:solidFill>
              </a:rPr>
              <a:t>вердловской области</a:t>
            </a:r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Воспитательный </a:t>
            </a:r>
            <a:r>
              <a:rPr lang="ru-RU" dirty="0" smtClean="0">
                <a:solidFill>
                  <a:srgbClr val="0070C0"/>
                </a:solidFill>
              </a:rPr>
              <a:t>потенциал школьного </a:t>
            </a:r>
            <a:r>
              <a:rPr lang="ru-RU" dirty="0" smtClean="0">
                <a:solidFill>
                  <a:srgbClr val="0070C0"/>
                </a:solidFill>
              </a:rPr>
              <a:t>урока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sz="1200" dirty="0" smtClean="0">
                <a:solidFill>
                  <a:srgbClr val="0070C0"/>
                </a:solidFill>
              </a:rPr>
              <a:t/>
            </a:r>
            <a:br>
              <a:rPr lang="ru-RU" sz="1200" dirty="0" smtClean="0">
                <a:solidFill>
                  <a:srgbClr val="0070C0"/>
                </a:solidFill>
              </a:rPr>
            </a:br>
            <a:r>
              <a:rPr lang="ru-RU" sz="1200" dirty="0" smtClean="0">
                <a:solidFill>
                  <a:srgbClr val="0070C0"/>
                </a:solidFill>
              </a:rPr>
              <a:t/>
            </a:r>
            <a:br>
              <a:rPr lang="ru-RU" sz="1200" dirty="0" smtClean="0">
                <a:solidFill>
                  <a:srgbClr val="0070C0"/>
                </a:solidFill>
              </a:rPr>
            </a:br>
            <a:r>
              <a:rPr lang="ru-RU" sz="1200" dirty="0" smtClean="0">
                <a:solidFill>
                  <a:srgbClr val="0070C0"/>
                </a:solidFill>
              </a:rPr>
              <a:t>Цветкова Наталья  Николаевна, </a:t>
            </a:r>
            <a:br>
              <a:rPr lang="ru-RU" sz="1200" dirty="0" smtClean="0">
                <a:solidFill>
                  <a:srgbClr val="0070C0"/>
                </a:solidFill>
              </a:rPr>
            </a:br>
            <a:r>
              <a:rPr lang="ru-RU" sz="1200" dirty="0" smtClean="0">
                <a:solidFill>
                  <a:srgbClr val="0070C0"/>
                </a:solidFill>
              </a:rPr>
              <a:t>учитель русского языка и литературы</a:t>
            </a:r>
            <a:br>
              <a:rPr lang="ru-RU" sz="1200" dirty="0" smtClean="0">
                <a:solidFill>
                  <a:srgbClr val="0070C0"/>
                </a:solidFill>
              </a:rPr>
            </a:br>
            <a:r>
              <a:rPr lang="ru-RU" sz="1200" dirty="0" smtClean="0">
                <a:solidFill>
                  <a:srgbClr val="0070C0"/>
                </a:solidFill>
              </a:rPr>
              <a:t/>
            </a:r>
            <a:br>
              <a:rPr lang="ru-RU" sz="1200" dirty="0" smtClean="0">
                <a:solidFill>
                  <a:srgbClr val="0070C0"/>
                </a:solidFill>
              </a:rPr>
            </a:br>
            <a:r>
              <a:rPr lang="ru-RU" sz="1200" dirty="0" smtClean="0">
                <a:solidFill>
                  <a:srgbClr val="0070C0"/>
                </a:solidFill>
              </a:rPr>
              <a:t>г. Качканар</a:t>
            </a:r>
            <a:br>
              <a:rPr lang="ru-RU" sz="1200" dirty="0" smtClean="0">
                <a:solidFill>
                  <a:srgbClr val="0070C0"/>
                </a:solidFill>
              </a:rPr>
            </a:br>
            <a:r>
              <a:rPr lang="ru-RU" sz="1200" dirty="0" smtClean="0">
                <a:solidFill>
                  <a:srgbClr val="0070C0"/>
                </a:solidFill>
              </a:rPr>
              <a:t>2024 год</a:t>
            </a:r>
            <a:r>
              <a:rPr lang="ru-RU" sz="1200" dirty="0" smtClean="0">
                <a:solidFill>
                  <a:srgbClr val="0070C0"/>
                </a:solidFill>
              </a:rPr>
              <a:t/>
            </a:r>
            <a:br>
              <a:rPr lang="ru-RU" sz="1200" dirty="0" smtClean="0">
                <a:solidFill>
                  <a:srgbClr val="0070C0"/>
                </a:solidFill>
              </a:rPr>
            </a:b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0070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3731" y="78378"/>
            <a:ext cx="10789297" cy="1629124"/>
          </a:xfrm>
        </p:spPr>
        <p:txBody>
          <a:bodyPr>
            <a:noAutofit/>
          </a:bodyPr>
          <a:lstStyle/>
          <a:p>
            <a:pPr marL="0" indent="0" algn="r">
              <a:lnSpc>
                <a:spcPct val="150000"/>
              </a:lnSpc>
              <a:buNone/>
            </a:pPr>
            <a:r>
              <a:rPr lang="ru-RU" sz="2000" b="1" i="1" dirty="0">
                <a:solidFill>
                  <a:srgbClr val="0070C0"/>
                </a:solidFill>
              </a:rPr>
              <a:t>И воспитание, и образование неразделимы.</a:t>
            </a:r>
            <a:br>
              <a:rPr lang="ru-RU" sz="2000" b="1" i="1" dirty="0">
                <a:solidFill>
                  <a:srgbClr val="0070C0"/>
                </a:solidFill>
              </a:rPr>
            </a:br>
            <a:r>
              <a:rPr lang="ru-RU" sz="2000" b="1" i="1" dirty="0">
                <a:solidFill>
                  <a:srgbClr val="0070C0"/>
                </a:solidFill>
              </a:rPr>
              <a:t>Нельзя воспитывать, не передавая знания,</a:t>
            </a:r>
            <a:br>
              <a:rPr lang="ru-RU" sz="2000" b="1" i="1" dirty="0">
                <a:solidFill>
                  <a:srgbClr val="0070C0"/>
                </a:solidFill>
              </a:rPr>
            </a:br>
            <a:r>
              <a:rPr lang="ru-RU" sz="2000" b="1" i="1" dirty="0">
                <a:solidFill>
                  <a:srgbClr val="0070C0"/>
                </a:solidFill>
              </a:rPr>
              <a:t>всякое же знание действует </a:t>
            </a:r>
            <a:r>
              <a:rPr lang="ru-RU" sz="2000" b="1" i="1" dirty="0" err="1" smtClean="0">
                <a:solidFill>
                  <a:srgbClr val="0070C0"/>
                </a:solidFill>
              </a:rPr>
              <a:t>воспитательно</a:t>
            </a:r>
            <a:r>
              <a:rPr lang="ru-RU" sz="2000" b="1" i="1" dirty="0" smtClean="0"/>
              <a:t>.</a:t>
            </a:r>
            <a:r>
              <a:rPr lang="ru-RU" sz="2000" b="1" i="1" dirty="0"/>
              <a:t/>
            </a:r>
            <a:br>
              <a:rPr lang="ru-RU" sz="2000" b="1" i="1" dirty="0"/>
            </a:br>
            <a:r>
              <a:rPr lang="ru-RU" sz="2000" b="1" i="1" dirty="0" smtClean="0"/>
              <a:t>Л .Н . Толстой</a:t>
            </a:r>
            <a:r>
              <a:rPr lang="ru-RU" sz="2000" b="1" i="1" dirty="0"/>
              <a:t/>
            </a:r>
            <a:br>
              <a:rPr lang="ru-RU" sz="2000" b="1" i="1" dirty="0"/>
            </a:br>
            <a:endParaRPr lang="ru-RU" sz="2000" b="1" i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66353" y="1881054"/>
            <a:ext cx="10635072" cy="2033722"/>
          </a:xfrm>
        </p:spPr>
        <p:txBody>
          <a:bodyPr numCol="2">
            <a:noAutofit/>
          </a:bodyPr>
          <a:lstStyle/>
          <a:p>
            <a:pPr marL="45720" indent="0">
              <a:lnSpc>
                <a:spcPct val="100000"/>
              </a:lnSpc>
              <a:buNone/>
            </a:pPr>
            <a:r>
              <a:rPr lang="ru-RU" sz="1800" b="1" dirty="0" smtClean="0">
                <a:solidFill>
                  <a:schemeClr val="tx2"/>
                </a:solidFill>
              </a:rPr>
              <a:t>Ю . А. </a:t>
            </a:r>
            <a:r>
              <a:rPr lang="ru-RU" sz="1800" b="1" dirty="0" err="1" smtClean="0">
                <a:solidFill>
                  <a:schemeClr val="tx2"/>
                </a:solidFill>
              </a:rPr>
              <a:t>Шрейдер</a:t>
            </a:r>
            <a:r>
              <a:rPr lang="ru-RU" sz="1800" b="1" dirty="0" smtClean="0">
                <a:solidFill>
                  <a:schemeClr val="tx2"/>
                </a:solidFill>
              </a:rPr>
              <a:t> : </a:t>
            </a:r>
            <a:endParaRPr lang="ru-RU" sz="1800" b="1" dirty="0">
              <a:solidFill>
                <a:schemeClr val="tx2"/>
              </a:solidFill>
            </a:endParaRPr>
          </a:p>
          <a:p>
            <a:pPr marL="45720" indent="0" algn="just">
              <a:lnSpc>
                <a:spcPct val="100000"/>
              </a:lnSpc>
              <a:buNone/>
            </a:pPr>
            <a:r>
              <a:rPr lang="ru-RU" sz="1800" b="1" dirty="0" smtClean="0">
                <a:solidFill>
                  <a:srgbClr val="0070C0"/>
                </a:solidFill>
              </a:rPr>
              <a:t>«Самая страшная из грозящих нам катастроф- это  не столько атомная и тому подобные варианты физического уничтожения человечества, сколько антропологическая-уничтожение человеческого в человеке»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905375" y="3942101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b="1" dirty="0">
                <a:solidFill>
                  <a:srgbClr val="0070C0"/>
                </a:solidFill>
              </a:rPr>
              <a:t>«Без человеческих образцов высшей нравственности не возникает элементарное просвещение, а сохраняющиеся устои подвергаются размытию временем.. Точно так же мораль не может сохраниться в обществе, где отсутствуют абсолютные моральные ориентиры и подвижники, готовые идти на жертву ради следования этим ориентирам»</a:t>
            </a:r>
          </a:p>
        </p:txBody>
      </p:sp>
    </p:spTree>
    <p:extLst>
      <p:ext uri="{BB962C8B-B14F-4D97-AF65-F5344CB8AC3E}">
        <p14:creationId xmlns:p14="http://schemas.microsoft.com/office/powerpoint/2010/main" val="1459931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959016689"/>
              </p:ext>
            </p:extLst>
          </p:nvPr>
        </p:nvGraphicFramePr>
        <p:xfrm>
          <a:off x="809897" y="71988"/>
          <a:ext cx="11129554" cy="68433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15963">
                  <a:extLst>
                    <a:ext uri="{9D8B030D-6E8A-4147-A177-3AD203B41FA5}">
                      <a16:colId xmlns="" xmlns:a16="http://schemas.microsoft.com/office/drawing/2014/main" val="72676960"/>
                    </a:ext>
                  </a:extLst>
                </a:gridCol>
                <a:gridCol w="5633773">
                  <a:extLst>
                    <a:ext uri="{9D8B030D-6E8A-4147-A177-3AD203B41FA5}">
                      <a16:colId xmlns="" xmlns:a16="http://schemas.microsoft.com/office/drawing/2014/main" val="1017908443"/>
                    </a:ext>
                  </a:extLst>
                </a:gridCol>
                <a:gridCol w="4579818">
                  <a:extLst>
                    <a:ext uri="{9D8B030D-6E8A-4147-A177-3AD203B41FA5}">
                      <a16:colId xmlns="" xmlns:a16="http://schemas.microsoft.com/office/drawing/2014/main" val="3759674192"/>
                    </a:ext>
                  </a:extLst>
                </a:gridCol>
              </a:tblGrid>
              <a:tr h="746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75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Содержание школьного урока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75"/>
                        </a:spcAft>
                      </a:pPr>
                      <a:r>
                        <a:rPr lang="ru-RU" sz="2000">
                          <a:effectLst/>
                        </a:rPr>
                        <a:t>Воспитание каких качеств возможно на данном этапе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extLst>
                  <a:ext uri="{0D108BD9-81ED-4DB2-BD59-A6C34878D82A}">
                    <a16:rowId xmlns="" xmlns:a16="http://schemas.microsoft.com/office/drawing/2014/main" val="226606069"/>
                  </a:ext>
                </a:extLst>
              </a:tr>
              <a:tr h="500235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75"/>
                        </a:spcAft>
                      </a:pPr>
                      <a:r>
                        <a:rPr lang="ru-RU" sz="2000" dirty="0">
                          <a:effectLst/>
                        </a:rPr>
                        <a:t>I. Организационный этап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538505829"/>
                  </a:ext>
                </a:extLst>
              </a:tr>
              <a:tr h="746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Приветствие учителя и ответная реакция учеников.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 rowSpan="5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1. Доброжелательность.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675"/>
                        </a:spcAft>
                      </a:pPr>
                      <a:r>
                        <a:rPr lang="ru-RU" sz="2000">
                          <a:effectLst/>
                        </a:rPr>
                        <a:t>2. Внимательность.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675"/>
                        </a:spcAft>
                      </a:pPr>
                      <a:r>
                        <a:rPr lang="ru-RU" sz="2000">
                          <a:effectLst/>
                        </a:rPr>
                        <a:t>3. Аккуратность.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675"/>
                        </a:spcAft>
                      </a:pPr>
                      <a:r>
                        <a:rPr lang="ru-RU" sz="2000">
                          <a:effectLst/>
                        </a:rPr>
                        <a:t>4. Тактичность.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675"/>
                        </a:spcAft>
                      </a:pPr>
                      <a:r>
                        <a:rPr lang="ru-RU" sz="2000">
                          <a:effectLst/>
                        </a:rPr>
                        <a:t>5. Сосредоточенность.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675"/>
                        </a:spcAft>
                      </a:pPr>
                      <a:r>
                        <a:rPr lang="ru-RU" sz="2000">
                          <a:effectLst/>
                        </a:rPr>
                        <a:t>6. Ответственность.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675"/>
                        </a:spcAft>
                      </a:pPr>
                      <a:r>
                        <a:rPr lang="ru-RU" sz="2000">
                          <a:effectLst/>
                        </a:rPr>
                        <a:t>7. Умение быстро мобилизоваться.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extLst>
                  <a:ext uri="{0D108BD9-81ED-4DB2-BD59-A6C34878D82A}">
                    <a16:rowId xmlns="" xmlns:a16="http://schemas.microsoft.com/office/drawing/2014/main" val="2642103053"/>
                  </a:ext>
                </a:extLst>
              </a:tr>
              <a:tr h="10558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Проверка отсутствующих и использование этого эмоционального момента в воспитательных целях.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02640395"/>
                  </a:ext>
                </a:extLst>
              </a:tr>
              <a:tr h="10558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Проверка готовности кабинета и целесообразность действий педагога в этот момент.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90717174"/>
                  </a:ext>
                </a:extLst>
              </a:tr>
              <a:tr h="136560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Применение приемов педагогического воздействия </a:t>
                      </a:r>
                      <a:r>
                        <a:rPr lang="ru-RU" sz="2000" dirty="0" smtClean="0">
                          <a:effectLst/>
                        </a:rPr>
                        <a:t>для </a:t>
                      </a:r>
                      <a:r>
                        <a:rPr lang="ru-RU" sz="2000" dirty="0">
                          <a:effectLst/>
                        </a:rPr>
                        <a:t>стимулирования и формирования личностного отношения к предстоящей деятельности.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53875903"/>
                  </a:ext>
                </a:extLst>
              </a:tr>
              <a:tr h="7977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Конечный результат этапа и его влияние на следующий этап, и весь урок в целом.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406124929"/>
                  </a:ext>
                </a:extLst>
              </a:tr>
              <a:tr h="297015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75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320290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055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927952038"/>
              </p:ext>
            </p:extLst>
          </p:nvPr>
        </p:nvGraphicFramePr>
        <p:xfrm>
          <a:off x="914400" y="95795"/>
          <a:ext cx="11007634" cy="66372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03817">
                  <a:extLst>
                    <a:ext uri="{9D8B030D-6E8A-4147-A177-3AD203B41FA5}">
                      <a16:colId xmlns="" xmlns:a16="http://schemas.microsoft.com/office/drawing/2014/main" val="3753125793"/>
                    </a:ext>
                  </a:extLst>
                </a:gridCol>
                <a:gridCol w="5503817">
                  <a:extLst>
                    <a:ext uri="{9D8B030D-6E8A-4147-A177-3AD203B41FA5}">
                      <a16:colId xmlns="" xmlns:a16="http://schemas.microsoft.com/office/drawing/2014/main" val="4144914914"/>
                    </a:ext>
                  </a:extLst>
                </a:gridCol>
              </a:tblGrid>
              <a:tr h="574644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75"/>
                        </a:spcAft>
                      </a:pPr>
                      <a:r>
                        <a:rPr lang="ru-RU" sz="2000" dirty="0">
                          <a:effectLst/>
                        </a:rPr>
                        <a:t>II. Этап всесторонней проверки знаний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76027571"/>
                  </a:ext>
                </a:extLst>
              </a:tr>
              <a:tr h="30969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Связь между ответами ученика и объективной оценкой учителя.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1. Уверенность.</a:t>
                      </a:r>
                      <a:br>
                        <a:rPr lang="ru-RU" sz="2000" dirty="0">
                          <a:effectLst/>
                        </a:rPr>
                      </a:br>
                      <a:r>
                        <a:rPr lang="ru-RU" sz="2000" dirty="0">
                          <a:effectLst/>
                        </a:rPr>
                        <a:t>2. Удовлетворенность собственной деятельностью.</a:t>
                      </a:r>
                      <a:br>
                        <a:rPr lang="ru-RU" sz="2000" dirty="0">
                          <a:effectLst/>
                        </a:rPr>
                      </a:br>
                      <a:r>
                        <a:rPr lang="ru-RU" sz="2000" dirty="0">
                          <a:effectLst/>
                        </a:rPr>
                        <a:t>3. Старательность.</a:t>
                      </a:r>
                      <a:br>
                        <a:rPr lang="ru-RU" sz="2000" dirty="0">
                          <a:effectLst/>
                        </a:rPr>
                      </a:br>
                      <a:r>
                        <a:rPr lang="ru-RU" sz="2000" dirty="0">
                          <a:effectLst/>
                        </a:rPr>
                        <a:t>4. Внимательность.</a:t>
                      </a:r>
                      <a:br>
                        <a:rPr lang="ru-RU" sz="2000" dirty="0">
                          <a:effectLst/>
                        </a:rPr>
                      </a:br>
                      <a:r>
                        <a:rPr lang="ru-RU" sz="2000" dirty="0">
                          <a:effectLst/>
                        </a:rPr>
                        <a:t>5. Сосредоточенность.</a:t>
                      </a:r>
                      <a:br>
                        <a:rPr lang="ru-RU" sz="2000" dirty="0">
                          <a:effectLst/>
                        </a:rPr>
                      </a:br>
                      <a:r>
                        <a:rPr lang="ru-RU" sz="2000" dirty="0">
                          <a:effectLst/>
                        </a:rPr>
                        <a:t>6. Активность.</a:t>
                      </a:r>
                      <a:br>
                        <a:rPr lang="ru-RU" sz="2000" dirty="0">
                          <a:effectLst/>
                        </a:rPr>
                      </a:br>
                      <a:r>
                        <a:rPr lang="ru-RU" sz="2000" dirty="0">
                          <a:effectLst/>
                        </a:rPr>
                        <a:t>7. Терпеливость.</a:t>
                      </a:r>
                      <a:br>
                        <a:rPr lang="ru-RU" sz="2000" dirty="0">
                          <a:effectLst/>
                        </a:rPr>
                      </a:br>
                      <a:r>
                        <a:rPr lang="ru-RU" sz="2000" dirty="0">
                          <a:effectLst/>
                        </a:rPr>
                        <a:t>8. Добросовестность.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extLst>
                  <a:ext uri="{0D108BD9-81ED-4DB2-BD59-A6C34878D82A}">
                    <a16:rowId xmlns="" xmlns:a16="http://schemas.microsoft.com/office/drawing/2014/main" val="2823795872"/>
                  </a:ext>
                </a:extLst>
              </a:tr>
              <a:tr h="574644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75"/>
                        </a:spcAft>
                      </a:pPr>
                      <a:r>
                        <a:rPr lang="ru-RU" sz="2000" dirty="0">
                          <a:effectLst/>
                        </a:rPr>
                        <a:t>III. Этап подготовки к усвоению новых знаний.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13846191"/>
                  </a:ext>
                </a:extLst>
              </a:tr>
              <a:tr h="7805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Формирование положительной мотивации к восприятию нового.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1. Целенаправленность.</a:t>
                      </a:r>
                      <a:br>
                        <a:rPr lang="ru-RU" sz="2000" dirty="0">
                          <a:effectLst/>
                        </a:rPr>
                      </a:br>
                      <a:r>
                        <a:rPr lang="ru-RU" sz="2000" dirty="0">
                          <a:effectLst/>
                        </a:rPr>
                        <a:t>2. Активность.</a:t>
                      </a:r>
                      <a:br>
                        <a:rPr lang="ru-RU" sz="2000" dirty="0">
                          <a:effectLst/>
                        </a:rPr>
                      </a:br>
                      <a:r>
                        <a:rPr lang="ru-RU" sz="2000" dirty="0">
                          <a:effectLst/>
                        </a:rPr>
                        <a:t>3. Любознательность.</a:t>
                      </a:r>
                      <a:br>
                        <a:rPr lang="ru-RU" sz="2000" dirty="0">
                          <a:effectLst/>
                        </a:rPr>
                      </a:br>
                      <a:r>
                        <a:rPr lang="ru-RU" sz="2000" dirty="0">
                          <a:effectLst/>
                        </a:rPr>
                        <a:t>4. Точность.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extLst>
                  <a:ext uri="{0D108BD9-81ED-4DB2-BD59-A6C34878D82A}">
                    <a16:rowId xmlns="" xmlns:a16="http://schemas.microsoft.com/office/drawing/2014/main" val="2726343550"/>
                  </a:ext>
                </a:extLst>
              </a:tr>
              <a:tr h="105671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Связь изучаемой проблемы с жизненными ситуациями сегодняшнего дня.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98588985"/>
                  </a:ext>
                </a:extLst>
              </a:tr>
              <a:tr h="548588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75"/>
                        </a:spcAf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741483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4027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550566042"/>
              </p:ext>
            </p:extLst>
          </p:nvPr>
        </p:nvGraphicFramePr>
        <p:xfrm>
          <a:off x="1175657" y="217715"/>
          <a:ext cx="10685416" cy="65848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33259">
                  <a:extLst>
                    <a:ext uri="{9D8B030D-6E8A-4147-A177-3AD203B41FA5}">
                      <a16:colId xmlns="" xmlns:a16="http://schemas.microsoft.com/office/drawing/2014/main" val="3872560228"/>
                    </a:ext>
                  </a:extLst>
                </a:gridCol>
                <a:gridCol w="4243838">
                  <a:extLst>
                    <a:ext uri="{9D8B030D-6E8A-4147-A177-3AD203B41FA5}">
                      <a16:colId xmlns="" xmlns:a16="http://schemas.microsoft.com/office/drawing/2014/main" val="2034938255"/>
                    </a:ext>
                  </a:extLst>
                </a:gridCol>
                <a:gridCol w="5608319">
                  <a:extLst>
                    <a:ext uri="{9D8B030D-6E8A-4147-A177-3AD203B41FA5}">
                      <a16:colId xmlns="" xmlns:a16="http://schemas.microsoft.com/office/drawing/2014/main" val="437718175"/>
                    </a:ext>
                  </a:extLst>
                </a:gridCol>
              </a:tblGrid>
              <a:tr h="763276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75"/>
                        </a:spcAft>
                      </a:pPr>
                      <a:r>
                        <a:rPr lang="ru-RU" sz="2000" dirty="0">
                          <a:effectLst/>
                        </a:rPr>
                        <a:t>IV. Этап усвоения новых знаний или способов действий.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373162371"/>
                  </a:ext>
                </a:extLst>
              </a:tr>
              <a:tr h="7632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Использование воспитательной ценности материала.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Формирование нравственных </a:t>
                      </a:r>
                      <a:r>
                        <a:rPr lang="ru-RU" sz="2000" dirty="0" smtClean="0">
                          <a:effectLst/>
                        </a:rPr>
                        <a:t>качеств </a:t>
                      </a:r>
                      <a:r>
                        <a:rPr lang="ru-RU" sz="2000" dirty="0">
                          <a:effectLst/>
                        </a:rPr>
                        <a:t>через содержание материала, волевых качеств – через способы действий.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extLst>
                  <a:ext uri="{0D108BD9-81ED-4DB2-BD59-A6C34878D82A}">
                    <a16:rowId xmlns="" xmlns:a16="http://schemas.microsoft.com/office/drawing/2014/main" val="2103048084"/>
                  </a:ext>
                </a:extLst>
              </a:tr>
              <a:tr h="9079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Использование ненасильственных приемов обучения.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5681904"/>
                  </a:ext>
                </a:extLst>
              </a:tr>
              <a:tr h="763276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75"/>
                        </a:spcAft>
                      </a:pPr>
                      <a:r>
                        <a:rPr lang="ru-RU" sz="2000" dirty="0">
                          <a:effectLst/>
                        </a:rPr>
                        <a:t>V. Проверка понимания учащимися нового материала.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9665065"/>
                  </a:ext>
                </a:extLst>
              </a:tr>
              <a:tr h="7632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Индивидуальный подход к “непонятливым”.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1. Уважительность.</a:t>
                      </a:r>
                      <a:br>
                        <a:rPr lang="ru-RU" sz="2000" dirty="0">
                          <a:effectLst/>
                        </a:rPr>
                      </a:br>
                      <a:r>
                        <a:rPr lang="ru-RU" sz="2000" dirty="0">
                          <a:effectLst/>
                        </a:rPr>
                        <a:t>2. Терпеливость.</a:t>
                      </a:r>
                      <a:br>
                        <a:rPr lang="ru-RU" sz="2000" dirty="0">
                          <a:effectLst/>
                        </a:rPr>
                      </a:br>
                      <a:r>
                        <a:rPr lang="ru-RU" sz="2000" dirty="0">
                          <a:effectLst/>
                        </a:rPr>
                        <a:t>3. Тактичность.</a:t>
                      </a:r>
                      <a:br>
                        <a:rPr lang="ru-RU" sz="2000" dirty="0">
                          <a:effectLst/>
                        </a:rPr>
                      </a:br>
                      <a:r>
                        <a:rPr lang="ru-RU" sz="2000" dirty="0">
                          <a:effectLst/>
                        </a:rPr>
                        <a:t>4. Умение вести диалог (диалогичность).</a:t>
                      </a:r>
                      <a:br>
                        <a:rPr lang="ru-RU" sz="2000" dirty="0">
                          <a:effectLst/>
                        </a:rPr>
                      </a:br>
                      <a:r>
                        <a:rPr lang="ru-RU" sz="2000" dirty="0">
                          <a:effectLst/>
                        </a:rPr>
                        <a:t>5. Доброжелательность.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extLst>
                  <a:ext uri="{0D108BD9-81ED-4DB2-BD59-A6C34878D82A}">
                    <a16:rowId xmlns="" xmlns:a16="http://schemas.microsoft.com/office/drawing/2014/main" val="3757821210"/>
                  </a:ext>
                </a:extLst>
              </a:tr>
              <a:tr h="181583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Отсутствие вспышек раздражительности, гнева.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63737989"/>
                  </a:ext>
                </a:extLst>
              </a:tr>
              <a:tr h="763276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75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487585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378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242960112"/>
              </p:ext>
            </p:extLst>
          </p:nvPr>
        </p:nvGraphicFramePr>
        <p:xfrm>
          <a:off x="940526" y="217714"/>
          <a:ext cx="11068594" cy="73787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34297">
                  <a:extLst>
                    <a:ext uri="{9D8B030D-6E8A-4147-A177-3AD203B41FA5}">
                      <a16:colId xmlns="" xmlns:a16="http://schemas.microsoft.com/office/drawing/2014/main" val="1581214450"/>
                    </a:ext>
                  </a:extLst>
                </a:gridCol>
                <a:gridCol w="5534297">
                  <a:extLst>
                    <a:ext uri="{9D8B030D-6E8A-4147-A177-3AD203B41FA5}">
                      <a16:colId xmlns="" xmlns:a16="http://schemas.microsoft.com/office/drawing/2014/main" val="968840031"/>
                    </a:ext>
                  </a:extLst>
                </a:gridCol>
              </a:tblGrid>
              <a:tr h="57616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75"/>
                        </a:spcAft>
                      </a:pPr>
                      <a:r>
                        <a:rPr lang="ru-RU" sz="2000" dirty="0">
                          <a:effectLst/>
                        </a:rPr>
                        <a:t>VI. Закрепление знаний и способов действий.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40596616"/>
                  </a:ext>
                </a:extLst>
              </a:tr>
              <a:tr h="92932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Поощрение инициативы и самостоятельности и осуществление взаимопомощи.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1. Самостоятельность.</a:t>
                      </a:r>
                      <a:br>
                        <a:rPr lang="ru-RU" sz="2000" dirty="0">
                          <a:effectLst/>
                        </a:rPr>
                      </a:br>
                      <a:r>
                        <a:rPr lang="ru-RU" sz="2000" dirty="0">
                          <a:effectLst/>
                        </a:rPr>
                        <a:t>2.Адекватность в самооценке.</a:t>
                      </a:r>
                      <a:br>
                        <a:rPr lang="ru-RU" sz="2000" dirty="0">
                          <a:effectLst/>
                        </a:rPr>
                      </a:br>
                      <a:r>
                        <a:rPr lang="ru-RU" sz="2000" dirty="0">
                          <a:effectLst/>
                        </a:rPr>
                        <a:t>3. Умение почувствовать содержание урока.</a:t>
                      </a:r>
                      <a:br>
                        <a:rPr lang="ru-RU" sz="2000" dirty="0">
                          <a:effectLst/>
                        </a:rPr>
                      </a:br>
                      <a:r>
                        <a:rPr lang="ru-RU" sz="2000" dirty="0">
                          <a:effectLst/>
                        </a:rPr>
                        <a:t>4. Интуитивность.</a:t>
                      </a:r>
                      <a:br>
                        <a:rPr lang="ru-RU" sz="2000" dirty="0">
                          <a:effectLst/>
                        </a:rPr>
                      </a:br>
                      <a:r>
                        <a:rPr lang="ru-RU" sz="2000" dirty="0">
                          <a:effectLst/>
                        </a:rPr>
                        <a:t>5. Инициативность.</a:t>
                      </a:r>
                      <a:br>
                        <a:rPr lang="ru-RU" sz="2000" dirty="0">
                          <a:effectLst/>
                        </a:rPr>
                      </a:br>
                      <a:r>
                        <a:rPr lang="ru-RU" sz="2000" dirty="0">
                          <a:effectLst/>
                        </a:rPr>
                        <a:t>6. Уверенность в своих силах.</a:t>
                      </a:r>
                      <a:br>
                        <a:rPr lang="ru-RU" sz="2000" dirty="0">
                          <a:effectLst/>
                        </a:rPr>
                      </a:br>
                      <a:r>
                        <a:rPr lang="ru-RU" sz="2000" dirty="0">
                          <a:effectLst/>
                        </a:rPr>
                        <a:t>7. Чувство собственного достоинства.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extLst>
                  <a:ext uri="{0D108BD9-81ED-4DB2-BD59-A6C34878D82A}">
                    <a16:rowId xmlns="" xmlns:a16="http://schemas.microsoft.com/office/drawing/2014/main" val="660625428"/>
                  </a:ext>
                </a:extLst>
              </a:tr>
              <a:tr h="92932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Поддержка индивидуальных достижений учащегося, адекватная их оценка.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96935718"/>
                  </a:ext>
                </a:extLst>
              </a:tr>
              <a:tr h="92932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Наличие заданий, направленных на развитие эмоционально-чувственного восприятия, творческого воображения и интуиции.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88124473"/>
                  </a:ext>
                </a:extLst>
              </a:tr>
              <a:tr h="92932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Убеждение необходимости знаний для каждого не только в будущем, но и настоящем.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42575438"/>
                  </a:ext>
                </a:extLst>
              </a:tr>
              <a:tr h="57616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75"/>
                        </a:spcAft>
                      </a:pPr>
                      <a:r>
                        <a:rPr lang="ru-RU" sz="2000" dirty="0">
                          <a:effectLst/>
                        </a:rPr>
                        <a:t>VII. Домашнее задание, инструктаж по выполнению.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28238824"/>
                  </a:ext>
                </a:extLst>
              </a:tr>
              <a:tr h="163566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Ориентация на необходимость добросовестного систематического отношения к делу.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1. Уверенность.</a:t>
                      </a:r>
                      <a:br>
                        <a:rPr lang="ru-RU" sz="2000" dirty="0">
                          <a:effectLst/>
                        </a:rPr>
                      </a:br>
                      <a:r>
                        <a:rPr lang="ru-RU" sz="2000" dirty="0">
                          <a:effectLst/>
                        </a:rPr>
                        <a:t>2. Добросовестность.</a:t>
                      </a:r>
                      <a:br>
                        <a:rPr lang="ru-RU" sz="2000" dirty="0">
                          <a:effectLst/>
                        </a:rPr>
                      </a:br>
                      <a:r>
                        <a:rPr lang="ru-RU" sz="2000" dirty="0">
                          <a:effectLst/>
                        </a:rPr>
                        <a:t>3. Систематичность.</a:t>
                      </a:r>
                      <a:br>
                        <a:rPr lang="ru-RU" sz="2000" dirty="0">
                          <a:effectLst/>
                        </a:rPr>
                      </a:br>
                      <a:r>
                        <a:rPr lang="ru-RU" sz="2000" dirty="0">
                          <a:effectLst/>
                        </a:rPr>
                        <a:t>4. Трудолюбие.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extLst>
                  <a:ext uri="{0D108BD9-81ED-4DB2-BD59-A6C34878D82A}">
                    <a16:rowId xmlns="" xmlns:a16="http://schemas.microsoft.com/office/drawing/2014/main" val="34909111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2320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58620"/>
            <a:ext cx="9601200" cy="9797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>
                <a:solidFill>
                  <a:srgbClr val="0070C0"/>
                </a:solidFill>
              </a:rPr>
              <a:t>Воспитательный потенциал уроков литературы  </a:t>
            </a:r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85811" y="2977924"/>
            <a:ext cx="10844213" cy="3108551"/>
          </a:xfrm>
        </p:spPr>
        <p:txBody>
          <a:bodyPr>
            <a:normAutofit lnSpcReduction="10000"/>
          </a:bodyPr>
          <a:lstStyle/>
          <a:p>
            <a:pPr marL="45720" indent="0" algn="just">
              <a:buNone/>
            </a:pPr>
            <a:r>
              <a:rPr lang="ru-RU" dirty="0" smtClean="0"/>
              <a:t>	Содержание </a:t>
            </a:r>
            <a:r>
              <a:rPr lang="ru-RU" dirty="0"/>
              <a:t>текстов для чтения создают основу для обсуждения и решения на учебных занятиях нравственных поступков людей, их оценки, рефлексии; помогают учащимся понять содержание нравственных понятий. Большинство текстов учебных книг актуализируют посредством привлекательной художественной формы, эмоциональности такие понятия, как справедливость, честность, дружба, верность, гуманность, патриотизм, добро и зло</a:t>
            </a:r>
            <a:r>
              <a:rPr lang="ru-RU" dirty="0" smtClean="0"/>
              <a:t>.</a:t>
            </a:r>
          </a:p>
          <a:p>
            <a:pPr marL="45720" indent="0" algn="just">
              <a:buNone/>
            </a:pPr>
            <a:r>
              <a:rPr lang="ru-RU" dirty="0" smtClean="0"/>
              <a:t>	Яркие </a:t>
            </a:r>
            <a:r>
              <a:rPr lang="ru-RU" dirty="0"/>
              <a:t>характеры персонажей демонстрируют проявления данных отношений и качеств в различных ситуациях</a:t>
            </a:r>
            <a:r>
              <a:rPr lang="ru-RU" dirty="0" smtClean="0"/>
              <a:t>.</a:t>
            </a:r>
          </a:p>
          <a:p>
            <a:pPr>
              <a:lnSpc>
                <a:spcPct val="100000"/>
              </a:lnSpc>
            </a:pPr>
            <a:endParaRPr lang="ru-RU" dirty="0" smtClean="0"/>
          </a:p>
          <a:p>
            <a:pPr>
              <a:lnSpc>
                <a:spcPct val="100000"/>
              </a:lnSpc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115175" y="1071474"/>
            <a:ext cx="467201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«Литература служит нам проводником в другие эпохи и к другим народам, раскрывает перед нами сердца людей- одним словом, делает нас мудрыми»   </a:t>
            </a:r>
            <a:endParaRPr lang="ru-RU" dirty="0" smtClean="0"/>
          </a:p>
          <a:p>
            <a:pPr algn="r"/>
            <a:r>
              <a:rPr lang="ru-RU" dirty="0" smtClean="0"/>
              <a:t>Д. С. Лихачев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111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58620"/>
            <a:ext cx="9601200" cy="9797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>
                <a:solidFill>
                  <a:srgbClr val="0070C0"/>
                </a:solidFill>
              </a:rPr>
              <a:t>Воспитательный потенциал уроков литературы  </a:t>
            </a:r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371600" y="849086"/>
            <a:ext cx="9601200" cy="4480152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00000"/>
              </a:lnSpc>
            </a:pPr>
            <a:endParaRPr lang="ru-RU" dirty="0" smtClean="0"/>
          </a:p>
          <a:p>
            <a:pPr marL="45720" indent="0" algn="just">
              <a:lnSpc>
                <a:spcPct val="100000"/>
              </a:lnSpc>
              <a:buNone/>
            </a:pPr>
            <a:r>
              <a:rPr lang="ru-RU" sz="2800" dirty="0" smtClean="0"/>
              <a:t>Анализ </a:t>
            </a:r>
            <a:r>
              <a:rPr lang="ru-RU" sz="2800" dirty="0"/>
              <a:t>литературных произведений, организуемый учителем на уроке, помогает учащимся разобраться в мотивах поступков героев.</a:t>
            </a:r>
          </a:p>
          <a:p>
            <a:pPr marL="45720" indent="0" algn="just">
              <a:buNone/>
            </a:pPr>
            <a:r>
              <a:rPr lang="ru-RU" sz="2800" dirty="0"/>
              <a:t>Уроки литературы способствуют воспитанию </a:t>
            </a:r>
            <a:r>
              <a:rPr lang="ru-RU" sz="2800" dirty="0" smtClean="0"/>
              <a:t>умений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800" dirty="0" smtClean="0"/>
              <a:t> вести </a:t>
            </a:r>
            <a:r>
              <a:rPr lang="ru-RU" sz="2800" dirty="0"/>
              <a:t>диалог в различных коммуникативных ситуациях; соблюдать правила речевого этикета</a:t>
            </a:r>
            <a:r>
              <a:rPr lang="ru-RU" sz="2800" dirty="0" smtClean="0"/>
              <a:t>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800" dirty="0" smtClean="0"/>
              <a:t> </a:t>
            </a:r>
            <a:r>
              <a:rPr lang="ru-RU" sz="2800" dirty="0"/>
              <a:t>умений ориентироваться в нравственном содержании прочитанного; </a:t>
            </a:r>
            <a:endParaRPr lang="ru-RU" sz="2800" dirty="0" smtClean="0"/>
          </a:p>
          <a:p>
            <a:pPr algn="just">
              <a:buFont typeface="Wingdings" pitchFamily="2" charset="2"/>
              <a:buChar char="§"/>
            </a:pPr>
            <a:r>
              <a:rPr lang="ru-RU" sz="2800" dirty="0" smtClean="0"/>
              <a:t>самостоятельно </a:t>
            </a:r>
            <a:r>
              <a:rPr lang="ru-RU" sz="2800" dirty="0"/>
              <a:t>делать </a:t>
            </a:r>
            <a:r>
              <a:rPr lang="ru-RU" sz="2800" dirty="0" smtClean="0"/>
              <a:t>выводы, </a:t>
            </a:r>
            <a:r>
              <a:rPr lang="ru-RU" sz="2800" dirty="0"/>
              <a:t>соотносить поступки героев с нравственными нормами</a:t>
            </a:r>
          </a:p>
          <a:p>
            <a:pPr>
              <a:lnSpc>
                <a:spcPct val="100000"/>
              </a:lnSpc>
              <a:buFont typeface="Wingdings" pitchFamily="2" charset="2"/>
              <a:buChar char="§"/>
            </a:pPr>
            <a:endParaRPr lang="ru-RU" dirty="0" smtClean="0"/>
          </a:p>
          <a:p>
            <a:pPr>
              <a:lnSpc>
                <a:spcPct val="100000"/>
              </a:lnSpc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783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58620"/>
            <a:ext cx="9601200" cy="9797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>
                <a:solidFill>
                  <a:srgbClr val="0070C0"/>
                </a:solidFill>
              </a:rPr>
              <a:t>Воспитательный потенциал уроков </a:t>
            </a:r>
            <a:r>
              <a:rPr lang="ru-RU" sz="2800" dirty="0" smtClean="0">
                <a:solidFill>
                  <a:srgbClr val="0070C0"/>
                </a:solidFill>
              </a:rPr>
              <a:t>литературы: методы и приёмы  </a:t>
            </a:r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371600" y="849086"/>
            <a:ext cx="9601200" cy="5803641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endParaRPr lang="ru-RU" dirty="0" smtClean="0"/>
          </a:p>
          <a:p>
            <a:pPr marL="45720" indent="0" algn="just">
              <a:lnSpc>
                <a:spcPct val="100000"/>
              </a:lnSpc>
              <a:buNone/>
            </a:pPr>
            <a:r>
              <a:rPr lang="ru-RU" sz="3200" dirty="0" smtClean="0"/>
              <a:t>- Режим диалогической импровизации</a:t>
            </a:r>
          </a:p>
          <a:p>
            <a:pPr marL="45720" indent="0" algn="just">
              <a:lnSpc>
                <a:spcPct val="100000"/>
              </a:lnSpc>
              <a:buNone/>
            </a:pPr>
            <a:r>
              <a:rPr lang="ru-RU" sz="3200" dirty="0" smtClean="0"/>
              <a:t>- Использование проблемных вопросов </a:t>
            </a:r>
          </a:p>
          <a:p>
            <a:pPr marL="45720" indent="0" algn="just">
              <a:lnSpc>
                <a:spcPct val="100000"/>
              </a:lnSpc>
              <a:buNone/>
            </a:pPr>
            <a:r>
              <a:rPr lang="ru-RU" sz="3200" dirty="0" smtClean="0"/>
              <a:t>- Организация исследовательской деятельности при работе с эпизодом художественного произведения</a:t>
            </a:r>
          </a:p>
          <a:p>
            <a:pPr marL="45720" indent="0" algn="just">
              <a:lnSpc>
                <a:spcPct val="100000"/>
              </a:lnSpc>
              <a:buNone/>
            </a:pPr>
            <a:r>
              <a:rPr lang="ru-RU" sz="3200" dirty="0" smtClean="0"/>
              <a:t>- Использование нравственного потенциала художественных текстов , предлагаемых на итоговой аттестации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208252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58620"/>
            <a:ext cx="9601200" cy="9797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>
                <a:solidFill>
                  <a:srgbClr val="0070C0"/>
                </a:solidFill>
              </a:rPr>
              <a:t>Воспитательный потенциал уроков литературы </a:t>
            </a:r>
            <a:r>
              <a:rPr lang="ru-RU" sz="2800" dirty="0" smtClean="0">
                <a:solidFill>
                  <a:srgbClr val="0070C0"/>
                </a:solidFill>
              </a:rPr>
              <a:t>: методы и приёмы </a:t>
            </a:r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57225" y="849086"/>
            <a:ext cx="10315575" cy="5803641"/>
          </a:xfrm>
        </p:spPr>
        <p:txBody>
          <a:bodyPr>
            <a:normAutofit lnSpcReduction="10000"/>
          </a:bodyPr>
          <a:lstStyle/>
          <a:p>
            <a:pPr marL="45720" indent="0" algn="just">
              <a:buNone/>
            </a:pPr>
            <a:endParaRPr lang="ru-RU" dirty="0" smtClean="0"/>
          </a:p>
          <a:p>
            <a:pPr marL="45720" indent="0" algn="just">
              <a:buNone/>
            </a:pPr>
            <a:r>
              <a:rPr lang="ru-RU" dirty="0" smtClean="0"/>
              <a:t>- </a:t>
            </a:r>
            <a:r>
              <a:rPr lang="ru-RU" dirty="0" smtClean="0"/>
              <a:t>пятиминутки </a:t>
            </a:r>
            <a:r>
              <a:rPr lang="ru-RU" dirty="0"/>
              <a:t>– прологи, где ребятам предлагается осмыслить афоризм или стихотворение известного писателя, посвящённого проблеме;</a:t>
            </a:r>
          </a:p>
          <a:p>
            <a:pPr marL="45720" indent="0" algn="just">
              <a:buNone/>
            </a:pPr>
            <a:r>
              <a:rPr lang="ru-RU" dirty="0" smtClean="0"/>
              <a:t>- приём </a:t>
            </a:r>
            <a:r>
              <a:rPr lang="ru-RU" dirty="0"/>
              <a:t>мыслительного штурма, где учащимся предлагается поразмыслить над притчами, яркими фактами из жизни известных людей, далеких от литературы, политиков, ученых, которые лучше усваиваются, «западают в душу»;</a:t>
            </a:r>
          </a:p>
          <a:p>
            <a:pPr marL="45720" indent="0" algn="just">
              <a:buNone/>
            </a:pPr>
            <a:r>
              <a:rPr lang="ru-RU" dirty="0" smtClean="0"/>
              <a:t>- прием </a:t>
            </a:r>
            <a:r>
              <a:rPr lang="ru-RU" dirty="0"/>
              <a:t>проецирования нравственных идей, жизненных ситуаций </a:t>
            </a:r>
            <a:r>
              <a:rPr lang="ru-RU" dirty="0" smtClean="0"/>
              <a:t> </a:t>
            </a:r>
            <a:r>
              <a:rPr lang="ru-RU" dirty="0"/>
              <a:t>на собственную жизнь учащихся с учётом их возраста (предлагается поразмыслить над моральным выбором, принять решение и обосновать свою позицию);</a:t>
            </a:r>
          </a:p>
          <a:p>
            <a:pPr marL="45720" indent="0" algn="just">
              <a:buNone/>
            </a:pPr>
            <a:r>
              <a:rPr lang="ru-RU" dirty="0" smtClean="0"/>
              <a:t>- прием </a:t>
            </a:r>
            <a:r>
              <a:rPr lang="ru-RU" dirty="0"/>
              <a:t>использования нестандартных уроков (например, уроки-диспуты, урок- суд, литературная гостиная;</a:t>
            </a:r>
          </a:p>
          <a:p>
            <a:pPr marL="45720" indent="0" algn="just">
              <a:buNone/>
            </a:pPr>
            <a:r>
              <a:rPr lang="ru-RU" dirty="0" smtClean="0"/>
              <a:t>- сочинения </a:t>
            </a:r>
            <a:r>
              <a:rPr lang="ru-RU" dirty="0"/>
              <a:t>разных жанров, при написании которых не только развивается письменная речь подростка, но и умение высказать свою точку зрения, свою нравственную позицию.</a:t>
            </a:r>
          </a:p>
          <a:p>
            <a:pPr>
              <a:lnSpc>
                <a:spcPct val="100000"/>
              </a:lnSpc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131246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552575" y="614363"/>
            <a:ext cx="8534400" cy="4734877"/>
          </a:xfrm>
        </p:spPr>
        <p:txBody>
          <a:bodyPr/>
          <a:lstStyle/>
          <a:p>
            <a:pPr marL="45720" indent="0" algn="ctr">
              <a:buNone/>
            </a:pPr>
            <a:r>
              <a:rPr lang="ru-RU" sz="2400" dirty="0">
                <a:solidFill>
                  <a:srgbClr val="0070C0"/>
                </a:solidFill>
              </a:rPr>
              <a:t>Воспитательный потенциал уроков </a:t>
            </a:r>
            <a:r>
              <a:rPr lang="ru-RU" sz="2400" dirty="0" smtClean="0">
                <a:solidFill>
                  <a:srgbClr val="0070C0"/>
                </a:solidFill>
              </a:rPr>
              <a:t>литературы</a:t>
            </a:r>
          </a:p>
          <a:p>
            <a:pPr marL="45720" indent="0" algn="just">
              <a:buNone/>
            </a:pPr>
            <a:endParaRPr lang="ru-RU" sz="2400" dirty="0">
              <a:solidFill>
                <a:srgbClr val="0070C0"/>
              </a:solidFill>
            </a:endParaRPr>
          </a:p>
          <a:p>
            <a:pPr marL="45720" indent="0" algn="just">
              <a:buNone/>
            </a:pPr>
            <a:endParaRPr lang="ru-RU" dirty="0" smtClean="0"/>
          </a:p>
          <a:p>
            <a:pPr marL="45720" indent="0" algn="just">
              <a:buNone/>
            </a:pPr>
            <a:r>
              <a:rPr lang="ru-RU" dirty="0" smtClean="0"/>
              <a:t>Уроки </a:t>
            </a:r>
            <a:r>
              <a:rPr lang="ru-RU" dirty="0"/>
              <a:t>литературы позволяют решать проблемы воспитания в школе, повышать мотивацию к творческой деятельности. Эти уроки раскрывают ученика как личность, учат быть толерантным, т. е. имеющим свои ценности и интересы и одновременно с уважением относиться к позициям и ценностям других людей.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3098112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642</TotalTime>
  <Words>716</Words>
  <Application>Microsoft Office PowerPoint</Application>
  <PresentationFormat>Произвольный</PresentationFormat>
  <Paragraphs>83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Воздушный поток</vt:lpstr>
      <vt:lpstr>МОУ «Средняя общеобразовательная школа им.  К. Н. Новикова» Качканарского городского округа  Свердловской области Воспитательный потенциал школьного урока   Цветкова Наталья  Николаевна,  учитель русского языка и литературы  г. Качканар 2024 год </vt:lpstr>
      <vt:lpstr>И воспитание, и образование неразделимы. Нельзя воспитывать, не передавая знания, всякое же знание действует воспитательно. Л .Н . Толстой </vt:lpstr>
      <vt:lpstr>Презентация PowerPoint</vt:lpstr>
      <vt:lpstr>Презентация PowerPoint</vt:lpstr>
      <vt:lpstr>Презентация PowerPoint</vt:lpstr>
      <vt:lpstr>Презентация PowerPoint</vt:lpstr>
      <vt:lpstr>Воспитательный потенциал уроков литературы  </vt:lpstr>
      <vt:lpstr>Воспитательный потенциал уроков литературы  </vt:lpstr>
      <vt:lpstr>Воспитательный потенциал уроков литературы: методы и приёмы  </vt:lpstr>
      <vt:lpstr>Воспитательный потенциал уроков литературы : методы и приёмы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Gigabyte</dc:creator>
  <cp:lastModifiedBy>User</cp:lastModifiedBy>
  <cp:revision>48</cp:revision>
  <dcterms:created xsi:type="dcterms:W3CDTF">2021-10-23T12:28:39Z</dcterms:created>
  <dcterms:modified xsi:type="dcterms:W3CDTF">2024-11-05T12:21:40Z</dcterms:modified>
</cp:coreProperties>
</file>