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9" r:id="rId11"/>
    <p:sldId id="270" r:id="rId12"/>
    <p:sldId id="273" r:id="rId13"/>
    <p:sldId id="274" r:id="rId14"/>
    <p:sldId id="275" r:id="rId15"/>
    <p:sldId id="277" r:id="rId16"/>
    <p:sldId id="278" r:id="rId17"/>
    <p:sldId id="276" r:id="rId18"/>
    <p:sldId id="27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FF99"/>
    <a:srgbClr val="99FF66"/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1. Пользуетесь ли вы календарем?</a:t>
            </a:r>
          </a:p>
        </c:rich>
      </c:tx>
      <c:layout>
        <c:manualLayout>
          <c:xMode val="edge"/>
          <c:yMode val="edge"/>
          <c:x val="0.24957897015450392"/>
          <c:y val="0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Пользуетесь ли вы календарем?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74</c:v>
                </c:pt>
                <c:pt idx="1">
                  <c:v>28</c:v>
                </c:pt>
              </c:numCache>
            </c:numRef>
          </c:val>
        </c:ser>
        <c:firstSliceAng val="0"/>
      </c:pieChart>
      <c:spPr>
        <a:ln>
          <a:gradFill>
            <a:gsLst>
              <a:gs pos="0">
                <a:schemeClr val="tx1"/>
              </a:gs>
              <a:gs pos="50000">
                <a:srgbClr val="4F81BD">
                  <a:tint val="44500"/>
                  <a:satMod val="160000"/>
                </a:srgbClr>
              </a:gs>
              <a:gs pos="100000">
                <a:srgbClr val="4F81BD">
                  <a:tint val="23500"/>
                  <a:satMod val="160000"/>
                </a:srgbClr>
              </a:gs>
            </a:gsLst>
            <a:lin ang="5400000" scaled="0"/>
          </a:gradFill>
        </a:ln>
      </c:spPr>
    </c:plotArea>
    <c:legend>
      <c:legendPos val="r"/>
      <c:layout>
        <c:manualLayout>
          <c:xMode val="edge"/>
          <c:yMode val="edge"/>
          <c:x val="0.81930664916885387"/>
          <c:y val="0.41794306961629796"/>
          <c:w val="0.11356372120151671"/>
          <c:h val="0.18846752264075098"/>
        </c:manualLayout>
      </c:layout>
    </c:legend>
    <c:plotVisOnly val="1"/>
    <c:dispBlanksAs val="zero"/>
  </c:chart>
  <c:spPr>
    <a:ln>
      <a:solidFill>
        <a:schemeClr val="tx1">
          <a:alpha val="91000"/>
        </a:schemeClr>
      </a:solidFill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2.</a:t>
            </a:r>
            <a:r>
              <a:rPr lang="ru-RU" baseline="0"/>
              <a:t> </a:t>
            </a:r>
            <a:r>
              <a:rPr lang="ru-RU"/>
              <a:t>Какие виды календарей вы знаете?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24949712015164782"/>
          <c:y val="0.19846354312093978"/>
          <c:w val="0.34149296442111404"/>
          <c:h val="0.6975175443495095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2. Какие виды календарей вы знаете?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Лунные</c:v>
                </c:pt>
                <c:pt idx="1">
                  <c:v>Бумажные</c:v>
                </c:pt>
                <c:pt idx="2">
                  <c:v>Электронные</c:v>
                </c:pt>
                <c:pt idx="3">
                  <c:v>Настольные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</c:v>
                </c:pt>
                <c:pt idx="1">
                  <c:v>29</c:v>
                </c:pt>
                <c:pt idx="2">
                  <c:v>32</c:v>
                </c:pt>
                <c:pt idx="3">
                  <c:v>20</c:v>
                </c:pt>
              </c:numCache>
            </c:numRef>
          </c:val>
        </c:ser>
        <c:firstSliceAng val="0"/>
        <c:holeSize val="50"/>
      </c:doughnutChart>
    </c:plotArea>
    <c:legend>
      <c:legendPos val="r"/>
      <c:layout/>
    </c:legend>
    <c:plotVisOnly val="1"/>
    <c:dispBlanksAs val="zero"/>
  </c:chart>
  <c:spPr>
    <a:ln>
      <a:solidFill>
        <a:sysClr val="windowText" lastClr="000000">
          <a:alpha val="79000"/>
        </a:sysClr>
      </a:solidFill>
    </a:ln>
    <a:effectLst>
      <a:outerShdw blurRad="50800" dist="50800" dir="5400000" algn="ctr" rotWithShape="0">
        <a:schemeClr val="tx1"/>
      </a:outerShdw>
    </a:effectLst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3. Изначально в древнеримском календаре было: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Изначально в древнеримском календаре было:</c:v>
                </c:pt>
              </c:strCache>
            </c:strRef>
          </c:tx>
          <c:explosion val="18"/>
          <c:cat>
            <c:strRef>
              <c:f>Лист1!$A$2:$A$5</c:f>
              <c:strCache>
                <c:ptCount val="4"/>
                <c:pt idx="0">
                  <c:v>12 месяцев</c:v>
                </c:pt>
                <c:pt idx="1">
                  <c:v>13 месяцев</c:v>
                </c:pt>
                <c:pt idx="2">
                  <c:v>10 месяцев</c:v>
                </c:pt>
                <c:pt idx="3">
                  <c:v>9 месяцев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24</c:v>
                </c:pt>
                <c:pt idx="1">
                  <c:v>32</c:v>
                </c:pt>
                <c:pt idx="2">
                  <c:v>28</c:v>
                </c:pt>
                <c:pt idx="3">
                  <c:v>18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  <c:dispBlanksAs val="zero"/>
  </c:chart>
  <c:spPr>
    <a:effectLst>
      <a:outerShdw blurRad="50800" dist="50800" dir="5400000" algn="ctr" rotWithShape="0">
        <a:schemeClr val="tx1"/>
      </a:outerShdw>
    </a:effectLst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4. Знаете ли Вы, в честь кого/чего были названы дни недели и месяцы в английском языке?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Знаете ли Вы, в честь кого/чего были названы дни недели и месяцы в английском языке?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Да </c:v>
                </c:pt>
                <c:pt idx="1">
                  <c:v>Нет</c:v>
                </c:pt>
                <c:pt idx="2">
                  <c:v>В честь ученых</c:v>
                </c:pt>
                <c:pt idx="3">
                  <c:v>В честь богов</c:v>
                </c:pt>
                <c:pt idx="4">
                  <c:v>В честь тел солнечной системы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</c:v>
                </c:pt>
                <c:pt idx="1">
                  <c:v>80</c:v>
                </c:pt>
                <c:pt idx="2">
                  <c:v>2</c:v>
                </c:pt>
                <c:pt idx="3">
                  <c:v>9</c:v>
                </c:pt>
                <c:pt idx="4">
                  <c:v>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  <c:dispBlanksAs val="zero"/>
  </c:chart>
  <c:spPr>
    <a:ln>
      <a:solidFill>
        <a:schemeClr val="tx1"/>
      </a:solidFill>
    </a:ln>
    <a:effectLst>
      <a:outerShdw blurRad="50800" dist="50800" dir="5400000" algn="ctr" rotWithShape="0">
        <a:schemeClr val="tx1"/>
      </a:outerShdw>
    </a:effectLst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5. Хотели бы узнать почему они так называются? </a:t>
            </a:r>
          </a:p>
        </c:rich>
      </c:tx>
      <c:layout/>
    </c:title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Хотели бы узнать почему они так называются? </c:v>
                </c:pt>
              </c:strCache>
            </c:strRef>
          </c:tx>
          <c:explosion val="25"/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86</c:v>
                </c:pt>
                <c:pt idx="1">
                  <c:v>3.2</c:v>
                </c:pt>
              </c:numCache>
            </c:numRef>
          </c:val>
        </c:ser>
        <c:firstSliceAng val="0"/>
        <c:holeSize val="50"/>
      </c:doughnutChart>
    </c:plotArea>
    <c:legend>
      <c:legendPos val="r"/>
      <c:layout/>
    </c:legend>
    <c:plotVisOnly val="1"/>
    <c:dispBlanksAs val="zero"/>
  </c:chart>
  <c:spPr>
    <a:effectLst>
      <a:outerShdw blurRad="50800" dist="50800" dir="5400000" algn="ctr" rotWithShape="0">
        <a:schemeClr val="tx1"/>
      </a:outerShdw>
    </a:effectLst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507763-1C9D-4DA6-A5D5-5BBF5DAE8257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F5FC23-6C1C-4992-BBDB-0492F12294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1313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5FC23-6C1C-4992-BBDB-0492F1229462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8488C4">
                <a:alpha val="80000"/>
              </a:srgb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AC665-B18B-4953-A095-088F5628168A}" type="datetimeFigureOut">
              <a:rPr lang="ru-RU" smtClean="0"/>
              <a:pPr/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764B8-89D1-4C57-A788-C837C1B932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ienglish.ru/blog/interesno-ob-angliiskom/materiali-na-angliiskom/new-years-day-elementary-worksheet" TargetMode="External"/><Relationship Id="rId7" Type="http://schemas.openxmlformats.org/officeDocument/2006/relationships/hyperlink" Target="https://ienglish.ru/blog/interesno-ob-angliiskom/materiali-na-angliiskom/halloween-intermediate-worksheet" TargetMode="External"/><Relationship Id="rId2" Type="http://schemas.openxmlformats.org/officeDocument/2006/relationships/hyperlink" Target="https://ienglish.ru/blog/interesno-ob-angliiskom/materiali-na-angliiskom/christmas-symbols-and-traditions-intermediate-worksheet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ienglish.ru/blog/interesno-ob-angliiskom/materiali-na-angliiskom/easter-in-britain-intermediate-worksheet" TargetMode="External"/><Relationship Id="rId5" Type="http://schemas.openxmlformats.org/officeDocument/2006/relationships/hyperlink" Target="https://ienglish.ru/blog/interesno-ob-angliiskom/materiali-na-angliiskom/april-fools-day-intermediate-worksheet" TargetMode="External"/><Relationship Id="rId4" Type="http://schemas.openxmlformats.org/officeDocument/2006/relationships/hyperlink" Target="https://ienglish.ru/blog/interesno-ob-angliiskom/materiali-na-angliiskom/valentines-day-elementary-worksheet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Английский календарь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Пользователь\Desktop\magnitniy-kalendar-5923442448799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5040560" cy="5040560"/>
          </a:xfrm>
          <a:prstGeom prst="rect">
            <a:avLst/>
          </a:prstGeom>
          <a:noFill/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5364088" y="3789040"/>
            <a:ext cx="3600400" cy="2592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Выполнила: </a:t>
            </a:r>
          </a:p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учитель английского языка МОУ «СОШ № 41», </a:t>
            </a:r>
          </a:p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Кузьмина </a:t>
            </a:r>
          </a:p>
          <a:p>
            <a:pPr marL="342900" lvl="0" indent="-342900" algn="r">
              <a:spcBef>
                <a:spcPct val="20000"/>
              </a:spcBef>
              <a:defRPr/>
            </a:pP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Татьяна Андреевна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r">
              <a:spcBef>
                <a:spcPct val="20000"/>
              </a:spcBef>
              <a:defRPr/>
            </a:pPr>
            <a:endParaRPr 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r">
              <a:spcBef>
                <a:spcPct val="20000"/>
              </a:spcBef>
              <a:defRPr/>
            </a:pP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г.Саратов 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pPr algn="just"/>
            <a:r>
              <a:rPr lang="ru-RU" sz="2400" b="1" cap="small" dirty="0">
                <a:latin typeface="Times New Roman" pitchFamily="18" charset="0"/>
                <a:cs typeface="Times New Roman" pitchFamily="18" charset="0"/>
              </a:rPr>
              <a:t>Недавно на уроках английского языка мы повторяли названия дней недели и месяцев. И мы обратили внимание, что названия месяцев в английском и русском языках очень похожи, например, </a:t>
            </a:r>
            <a:r>
              <a:rPr lang="ru-RU" sz="2400" b="1" cap="small" dirty="0" err="1">
                <a:latin typeface="Times New Roman" pitchFamily="18" charset="0"/>
                <a:cs typeface="Times New Roman" pitchFamily="18" charset="0"/>
              </a:rPr>
              <a:t>September</a:t>
            </a:r>
            <a:r>
              <a:rPr lang="ru-RU" sz="2400" b="1" cap="small" dirty="0">
                <a:latin typeface="Times New Roman" pitchFamily="18" charset="0"/>
                <a:cs typeface="Times New Roman" pitchFamily="18" charset="0"/>
              </a:rPr>
              <a:t> – сентябрь, </a:t>
            </a:r>
            <a:r>
              <a:rPr lang="ru-RU" sz="2400" b="1" cap="small" dirty="0" err="1">
                <a:latin typeface="Times New Roman" pitchFamily="18" charset="0"/>
                <a:cs typeface="Times New Roman" pitchFamily="18" charset="0"/>
              </a:rPr>
              <a:t>October</a:t>
            </a:r>
            <a:r>
              <a:rPr lang="ru-RU" sz="2400" b="1" cap="small" dirty="0">
                <a:latin typeface="Times New Roman" pitchFamily="18" charset="0"/>
                <a:cs typeface="Times New Roman" pitchFamily="18" charset="0"/>
              </a:rPr>
              <a:t> - октябрь. А названия дней недели, хоть и имеют одинаковое окончание -</a:t>
            </a:r>
            <a:r>
              <a:rPr lang="ru-RU" sz="2400" b="1" cap="small" dirty="0" err="1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ru-RU" sz="2400" b="1" cap="small" dirty="0">
                <a:latin typeface="Times New Roman" pitchFamily="18" charset="0"/>
                <a:cs typeface="Times New Roman" pitchFamily="18" charset="0"/>
              </a:rPr>
              <a:t>, очень отличаются от русских, и запомнить их не так-то </a:t>
            </a:r>
            <a:r>
              <a:rPr lang="ru-RU" sz="2400" b="1" cap="small" dirty="0" smtClean="0">
                <a:latin typeface="Times New Roman" pitchFamily="18" charset="0"/>
                <a:cs typeface="Times New Roman" pitchFamily="18" charset="0"/>
              </a:rPr>
              <a:t>просто. Также </a:t>
            </a:r>
            <a:r>
              <a:rPr lang="ru-RU" sz="2400" b="1" cap="small" dirty="0">
                <a:latin typeface="Times New Roman" pitchFamily="18" charset="0"/>
                <a:cs typeface="Times New Roman" pitchFamily="18" charset="0"/>
              </a:rPr>
              <a:t>мы отметили, что названия месяцев и дней недели в английском языке пишутся с заглавной </a:t>
            </a:r>
            <a:r>
              <a:rPr lang="ru-RU" sz="2400" b="1" cap="small" dirty="0" smtClean="0">
                <a:latin typeface="Times New Roman" pitchFamily="18" charset="0"/>
                <a:cs typeface="Times New Roman" pitchFamily="18" charset="0"/>
              </a:rPr>
              <a:t>буквы. На </a:t>
            </a:r>
            <a:r>
              <a:rPr lang="ru-RU" sz="2400" b="1" cap="small" dirty="0">
                <a:latin typeface="Times New Roman" pitchFamily="18" charset="0"/>
                <a:cs typeface="Times New Roman" pitchFamily="18" charset="0"/>
              </a:rPr>
              <a:t>уроках мы изучали, как называть дату в английском языке. Оказалось, что это не так просто и нужно знать правила употребления предлогов с названиями месяцев и дней недели</a:t>
            </a:r>
            <a:r>
              <a:rPr lang="ru-RU" sz="2400" b="1" cap="small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cap="smal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Объектом 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нашего исследования стал английский календарь.</a:t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Предметом нашего исследования является история происхождения календаря, происхождение  и употребление названий дней недели и месяцев.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Пользователь\Desktop\5c0439ef1efbb_t667jjn5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780928"/>
            <a:ext cx="4680520" cy="372562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Исходя из цели, выдвигаем следующие задачи:</a:t>
            </a:r>
          </a:p>
          <a:p>
            <a:pPr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1) Изучить на основе анализа литературных и Интернет источников историю появления календаря в Англии.</a:t>
            </a:r>
          </a:p>
          <a:p>
            <a:pPr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2) Изучить на основе анализа литературных и Интернет источников происхождение названий месяцев и дней недели в английском языке и сравнить их с русскими.</a:t>
            </a:r>
          </a:p>
          <a:p>
            <a:pPr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3) Проанализировать и сравнить результаты анкетирования по предмету исследования среди учеников.</a:t>
            </a:r>
          </a:p>
          <a:p>
            <a:pPr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4) Создать и представить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по теме «Английский календарь».</a:t>
            </a:r>
          </a:p>
          <a:p>
            <a:pPr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5) Обобщить полученные данные и прийти к определенному заключению.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3384376"/>
          </a:xfrm>
        </p:spPr>
        <p:txBody>
          <a:bodyPr>
            <a:normAutofit fontScale="55000" lnSpcReduction="20000"/>
          </a:bodyPr>
          <a:lstStyle/>
          <a:p>
            <a:pPr indent="3429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Что же означает слово 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"календарь"?  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Это слово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происходит от латинского "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calendarium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". Слово "календарь" переводится как 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"долговая книга"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 куда записывали имена своих должников и таким образом вели учет своих доходов от полученных процентов.</a:t>
            </a:r>
          </a:p>
          <a:p>
            <a:pPr indent="3429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Ранее в подобных книгах указывали первые дни в каждом месяце. Эти первые дни назывались "календы". В дни-календы должники платили проценты. Дело было в Древнем Риме.</a:t>
            </a:r>
          </a:p>
          <a:p>
            <a:pPr indent="3429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 В наши дни "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календарь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" означает систему исчисления определенных промежутков времени, которые зависят от движения Солнца и Земли.</a:t>
            </a:r>
          </a:p>
          <a:p>
            <a:endParaRPr lang="ru-RU" dirty="0"/>
          </a:p>
        </p:txBody>
      </p:sp>
      <p:pic>
        <p:nvPicPr>
          <p:cNvPr id="1026" name="Picture 2" descr="C:\Users\Пользователь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60648"/>
            <a:ext cx="5159896" cy="290244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lunniy-kalendar-vidi-2019-1024x7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996952"/>
            <a:ext cx="2520280" cy="23042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28498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Первые календари появились в палеолите, изначально они помогали человеку вести подсчет дней, чтобы лучше ориентироваться   в пространстве. Возникновение необходимости знать наступление сезонов и начала года подтолкнуло людей к слежению за движением небесных тел.  Существуют три вида календаря: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лунный, солнечный и лунно-солнечный.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Пользователь\Desktop\time-egyp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852936"/>
            <a:ext cx="2542436" cy="2478875"/>
          </a:xfrm>
          <a:prstGeom prst="rect">
            <a:avLst/>
          </a:prstGeom>
          <a:noFill/>
        </p:spPr>
      </p:pic>
      <p:pic>
        <p:nvPicPr>
          <p:cNvPr id="2052" name="Picture 4" descr="C:\Users\Пользователь\Desktop\4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941168"/>
            <a:ext cx="4176464" cy="1753741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456384"/>
          </a:xfrm>
        </p:spPr>
        <p:txBody>
          <a:bodyPr>
            <a:normAutofit fontScale="77500" lnSpcReduction="20000"/>
          </a:bodyPr>
          <a:lstStyle/>
          <a:p>
            <a:pPr indent="342900" algn="just">
              <a:spcBef>
                <a:spcPts val="0"/>
              </a:spcBef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>
              <a:spcBef>
                <a:spcPts val="0"/>
              </a:spcBef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>
              <a:spcBef>
                <a:spcPts val="0"/>
              </a:spcBef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>
              <a:spcBef>
                <a:spcPts val="0"/>
              </a:spcBef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>
              <a:spcBef>
                <a:spcPts val="0"/>
              </a:spcBef>
              <a:buNone/>
            </a:pP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У древних римлян год состоял из 10 месяцев, которые обозначались порядковыми номерами: первый, второй, третий и т.д. Год начинался с весны, значит, март был первым месяцем, а декабрь – последним (десятым).</a:t>
            </a:r>
          </a:p>
          <a:p>
            <a:pPr indent="342900" algn="just">
              <a:spcBef>
                <a:spcPts val="0"/>
              </a:spcBef>
              <a:buNone/>
            </a:pP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Постепенно римляне производили реформы своего календаря: изменили названия месяцев и добавили 2 новых месяца – одиннадцатый и двенадцатый.</a:t>
            </a:r>
          </a:p>
          <a:p>
            <a:endParaRPr lang="ru-RU" dirty="0"/>
          </a:p>
        </p:txBody>
      </p:sp>
      <p:pic>
        <p:nvPicPr>
          <p:cNvPr id="3074" name="Picture 2" descr="C:\Users\Пользователь\Desktop\iLOW6TYY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7400925" cy="352425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97152"/>
            <a:ext cx="2496277" cy="1872208"/>
          </a:xfrm>
          <a:prstGeom prst="rect">
            <a:avLst/>
          </a:prstGeom>
          <a:noFill/>
        </p:spPr>
      </p:pic>
      <p:pic>
        <p:nvPicPr>
          <p:cNvPr id="4100" name="Picture 4" descr="https://ds02.infourok.ru/uploads/ex/0f6c/0001e42b-93e01cc4/img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88640"/>
            <a:ext cx="4043941" cy="1872208"/>
          </a:xfrm>
          <a:prstGeom prst="rect">
            <a:avLst/>
          </a:prstGeom>
          <a:noFill/>
        </p:spPr>
      </p:pic>
      <p:pic>
        <p:nvPicPr>
          <p:cNvPr id="4101" name="Picture 5" descr="C:\Users\Пользователь\Desktop\img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4032448" cy="1872208"/>
          </a:xfrm>
          <a:prstGeom prst="rect">
            <a:avLst/>
          </a:prstGeom>
          <a:noFill/>
        </p:spPr>
      </p:pic>
      <p:pic>
        <p:nvPicPr>
          <p:cNvPr id="4103" name="Picture 7" descr="C:\Users\Пользователь\Desktop\iZK4FOW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761064"/>
            <a:ext cx="2466086" cy="1848120"/>
          </a:xfrm>
          <a:prstGeom prst="rect">
            <a:avLst/>
          </a:prstGeom>
          <a:noFill/>
        </p:spPr>
      </p:pic>
      <p:pic>
        <p:nvPicPr>
          <p:cNvPr id="4104" name="Picture 8" descr="C:\Users\Пользователь\Desktop\i0176PFT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276872"/>
            <a:ext cx="2939819" cy="2204864"/>
          </a:xfrm>
          <a:prstGeom prst="rect">
            <a:avLst/>
          </a:prstGeom>
          <a:noFill/>
        </p:spPr>
      </p:pic>
      <p:pic>
        <p:nvPicPr>
          <p:cNvPr id="4105" name="Picture 9" descr="C:\Users\Пользователь\Desktop\img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2276872"/>
            <a:ext cx="2976330" cy="2232248"/>
          </a:xfrm>
          <a:prstGeom prst="rect">
            <a:avLst/>
          </a:prstGeom>
          <a:noFill/>
        </p:spPr>
      </p:pic>
      <p:pic>
        <p:nvPicPr>
          <p:cNvPr id="4106" name="Picture 10" descr="C:\Users\Пользователь\Desktop\i3FDUVE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4725144"/>
            <a:ext cx="2520280" cy="189021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5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Месяцы года в английских пословицах и приметах</a:t>
            </a:r>
            <a:endParaRPr lang="ru-RU" sz="25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6" y="980725"/>
          <a:ext cx="8424933" cy="5688635"/>
        </p:xfrm>
        <a:graphic>
          <a:graphicData uri="http://schemas.openxmlformats.org/drawingml/2006/table">
            <a:tbl>
              <a:tblPr/>
              <a:tblGrid>
                <a:gridCol w="2808311"/>
                <a:gridCol w="2808311"/>
                <a:gridCol w="2808311"/>
              </a:tblGrid>
              <a:tr h="4740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Английские пословицы о месяцах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Перевод на русский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Значение пословицы и русский эквивалент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warm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January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cold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May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Теплый январь- холодный май.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народная примета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1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March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comes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like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lion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and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goes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out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like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lamb</a:t>
                      </a: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Март приходит как лев, а уходит как ягненок.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Для начала марта характерна непогода, а для конца - тепло.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March grass never did good.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 ранней травы проку не будет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 хорошо во время.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1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Moist April, clear June.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Если в апреле дождливо и сыро, то в июне будет ясно и солнечно.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народная примета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April showers brings May flowers.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апреле дожди , в мае –цветы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Нет худа без добра.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Marry in the month of May and you'll surely rue the day.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Кто женится в мае ,тот будет жалеть всю жизнь.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мае жениться - век маяться.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Calm weather in June, sets corn in tune.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Хорошая погода в июне- к зерну в закромах.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народная примета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 swarm bees in May is worth a load of hay.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пчелиный рой в мае стоит воз сена.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Всему свое время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 swarm bees in June is worth a silver spoon.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Пчелиный рой в июне стоит серебряной ложки.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Всему свое время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 swarm of bees in July is not worth to fly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Пчелиный рой в июле- ничего не стоит.</a:t>
                      </a:r>
                      <a:endParaRPr lang="ru-RU" sz="1200" b="1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Всему свое время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Английские праздники в календаре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1520" y="1431036"/>
          <a:ext cx="8496945" cy="5238324"/>
        </p:xfrm>
        <a:graphic>
          <a:graphicData uri="http://schemas.openxmlformats.org/drawingml/2006/table">
            <a:tbl>
              <a:tblPr/>
              <a:tblGrid>
                <a:gridCol w="2832315"/>
                <a:gridCol w="2832315"/>
                <a:gridCol w="2832315"/>
              </a:tblGrid>
              <a:tr h="2757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Название праздника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Русский перевод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Дата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2"/>
                        </a:rPr>
                        <a:t>Christmas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Рождество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 декабря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Boxing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Day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День подарков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26 декабря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3"/>
                        </a:rPr>
                        <a:t>New</a:t>
                      </a:r>
                      <a:r>
                        <a:rPr lang="ru-RU" sz="1400" b="1" u="none" strike="noStrike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3"/>
                        </a:rPr>
                        <a:t> </a:t>
                      </a: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3"/>
                        </a:rPr>
                        <a:t>Year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Новый год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января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4"/>
                        </a:rPr>
                        <a:t>St</a:t>
                      </a:r>
                      <a:r>
                        <a:rPr lang="ru-RU" sz="1400" b="1" u="none" strike="noStrike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4"/>
                        </a:rPr>
                        <a:t>. </a:t>
                      </a: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4"/>
                        </a:rPr>
                        <a:t>Valentine’s</a:t>
                      </a:r>
                      <a:r>
                        <a:rPr lang="ru-RU" sz="1400" b="1" u="none" strike="noStrike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4"/>
                        </a:rPr>
                        <a:t> </a:t>
                      </a: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4"/>
                        </a:rPr>
                        <a:t>Day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День святого Валентина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 февраля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St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Patrick’s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Day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День святого Патрика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 марта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5"/>
                        </a:rPr>
                        <a:t>April’s</a:t>
                      </a:r>
                      <a:r>
                        <a:rPr lang="ru-RU" sz="1400" b="1" u="none" strike="noStrike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5"/>
                        </a:rPr>
                        <a:t> </a:t>
                      </a: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5"/>
                        </a:rPr>
                        <a:t>Fool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День </a:t>
                      </a: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дурака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апреля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6"/>
                        </a:rPr>
                        <a:t>Easter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Пасха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нет постоянной даты, в основном апрель - май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May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Day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День весны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первый понедельник мая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Queen’s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King’s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Official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Birthday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День рождения монарха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вторая суббота июня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August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Bank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Holiday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Августовский день отдыха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последний понедельник августа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Notting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Hill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Carnival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Карнавал в Ноттинг Хилл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последнее воскресенье августа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7"/>
                        </a:rPr>
                        <a:t>Halloween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Хэллоуин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 октября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Guy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Fawkes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Night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Bonfire</a:t>
                      </a: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rgbClr val="0070C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Night</a:t>
                      </a:r>
                      <a:endParaRPr lang="ru-RU" sz="1400" b="1" dirty="0">
                        <a:solidFill>
                          <a:srgbClr val="0070C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Ночь Гая Фокса/Ночь костров</a:t>
                      </a:r>
                      <a:endParaRPr lang="ru-RU" sz="1400" b="1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 ноября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35699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Существует несколько версий происхождения названий дней недели. Самая правдоподобная и поддерживаемая официальной наукой - это версия образования названий дней от названий планет.</a:t>
            </a:r>
            <a:b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отличие от русского языка, в котором названия дней недели происходят от порядковых чисел, в календаре римлян дни недели происходят от имен планетных божеств. Однако названия дней недели в английском языке имеют языческие корни. Древние англичане заменили римских богов своими.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6626" name="Picture 2" descr="C:\Users\Пользователь\Desktop\scale_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80928"/>
            <a:ext cx="7920880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Пользователь\Desktop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3729328" cy="45365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Воскресенье — первый день недели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124744"/>
            <a:ext cx="4690864" cy="5400600"/>
          </a:xfrm>
        </p:spPr>
        <p:txBody>
          <a:bodyPr>
            <a:normAutofit fontScale="47500" lnSpcReduction="20000"/>
          </a:bodyPr>
          <a:lstStyle/>
          <a:p>
            <a:pPr marL="0" indent="540000" algn="just">
              <a:buNone/>
            </a:pPr>
            <a:r>
              <a:rPr lang="ru-RU" dirty="0" smtClean="0"/>
              <a:t>      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Календарь на английском языке с первого взгляда кажется необычным. Бросается в глаза непривычный первый день недели — воскресенье (Sunday). Но это не значит, что рабочая неделя начинается в этот день. Просто у англичан принято разделять выходные (субботу и воскресенье) на начало недели и конец — создается иллюзия равномерности.</a:t>
            </a:r>
          </a:p>
          <a:p>
            <a:pPr marL="0" indent="540000" algn="just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    Существует старая традиция, по которой воскресенье размещают в начале недели в календарях, но в быту именно понедельник считается первым днем недели, а суббота и воскресенье - weekend, то есть конец недели.</a:t>
            </a:r>
          </a:p>
          <a:p>
            <a:pPr marL="0" indent="540000" algn="just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А также, что бывает довольное редко, если человек работает в субботу, то у него один выходной в начале недели. В воскресенье принято уезжать с родственниками на природу (в летние и весенние месяцы) или ходить на чаепития к родным (осенью и зимой).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Практическая часть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3600400"/>
          </a:xfrm>
        </p:spPr>
        <p:txBody>
          <a:bodyPr>
            <a:normAutofit fontScale="62500" lnSpcReduction="20000"/>
          </a:bodyPr>
          <a:lstStyle/>
          <a:p>
            <a:pPr marL="0" indent="54000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Анкета состояла из следующих вопросов: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1. Пользуетесь ли вы календарем?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2. Какие виды календарей вы знаете?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3. Изначально в древнеримском календаре было: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А)  12 месяцев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Б)  13 месяцев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В) 10 месяцев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Г) 9 месяцев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4. Знаете ли Вы, в честь кого/чего были названы дни недели и месяцы в английском языке?</a:t>
            </a:r>
          </a:p>
          <a:p>
            <a:pPr marL="0" indent="54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5. Хотели бы узнать почему они так называются?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2931490015"/>
              </p:ext>
            </p:extLst>
          </p:nvPr>
        </p:nvGraphicFramePr>
        <p:xfrm>
          <a:off x="1115616" y="908720"/>
          <a:ext cx="4752528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685755529"/>
              </p:ext>
            </p:extLst>
          </p:nvPr>
        </p:nvGraphicFramePr>
        <p:xfrm>
          <a:off x="3491880" y="3573016"/>
          <a:ext cx="498157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2593932601"/>
              </p:ext>
            </p:extLst>
          </p:nvPr>
        </p:nvGraphicFramePr>
        <p:xfrm>
          <a:off x="899592" y="836712"/>
          <a:ext cx="4840610" cy="25610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3868064716"/>
              </p:ext>
            </p:extLst>
          </p:nvPr>
        </p:nvGraphicFramePr>
        <p:xfrm>
          <a:off x="3491880" y="3501008"/>
          <a:ext cx="4820419" cy="31885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162610831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1941503509"/>
              </p:ext>
            </p:extLst>
          </p:nvPr>
        </p:nvGraphicFramePr>
        <p:xfrm>
          <a:off x="755576" y="691596"/>
          <a:ext cx="3528392" cy="4465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19034" y="404664"/>
            <a:ext cx="374441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Нашему исследованию удалось вынести на поверхность данную проблему и заставить подростков задуматься, о происхождении названий месяцев и дней недели. А также предложить учащимся способы запоминания данных слов. Многие подростки отмечают, что затруднения в понимании о происхождении данных слов не останавливают их  в заучивании. </a:t>
            </a:r>
          </a:p>
          <a:p>
            <a:pPr indent="457200"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Наше исследование показывает, что чрезвычайно актуальным и важным является тот факт, что мы отвечаем за информацию, которую учим. В своей работе мы представляем данный буклет, который поможет в свою очередь учащимся в запоминании месяцев и дней недели на английском языке. </a:t>
            </a:r>
          </a:p>
        </p:txBody>
      </p:sp>
    </p:spTree>
    <p:extLst>
      <p:ext uri="{BB962C8B-B14F-4D97-AF65-F5344CB8AC3E}">
        <p14:creationId xmlns="" xmlns:p14="http://schemas.microsoft.com/office/powerpoint/2010/main" val="218953840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97790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 indent="45720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может оказаться полезной для   развития познавательной деятельности, правильного произношения и орфографии английских слов. Изучение лексики соответствующим образом помогает лучше понять её происхождение, связать её с интересными фактами и соответственно   запомнить без затруднений.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004857"/>
            <a:ext cx="5545552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rasler.ru/wp-content/uploads/2019/03/C%D0%BF%D0%B0%D1%81%D0%B8%D0%B1%D0%BE-%D0%B7%D0%B0-%D0%B2%D0%BD%D0%B8%D0%BC%D0%B0%D0%BD%D0%B8%D0%B5-%D0%BA%D0%B0%D1%80%D1%82%D0%B8%D0%BD%D0%BA%D0%B8-%D0%B4%D0%BB%D1%8F-%D0%BF%D1%80%D0%B5%D0%B7%D0%B5%D0%BD%D1%82%D0%B0%D1%86%D0%B8%D0%B8-%D0%BF%D0%BE%D0%B4%D0%B1%D0%BE%D1%80%D0%BA%D0%B0-36-%D1%88%D1%82%D1%83%D0%BA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764704"/>
            <a:ext cx="6943626" cy="520772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1087</Words>
  <Application>Microsoft Office PowerPoint</Application>
  <PresentationFormat>Экран (4:3)</PresentationFormat>
  <Paragraphs>128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Английский календарь</vt:lpstr>
      <vt:lpstr>Недавно на уроках английского языка мы повторяли названия дней недели и месяцев. И мы обратили внимание, что названия месяцев в английском и русском языках очень похожи, например, September – сентябрь, October - октябрь. А названия дней недели, хоть и имеют одинаковое окончание -day, очень отличаются от русских, и запомнить их не так-то просто. Также мы отметили, что названия месяцев и дней недели в английском языке пишутся с заглавной буквы. На уроках мы изучали, как называть дату в английском языке. Оказалось, что это не так просто и нужно знать правила употребления предлогов с названиями месяцев и дней недели.</vt:lpstr>
      <vt:lpstr> Объектом нашего исследования стал английский календарь. Предметом нашего исследования является история происхождения календаря, происхождение  и употребление названий дней недели и месяцев. </vt:lpstr>
      <vt:lpstr>Слайд 4</vt:lpstr>
      <vt:lpstr>Слайд 5</vt:lpstr>
      <vt:lpstr>Первые календари появились в палеолите, изначально они помогали человеку вести подсчет дней, чтобы лучше ориентироваться   в пространстве. Возникновение необходимости знать наступление сезонов и начала года подтолкнуло людей к слежению за движением небесных тел.  Существуют три вида календаря: лунный, солнечный и лунно-солнечный.   </vt:lpstr>
      <vt:lpstr>Слайд 7</vt:lpstr>
      <vt:lpstr>Слайд 8</vt:lpstr>
      <vt:lpstr>Месяцы года в английских пословицах и приметах</vt:lpstr>
      <vt:lpstr>Английские праздники в календаре</vt:lpstr>
      <vt:lpstr>Существует несколько версий происхождения названий дней недели. Самая правдоподобная и поддерживаемая официальной наукой - это версия образования названий дней от названий планет. В отличие от русского языка, в котором названия дней недели происходят от порядковых чисел, в календаре римлян дни недели происходят от имен планетных божеств. Однако названия дней недели в английском языке имеют языческие корни. Древние англичане заменили римских богов своими. </vt:lpstr>
      <vt:lpstr>Воскресенье — первый день недели</vt:lpstr>
      <vt:lpstr>Практическая часть </vt:lpstr>
      <vt:lpstr>Слайд 14</vt:lpstr>
      <vt:lpstr>Слайд 15</vt:lpstr>
      <vt:lpstr>Слайд 16</vt:lpstr>
      <vt:lpstr>Слайд 17</vt:lpstr>
      <vt:lpstr>Слайд 18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29</cp:revision>
  <dcterms:created xsi:type="dcterms:W3CDTF">2021-01-06T15:00:04Z</dcterms:created>
  <dcterms:modified xsi:type="dcterms:W3CDTF">2021-02-13T09:24:45Z</dcterms:modified>
</cp:coreProperties>
</file>