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48"/>
  </p:notesMasterIdLst>
  <p:sldIdLst>
    <p:sldId id="269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73" r:id="rId21"/>
    <p:sldId id="274" r:id="rId22"/>
    <p:sldId id="294" r:id="rId23"/>
    <p:sldId id="275" r:id="rId24"/>
    <p:sldId id="295" r:id="rId25"/>
    <p:sldId id="277" r:id="rId26"/>
    <p:sldId id="278" r:id="rId27"/>
    <p:sldId id="296" r:id="rId28"/>
    <p:sldId id="297" r:id="rId29"/>
    <p:sldId id="298" r:id="rId30"/>
    <p:sldId id="266" r:id="rId31"/>
    <p:sldId id="299" r:id="rId32"/>
    <p:sldId id="270" r:id="rId33"/>
    <p:sldId id="271" r:id="rId34"/>
    <p:sldId id="272" r:id="rId35"/>
    <p:sldId id="300" r:id="rId36"/>
    <p:sldId id="302" r:id="rId37"/>
    <p:sldId id="303" r:id="rId38"/>
    <p:sldId id="304" r:id="rId39"/>
    <p:sldId id="305" r:id="rId40"/>
    <p:sldId id="306" r:id="rId41"/>
    <p:sldId id="280" r:id="rId42"/>
    <p:sldId id="289" r:id="rId43"/>
    <p:sldId id="290" r:id="rId44"/>
    <p:sldId id="301" r:id="rId45"/>
    <p:sldId id="291" r:id="rId46"/>
    <p:sldId id="292" r:id="rId47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9900"/>
    <a:srgbClr val="80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60" d="100"/>
          <a:sy n="60" d="100"/>
        </p:scale>
        <p:origin x="-1020" y="-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62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38762" cy="4002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2025" cy="480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5012" cy="5286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33597E9D-5F09-4856-849C-6CAE3C474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10E889B-36C7-461B-A6EA-53E1F4F9D184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8675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170CE5C-F7F3-4A57-9530-802AAC1F9764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F6F0EDA-8324-45C2-BAD3-F51E9C6F9158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88E5E64-AE79-422E-8436-6A9443D9BCAC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E99757D-85EA-46D1-A46B-22101EE16A95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5262881A-DDD3-4C5F-BA7A-6B8089D46DC5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0188E62-BA21-4528-B96E-29B0E4D39365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30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3525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6788" cy="481012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10E889B-36C7-461B-A6EA-53E1F4F9D184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8675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170CE5C-F7F3-4A57-9530-802AAC1F9764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46E92D3-40AD-499D-8229-FF3E4BC00C96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1937" cy="40052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5200" cy="48085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2275099-62E1-404D-9B26-E5A63A619350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1EC1FB5-3DB7-4BC7-80EB-769BA108D2A0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317C3B1F-6A14-4D8C-8ED1-E24A718F6E16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1747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563DEE2-4DCF-4B04-A3E2-F49295A32B35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82EA8A5-A6D7-4A04-BC5C-0BCA99EC48D9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D0128EB-8892-49BB-AF26-C17993947669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07AA13A-9091-4E37-B570-36060952249F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296E617-EC84-49BE-8ABC-C5A6A172F062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FF21039-E152-46DA-BE06-F08D375E64BB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CD81AF5-AA70-4C0F-A3DD-EF3BFFD7F826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4AD9E90-D986-45C4-8319-DE844EBDED82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E609F90-704A-4C04-805F-02F41FF85C2B}" type="slidenum">
              <a:rPr lang="ru-RU"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sz="1400">
              <a:solidFill>
                <a:srgbClr val="0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2AA73-C187-446F-AAF9-E458D5E15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8660A-539C-4996-B4D5-BF060DE26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7263" y="279400"/>
            <a:ext cx="2266950" cy="65214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79400"/>
            <a:ext cx="6651625" cy="652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E671C-8837-4DDE-BE07-C1B6A989D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A8C0A-F654-46C8-8E7F-F499882CC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0D6AB-A169-4C06-80DE-C5697B42D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814513"/>
            <a:ext cx="4459287" cy="4986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4925" y="1814513"/>
            <a:ext cx="4459288" cy="4986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060A0-E392-4008-ACEB-FF430D781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4D09B-497B-4BC1-A444-5B7A9EADD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466A7-6005-41BB-8753-E3158F38F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5FDB5-6BD2-447E-AB1C-75819DFC6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80D23-C09E-4C07-BA47-1372A6A8B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EF4B3-3FC9-46F3-AB3A-BA9E4207C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"/>
          <p:cNvGrpSpPr>
            <a:grpSpLocks/>
          </p:cNvGrpSpPr>
          <p:nvPr/>
        </p:nvGrpSpPr>
        <p:grpSpPr bwMode="auto">
          <a:xfrm>
            <a:off x="171450" y="146050"/>
            <a:ext cx="9737725" cy="2789238"/>
            <a:chOff x="108" y="92"/>
            <a:chExt cx="6134" cy="1757"/>
          </a:xfrm>
        </p:grpSpPr>
        <p:pic>
          <p:nvPicPr>
            <p:cNvPr id="4104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08" y="92"/>
              <a:ext cx="6134" cy="175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075" name="Text Box 3"/>
            <p:cNvSpPr txBox="1">
              <a:spLocks noChangeArrowheads="1"/>
            </p:cNvSpPr>
            <p:nvPr/>
          </p:nvSpPr>
          <p:spPr bwMode="auto">
            <a:xfrm>
              <a:off x="174" y="162"/>
              <a:ext cx="6000" cy="161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79400"/>
            <a:ext cx="9070975" cy="1257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00800" tIns="50400" rIns="100800" bIns="504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814513"/>
            <a:ext cx="9070975" cy="4986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00800" tIns="50400" rIns="100800" bIns="504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6132513" y="7175500"/>
            <a:ext cx="3306762" cy="298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100800" tIns="50400" rIns="100800" bIns="504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Tx/>
              <a:buSzPct val="45000"/>
              <a:buFontTx/>
              <a:buNone/>
              <a:defRPr sz="1400">
                <a:solidFill>
                  <a:srgbClr val="B9BBB2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9523413" y="7175500"/>
            <a:ext cx="509587" cy="298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100800" tIns="50400" rIns="100800" bIns="50400" numCol="1" anchor="t" anchorCtr="0" compatLnSpc="1">
            <a:prstTxWarp prst="textNoShape">
              <a:avLst/>
            </a:prstTxWarp>
          </a:bodyPr>
          <a:lstStyle>
            <a:lvl1pPr algn="r" hangingPunct="1">
              <a:lnSpc>
                <a:spcPct val="100000"/>
              </a:lnSpc>
              <a:buClrTx/>
              <a:buSzPct val="45000"/>
              <a:buFontTx/>
              <a:buNone/>
              <a:defRPr sz="2400">
                <a:solidFill>
                  <a:srgbClr val="DFE0D4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C9A3A493-66A6-4357-A996-67A763398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763713" y="7175500"/>
            <a:ext cx="4308475" cy="3016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+mj-lt"/>
          <a:ea typeface="+mj-ea"/>
          <a:cs typeface="+mj-cs"/>
        </a:defRPr>
      </a:lvl1pPr>
      <a:lvl2pPr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2pPr>
      <a:lvl3pPr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3pPr>
      <a:lvl4pPr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4pPr>
      <a:lvl5pPr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5pPr>
      <a:lvl6pPr marL="2514600" indent="-228600"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6pPr>
      <a:lvl7pPr marL="2971800" indent="-228600"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7pPr>
      <a:lvl8pPr marL="3429000" indent="-228600"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8pPr>
      <a:lvl9pPr marL="3886200" indent="-228600" algn="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100">
          <a:solidFill>
            <a:srgbClr val="E7EACB"/>
          </a:solidFill>
          <a:latin typeface="Rockwell" pitchFamily="16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5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FFFFFF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FFFFFF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FFFFFF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FFFFFF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FFFFFF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FFFFFF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FFFFFF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4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pics.livejournal.com/audiomania/pic/000x0ew4" TargetMode="Externa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pics.livejournal.com/audiomania/pic/000x5kkx" TargetMode="Externa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slide" Target="slide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503238" y="-144463"/>
            <a:ext cx="9070975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2480" rIns="90000" bIns="45000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900" i="1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503238" y="1571625"/>
            <a:ext cx="9070975" cy="538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8080" rIns="0" bIns="0" anchor="ctr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00" y="792000"/>
            <a:ext cx="9623333" cy="64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968347" y="1493821"/>
            <a:ext cx="8358246" cy="3527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Классный </a:t>
            </a:r>
            <a:r>
              <a:rPr lang="ru-RU" sz="4800" b="1" i="1" dirty="0" err="1" smtClean="0">
                <a:solidFill>
                  <a:srgbClr val="FFFF00"/>
                </a:solidFill>
                <a:latin typeface="+mj-lt"/>
              </a:rPr>
              <a:t>час,посвященный</a:t>
            </a:r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 Дню Победы </a:t>
            </a:r>
          </a:p>
          <a:p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«</a:t>
            </a:r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Песни</a:t>
            </a:r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, с которыми мы </a:t>
            </a:r>
            <a:r>
              <a:rPr lang="ru-RU" sz="4800" b="1" i="1" dirty="0" smtClean="0">
                <a:solidFill>
                  <a:srgbClr val="FFFF00"/>
                </a:solidFill>
                <a:latin typeface="+mj-lt"/>
              </a:rPr>
              <a:t>победили»</a:t>
            </a:r>
            <a:endParaRPr lang="ru-RU" sz="4800" b="1" i="1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92100"/>
            <a:ext cx="9405937" cy="1377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577850" y="1768475"/>
            <a:ext cx="9070975" cy="498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0" y="374650"/>
            <a:ext cx="8280400" cy="552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719138" y="5795963"/>
            <a:ext cx="8929687" cy="1296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В послевоенное время песня часто исполнялась Краснознаменным ансамблем Песни и пляски Советской Армии им. Александрова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503238" y="-115888"/>
            <a:ext cx="9074150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179388"/>
            <a:ext cx="7483475" cy="4989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287338" y="5292725"/>
            <a:ext cx="9145587" cy="2078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«Священная война»- патриотическая песня периода Великой Отечественной войны, ставшая своеобразным гимном защиты Отечества, известная также по первой строчке « Вставай страна огромная</a:t>
            </a:r>
            <a:r>
              <a:rPr lang="ru-RU" b="1" dirty="0">
                <a:solidFill>
                  <a:srgbClr val="FFFF00"/>
                </a:solidFill>
              </a:rPr>
              <a:t>..».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par>
              <p:cTn id="2" fill="hold" nodeType="interactiveSeq">
                <p:stCondLst>
                  <p:cond delay="0"/>
                </p:stCondLst>
              </p:cTn>
            </p:par>
            <p:seq concurrent="1" nextAc="seek">
              <p:cTn id="3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3238" y="279400"/>
            <a:ext cx="9070975" cy="78579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«Катюша»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" name="Содержимое 7" descr="maxresdefault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6426" y="1814513"/>
            <a:ext cx="8864599" cy="49863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3238" y="233681"/>
            <a:ext cx="9070975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000" y="180000"/>
            <a:ext cx="9856000" cy="633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Авторы шедевра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М.В.Исаковский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39938" name="Picture 2" descr="C:\Users\Алдар\Downloads\Исаковский-Михаил-Васильевич-1900-1973-768x11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8000" y="2916000"/>
            <a:ext cx="3060000" cy="4589999"/>
          </a:xfrm>
          <a:prstGeom prst="rect">
            <a:avLst/>
          </a:prstGeom>
          <a:noFill/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z="3200" dirty="0" smtClean="0"/>
          </a:p>
          <a:p>
            <a:r>
              <a:rPr lang="ru-RU" sz="3200" dirty="0" smtClean="0">
                <a:solidFill>
                  <a:srgbClr val="FFFF00"/>
                </a:solidFill>
              </a:rPr>
              <a:t>    </a:t>
            </a:r>
            <a:r>
              <a:rPr lang="ru-RU" sz="3200" dirty="0" err="1" smtClean="0">
                <a:solidFill>
                  <a:srgbClr val="FFFF00"/>
                </a:solidFill>
              </a:rPr>
              <a:t>М.И.Блантер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1" name="Содержимое 10" descr="bc311dd2998dcf1eddede26b72a9b41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544000" y="2916000"/>
            <a:ext cx="3020574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" y="360000"/>
            <a:ext cx="9908338" cy="69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0" y="324000"/>
            <a:ext cx="9972000" cy="7028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8000" y="504000"/>
            <a:ext cx="9499746" cy="66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2000" y="576000"/>
            <a:ext cx="9634919" cy="66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12114" y="301625"/>
            <a:ext cx="4294922" cy="6451600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altLang="ru-RU" sz="3600" b="1" dirty="0" smtClean="0">
                <a:solidFill>
                  <a:srgbClr val="FFFF00"/>
                </a:solidFill>
              </a:rPr>
              <a:t>Памятник Катюше во Владивостоке на берегу Амурского залива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503238" y="-144463"/>
            <a:ext cx="9070975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2480" rIns="90000" bIns="45000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4900" i="1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503238" y="1571625"/>
            <a:ext cx="9070975" cy="538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8080" rIns="0" bIns="0" anchor="ctr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>
              <a:solidFill>
                <a:srgbClr val="000000"/>
              </a:solidFill>
            </a:endParaRP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968375" y="207963"/>
            <a:ext cx="8715375" cy="2130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7200">
                <a:solidFill>
                  <a:srgbClr val="990000"/>
                </a:solidFill>
              </a:rPr>
              <a:t>История военной песни…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6223000" y="5616575"/>
            <a:ext cx="3857625" cy="178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801900"/>
                </a:solidFill>
              </a:rPr>
              <a:t>Работа учителя музыки МБОУ СОШ № 131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801900"/>
                </a:solidFill>
              </a:rPr>
              <a:t>г.  Екатеринбурга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801900"/>
                </a:solidFill>
              </a:rPr>
              <a:t>Беркович Т.Н.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>
              <a:solidFill>
                <a:srgbClr val="801900"/>
              </a:solidFill>
            </a:endParaRPr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" y="180002"/>
            <a:ext cx="9972000" cy="7189502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</p:pic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0" y="179388"/>
            <a:ext cx="9793288" cy="103505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6600" dirty="0">
                <a:solidFill>
                  <a:schemeClr val="tx1"/>
                </a:solidFill>
              </a:rPr>
              <a:t>«Священная война»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 l="63321" t="39060" r="7388" b="10541"/>
          <a:stretch>
            <a:fillRect/>
          </a:stretch>
        </p:blipFill>
        <p:spPr bwMode="auto">
          <a:xfrm>
            <a:off x="0" y="1619597"/>
            <a:ext cx="4176216" cy="5389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93" name="Text Box 4"/>
          <p:cNvSpPr txBox="1">
            <a:spLocks noChangeArrowheads="1"/>
          </p:cNvSpPr>
          <p:nvPr/>
        </p:nvSpPr>
        <p:spPr bwMode="auto">
          <a:xfrm>
            <a:off x="4392613" y="5435600"/>
            <a:ext cx="5505450" cy="158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На стихи поэта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В. Лебедева - Кумача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68478" y="5280035"/>
            <a:ext cx="6048375" cy="625475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«Журавли»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8" name="Объект 3" descr="http://s05.radikal.ru/i178/1305/69/9bdc34e88bba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93" b="9993"/>
          <a:stretch>
            <a:fillRect/>
          </a:stretch>
        </p:blipFill>
        <p:spPr bwMode="auto">
          <a:xfrm>
            <a:off x="288000" y="216000"/>
            <a:ext cx="9432000" cy="51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Песня-реквием, песня-молитва, песня, </a:t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с которой каждый вспоминает свою войну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Предыстория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37" b="12337"/>
          <a:stretch>
            <a:fillRect/>
          </a:stretch>
        </p:blipFill>
        <p:spPr bwMode="auto">
          <a:xfrm>
            <a:off x="3888000" y="1115999"/>
            <a:ext cx="5940000" cy="4455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dirty="0" smtClean="0">
                <a:solidFill>
                  <a:srgbClr val="FFFF00"/>
                </a:solidFill>
              </a:rPr>
              <a:t>В 1965 году дагестанский поэт Расул Гамзатов приехал в составе русской делегации в японский город Хиросима на открытие памятника – «Девочка с журавлём в руках». 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err="1" smtClean="0"/>
              <a:t>Садако</a:t>
            </a:r>
            <a:r>
              <a:rPr lang="ru-RU" sz="3200" dirty="0" smtClean="0"/>
              <a:t> </a:t>
            </a:r>
            <a:r>
              <a:rPr lang="ru-RU" sz="3200" dirty="0" err="1" smtClean="0"/>
              <a:t>Сасаки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3" descr="http://pics.livejournal.com/audiomania/pic/000x0ew4/s640x480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8000" y="360000"/>
            <a:ext cx="4978478" cy="71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Девочка с журавлем Япон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97443" y="301625"/>
            <a:ext cx="4524264" cy="645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Памятник, установленный в центре Хиросимы – девочка с журавлем в руках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18" y="207937"/>
            <a:ext cx="3316288" cy="1692262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Символ неприятия войны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http://pics.livejournal.com/audiomania/pic/000x5kkx/s640x480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997" y="288000"/>
            <a:ext cx="4803758" cy="72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Picture 2" descr="C:\Users\Elena\Desktop\расул журавли\Песня Журавлей_p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75993" y="288000"/>
            <a:ext cx="5684205" cy="72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В 1969 году поэт Расул Гамзатов, вдохновленный историей </a:t>
            </a:r>
            <a:r>
              <a:rPr lang="ru-RU" sz="3200" b="1" dirty="0" err="1" smtClean="0">
                <a:solidFill>
                  <a:srgbClr val="FFFF00"/>
                </a:solidFill>
              </a:rPr>
              <a:t>Садако</a:t>
            </a:r>
            <a:r>
              <a:rPr lang="ru-RU" sz="3200" b="1" dirty="0" smtClean="0">
                <a:solidFill>
                  <a:srgbClr val="FFFF00"/>
                </a:solidFill>
              </a:rPr>
              <a:t>, написал одну из наиболее известных своих поэм, «Журавли».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8280" y="136499"/>
            <a:ext cx="9072563" cy="2616209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rgbClr val="FFFF00"/>
                </a:solidFill>
              </a:rPr>
              <a:t>В 1969 г. стихотворение опубликовали в журнале “Новый мир”, там его и увидел Марк Бернес актёр и певец. Он упросил авторов изменить несколько  слов и повёз это стихотворение своему другу композитору Яну Френкелю, чтобы тот положил музыку на эти слова.</a:t>
            </a:r>
            <a:br>
              <a:rPr lang="ru-RU" sz="2400" b="1" dirty="0" smtClean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504825" y="2922581"/>
            <a:ext cx="4452938" cy="714380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Марк Бернес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1" name="Picture 2" descr="Марк Бернес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000" y="3636000"/>
            <a:ext cx="3120000" cy="374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5121275" y="2922581"/>
            <a:ext cx="4456113" cy="714380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Ян Френкель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2" name="Picture 4" descr="Ян Френкель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000" y="4003675"/>
            <a:ext cx="3264000" cy="24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C:\Users\Elena\Desktop\расул журавли\жура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00" y="216000"/>
            <a:ext cx="9583192" cy="72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i032.radikal.ru/1010/d4/f40988c0877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0" y="144000"/>
            <a:ext cx="9600000" cy="72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Elena\Desktop\жура\жура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93" y="252000"/>
            <a:ext cx="7122906" cy="723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600" y="250825"/>
            <a:ext cx="8569325" cy="6843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967288" y="4679950"/>
            <a:ext cx="180975" cy="344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503238" y="-95250"/>
            <a:ext cx="9067800" cy="165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503238" y="1768475"/>
            <a:ext cx="9067800" cy="4986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4" descr="vzemlank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b="48271"/>
          <a:stretch>
            <a:fillRect/>
          </a:stretch>
        </p:blipFill>
        <p:spPr bwMode="auto">
          <a:xfrm>
            <a:off x="253966" y="287675"/>
            <a:ext cx="9696000" cy="72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Алдар\Downloads\1743168308d04553d1546e29082d19041c452b88340a90764d4f4efae2552531-1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00" y="180000"/>
            <a:ext cx="9666997" cy="70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Авторы песни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Константин Листов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5" name="Picture 8" descr="Константин Листов">
            <a:hlinkClick r:id="rId2" action="ppaction://hlinksldjump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997" y="3382645"/>
            <a:ext cx="2576349" cy="4032000"/>
          </a:xfrm>
          <a:effectLst>
            <a:softEdge rad="112500"/>
          </a:effectLst>
        </p:spPr>
      </p:pic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Алексей Сурков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6" name="Picture 6" descr="Алексей Сурков">
            <a:hlinkClick r:id="rId4" action="ppaction://hlinksldjump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364000" y="3456000"/>
            <a:ext cx="3006182" cy="38880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</a:rPr>
              <a:t>История песни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" name="Picture 5" descr="zem_av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30725" y="658495"/>
            <a:ext cx="4457700" cy="5737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3200" b="1" dirty="0" smtClean="0"/>
          </a:p>
          <a:p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>
                <a:solidFill>
                  <a:srgbClr val="FFFF00"/>
                </a:solidFill>
              </a:rPr>
              <a:t>Стихотворение было написано  как письмо жене - Софье </a:t>
            </a:r>
            <a:r>
              <a:rPr lang="ru-RU" sz="3200" b="1" dirty="0" err="1" smtClean="0">
                <a:solidFill>
                  <a:srgbClr val="FFFF00"/>
                </a:solidFill>
              </a:rPr>
              <a:t>Кревс</a:t>
            </a:r>
            <a:r>
              <a:rPr lang="ru-RU" sz="3200" b="1" dirty="0" smtClean="0">
                <a:solidFill>
                  <a:srgbClr val="FFFF00"/>
                </a:solidFill>
              </a:rPr>
              <a:t>, без заглавия.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Первый исполнитель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86370" name="Picture 2" descr="C:\Users\Алдар\Downloads\e78c46e17fcaf25ae5e3fd895121344b_X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793" b="793"/>
          <a:stretch>
            <a:fillRect/>
          </a:stretch>
        </p:blipFill>
        <p:spPr bwMode="auto">
          <a:xfrm>
            <a:off x="1976437" y="180000"/>
            <a:ext cx="6814813" cy="5112000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Михаил Иванович Савин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лдар\Downloads\1508100_1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995" y="108000"/>
            <a:ext cx="7155941" cy="73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лдар\Downloads\maxresdefault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00" y="1044000"/>
            <a:ext cx="9920000" cy="55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лдар\Downloads\b9803f39f02965a3b5ab4b6e8672f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00" y="144000"/>
            <a:ext cx="9696000" cy="72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Алдар\Downloads\1558434242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" y="936000"/>
            <a:ext cx="9792000" cy="55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лдар\Downloads\5760941_bceb298e-adae-4c7a-a313-ca95b1fa15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00" y="1152000"/>
            <a:ext cx="9799650" cy="55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503238" y="-1588"/>
            <a:ext cx="9070975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503238" y="301625"/>
            <a:ext cx="9070975" cy="6456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35280" rIns="90000" bIns="45000"/>
          <a:lstStyle/>
          <a:p>
            <a:pPr marL="427038" indent="-317500" hangingPunct="1">
              <a:spcAft>
                <a:spcPts val="1425"/>
              </a:spcAft>
              <a:buClrTx/>
              <a:buFontTx/>
              <a:buNone/>
              <a:tabLst>
                <a:tab pos="427038" algn="l"/>
                <a:tab pos="874713" algn="l"/>
                <a:tab pos="1323975" algn="l"/>
                <a:tab pos="1773238" algn="l"/>
                <a:tab pos="2222500" algn="l"/>
                <a:tab pos="2671763" algn="l"/>
                <a:tab pos="3121025" algn="l"/>
                <a:tab pos="3570288" algn="l"/>
                <a:tab pos="4019550" algn="l"/>
                <a:tab pos="4468813" algn="l"/>
                <a:tab pos="4918075" algn="l"/>
                <a:tab pos="5367338" algn="l"/>
                <a:tab pos="5816600" algn="l"/>
                <a:tab pos="6265863" algn="l"/>
                <a:tab pos="6715125" algn="l"/>
                <a:tab pos="7164388" algn="l"/>
                <a:tab pos="7613650" algn="l"/>
                <a:tab pos="8062913" algn="l"/>
                <a:tab pos="8512175" algn="l"/>
                <a:tab pos="8961438" algn="l"/>
                <a:tab pos="9410700" algn="l"/>
              </a:tabLst>
            </a:pPr>
            <a:r>
              <a:rPr lang="en-GB" sz="400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250825"/>
            <a:ext cx="5611813" cy="7099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5976938" y="1835150"/>
            <a:ext cx="3921125" cy="3643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22июня 1941 года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началась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Великая Отечественная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FFFF00"/>
                </a:solidFill>
              </a:rPr>
              <a:t>Война…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dirty="0">
              <a:solidFill>
                <a:srgbClr val="9D323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Алдар\Downloads\Dcn5TjyXcAI-mV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678" y="180000"/>
            <a:ext cx="6855462" cy="72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00" y="1116000"/>
            <a:ext cx="9664000" cy="54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FFFF00"/>
                </a:solidFill>
              </a:rPr>
              <a:t>Создатели песни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</a:rPr>
              <a:t>Владимир Харитонов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1986" name="Picture 2" descr="C:\Users\Алдар\Downloads\Kultura_1-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19119" y="2397240"/>
            <a:ext cx="3624349" cy="4355869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</a:rPr>
              <a:t>Давид </a:t>
            </a:r>
            <a:r>
              <a:rPr lang="ru-RU" sz="3600" dirty="0" err="1" smtClean="0">
                <a:solidFill>
                  <a:srgbClr val="FFFF00"/>
                </a:solidFill>
              </a:rPr>
              <a:t>Тухманов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1987" name="Picture 3" descr="C:\Users\Алдар\Downloads\i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712533" y="2397125"/>
            <a:ext cx="3273596" cy="435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Лев </a:t>
            </a:r>
            <a:r>
              <a:rPr lang="ru-RU" b="1" dirty="0" err="1" smtClean="0">
                <a:solidFill>
                  <a:srgbClr val="FFFF00"/>
                </a:solidFill>
              </a:rPr>
              <a:t>Лещенко</a:t>
            </a:r>
            <a:r>
              <a:rPr lang="ru-RU" b="1" dirty="0" smtClean="0">
                <a:solidFill>
                  <a:srgbClr val="FFFF00"/>
                </a:solidFill>
              </a:rPr>
              <a:t>, 1975 год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00" y="2052000"/>
            <a:ext cx="9664000" cy="54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Алдар\Downloads\FLz_keoyFemRkG53lgEMG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998" y="252000"/>
            <a:ext cx="9555501" cy="70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Алдар\Downloads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569913"/>
            <a:ext cx="8562975" cy="641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Алдар\Downloads\img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5083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503238" y="-1588"/>
            <a:ext cx="9070975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503238" y="1768475"/>
            <a:ext cx="9070975" cy="498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79388"/>
            <a:ext cx="7620000" cy="571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215900" y="6011863"/>
            <a:ext cx="9648825" cy="112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400" b="1" dirty="0">
                <a:solidFill>
                  <a:srgbClr val="FFFF00"/>
                </a:solidFill>
              </a:rPr>
              <a:t>24июня 1941 года одновременно в газетах «Известия» и «Красная Звезда» были опубликованы стихи поэта  В.И.Лебедева – Кумача  «Священная война».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503238" y="-1588"/>
            <a:ext cx="9070975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503238" y="1768475"/>
            <a:ext cx="9070975" cy="498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179388"/>
            <a:ext cx="6000750" cy="5322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6335713" y="395288"/>
            <a:ext cx="3486150" cy="6105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4500" algn="l"/>
                <a:tab pos="892175" algn="l"/>
                <a:tab pos="1339850" algn="l"/>
                <a:tab pos="1787525" algn="l"/>
                <a:tab pos="2235200" algn="l"/>
                <a:tab pos="2682875" algn="l"/>
                <a:tab pos="3130550" algn="l"/>
                <a:tab pos="3578225" algn="l"/>
                <a:tab pos="4025900" algn="l"/>
                <a:tab pos="4473575" algn="l"/>
                <a:tab pos="4921250" algn="l"/>
                <a:tab pos="5368925" algn="l"/>
                <a:tab pos="5816600" algn="l"/>
                <a:tab pos="6264275" algn="l"/>
                <a:tab pos="6711950" algn="l"/>
                <a:tab pos="7159625" algn="l"/>
                <a:tab pos="7607300" algn="l"/>
                <a:tab pos="8054975" algn="l"/>
                <a:tab pos="8502650" algn="l"/>
                <a:tab pos="895032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2800" dirty="0">
                <a:solidFill>
                  <a:srgbClr val="FFFFFF"/>
                </a:solidFill>
              </a:rPr>
              <a:t>	</a:t>
            </a:r>
            <a:r>
              <a:rPr lang="ru-RU" sz="2800" b="1" dirty="0">
                <a:solidFill>
                  <a:srgbClr val="FFFF00"/>
                </a:solidFill>
              </a:rPr>
              <a:t>Сразу же после публикации  композитор </a:t>
            </a:r>
          </a:p>
          <a:p>
            <a:pPr>
              <a:buClrTx/>
              <a:buFontTx/>
              <a:buNone/>
              <a:tabLst>
                <a:tab pos="0" algn="l"/>
                <a:tab pos="444500" algn="l"/>
                <a:tab pos="892175" algn="l"/>
                <a:tab pos="1339850" algn="l"/>
                <a:tab pos="1787525" algn="l"/>
                <a:tab pos="2235200" algn="l"/>
                <a:tab pos="2682875" algn="l"/>
                <a:tab pos="3130550" algn="l"/>
                <a:tab pos="3578225" algn="l"/>
                <a:tab pos="4025900" algn="l"/>
                <a:tab pos="4473575" algn="l"/>
                <a:tab pos="4921250" algn="l"/>
                <a:tab pos="5368925" algn="l"/>
                <a:tab pos="5816600" algn="l"/>
                <a:tab pos="6264275" algn="l"/>
                <a:tab pos="6711950" algn="l"/>
                <a:tab pos="7159625" algn="l"/>
                <a:tab pos="7607300" algn="l"/>
                <a:tab pos="8054975" algn="l"/>
                <a:tab pos="8502650" algn="l"/>
                <a:tab pos="895032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А.А.Александров написал к ним музыку. Печатать слова и </a:t>
            </a:r>
          </a:p>
          <a:p>
            <a:pPr>
              <a:buClrTx/>
              <a:buFontTx/>
              <a:buNone/>
              <a:tabLst>
                <a:tab pos="0" algn="l"/>
                <a:tab pos="444500" algn="l"/>
                <a:tab pos="892175" algn="l"/>
                <a:tab pos="1339850" algn="l"/>
                <a:tab pos="1787525" algn="l"/>
                <a:tab pos="2235200" algn="l"/>
                <a:tab pos="2682875" algn="l"/>
                <a:tab pos="3130550" algn="l"/>
                <a:tab pos="3578225" algn="l"/>
                <a:tab pos="4025900" algn="l"/>
                <a:tab pos="4473575" algn="l"/>
                <a:tab pos="4921250" algn="l"/>
                <a:tab pos="5368925" algn="l"/>
                <a:tab pos="5816600" algn="l"/>
                <a:tab pos="6264275" algn="l"/>
                <a:tab pos="6711950" algn="l"/>
                <a:tab pos="7159625" algn="l"/>
                <a:tab pos="7607300" algn="l"/>
                <a:tab pos="8054975" algn="l"/>
                <a:tab pos="8502650" algn="l"/>
                <a:tab pos="895032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ноты не было времени и </a:t>
            </a:r>
          </a:p>
          <a:p>
            <a:pPr>
              <a:buClrTx/>
              <a:buFontTx/>
              <a:buNone/>
              <a:tabLst>
                <a:tab pos="0" algn="l"/>
                <a:tab pos="444500" algn="l"/>
                <a:tab pos="892175" algn="l"/>
                <a:tab pos="1339850" algn="l"/>
                <a:tab pos="1787525" algn="l"/>
                <a:tab pos="2235200" algn="l"/>
                <a:tab pos="2682875" algn="l"/>
                <a:tab pos="3130550" algn="l"/>
                <a:tab pos="3578225" algn="l"/>
                <a:tab pos="4025900" algn="l"/>
                <a:tab pos="4473575" algn="l"/>
                <a:tab pos="4921250" algn="l"/>
                <a:tab pos="5368925" algn="l"/>
                <a:tab pos="5816600" algn="l"/>
                <a:tab pos="6264275" algn="l"/>
                <a:tab pos="6711950" algn="l"/>
                <a:tab pos="7159625" algn="l"/>
                <a:tab pos="7607300" algn="l"/>
                <a:tab pos="8054975" algn="l"/>
                <a:tab pos="8502650" algn="l"/>
                <a:tab pos="895032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Александров написал их мелом на доске, а певцы и музыканты переписали их в </a:t>
            </a:r>
          </a:p>
          <a:p>
            <a:pPr>
              <a:buClrTx/>
              <a:buFontTx/>
              <a:buNone/>
              <a:tabLst>
                <a:tab pos="0" algn="l"/>
                <a:tab pos="444500" algn="l"/>
                <a:tab pos="892175" algn="l"/>
                <a:tab pos="1339850" algn="l"/>
                <a:tab pos="1787525" algn="l"/>
                <a:tab pos="2235200" algn="l"/>
                <a:tab pos="2682875" algn="l"/>
                <a:tab pos="3130550" algn="l"/>
                <a:tab pos="3578225" algn="l"/>
                <a:tab pos="4025900" algn="l"/>
                <a:tab pos="4473575" algn="l"/>
                <a:tab pos="4921250" algn="l"/>
                <a:tab pos="5368925" algn="l"/>
                <a:tab pos="5816600" algn="l"/>
                <a:tab pos="6264275" algn="l"/>
                <a:tab pos="6711950" algn="l"/>
                <a:tab pos="7159625" algn="l"/>
                <a:tab pos="7607300" algn="l"/>
                <a:tab pos="8054975" algn="l"/>
                <a:tab pos="8502650" algn="l"/>
                <a:tab pos="895032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свои  тетрадки.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1"/>
          <p:cNvSpPr txBox="1">
            <a:spLocks noChangeArrowheads="1"/>
          </p:cNvSpPr>
          <p:nvPr/>
        </p:nvSpPr>
        <p:spPr bwMode="auto">
          <a:xfrm>
            <a:off x="503238" y="-1588"/>
            <a:ext cx="9070975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688513" y="1768475"/>
          <a:ext cx="14287" cy="4994275"/>
        </p:xfrm>
        <a:graphic>
          <a:graphicData uri="http://schemas.openxmlformats.org/presentationml/2006/ole">
            <p:oleObj spid="_x0000_s1026" r:id="rId4" imgW="0" imgH="4993920" progId="">
              <p:embed/>
            </p:oleObj>
          </a:graphicData>
        </a:graphic>
      </p:graphicFrame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900" y="395288"/>
            <a:ext cx="5238750" cy="673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30" name="Text Box 4"/>
          <p:cNvSpPr txBox="1">
            <a:spLocks noChangeArrowheads="1"/>
          </p:cNvSpPr>
          <p:nvPr/>
        </p:nvSpPr>
        <p:spPr bwMode="auto">
          <a:xfrm>
            <a:off x="5545138" y="1619250"/>
            <a:ext cx="4103687" cy="467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27 июня 1941 года на Белорусском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Вокзале ансамбль впервые исполнил эту песню.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По воспоминаниям очевидцев,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песню  в тот день исполнили 5 раз подряд.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 nodeType="interactiveSeq">
                <p:stCondLst>
                  <p:cond delay="0"/>
                </p:stCondLst>
              </p:cTn>
            </p:par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503238" y="-1588"/>
            <a:ext cx="9070975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850" y="0"/>
            <a:ext cx="5010150" cy="7239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215900" y="1692275"/>
            <a:ext cx="4772025" cy="558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С 1 октября 1941 года, когда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Фашисты захватили уже Калугу,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Ржев и Калинин, «Священная война»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FFFF00"/>
                </a:solidFill>
              </a:rPr>
              <a:t>Стала  ежедневно звучать  по всесоюзному  радио – каждое утро после боя кремлевских курантов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503238" y="-115888"/>
            <a:ext cx="9074150" cy="165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863" y="466725"/>
            <a:ext cx="7261225" cy="498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503238" y="1768475"/>
            <a:ext cx="9070975" cy="498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15900" y="5651500"/>
            <a:ext cx="9577388" cy="1284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ru-RU" sz="2800" b="1" dirty="0">
                <a:solidFill>
                  <a:srgbClr val="FFFF00"/>
                </a:solidFill>
              </a:rPr>
              <a:t>Песня приобрела массовую популярность на фронтах Великой Отечественной войны и поддерживала боевой дух в войсках.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35157</TotalTime>
  <Words>380</Words>
  <Application>Microsoft Office PowerPoint</Application>
  <PresentationFormat>Произвольный</PresentationFormat>
  <Paragraphs>101</Paragraphs>
  <Slides>46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«Катюша»</vt:lpstr>
      <vt:lpstr>Слайд 13</vt:lpstr>
      <vt:lpstr>Авторы шедевра</vt:lpstr>
      <vt:lpstr>Слайд 15</vt:lpstr>
      <vt:lpstr>Слайд 16</vt:lpstr>
      <vt:lpstr>Слайд 17</vt:lpstr>
      <vt:lpstr>Слайд 18</vt:lpstr>
      <vt:lpstr>Слайд 19</vt:lpstr>
      <vt:lpstr>«Журавли»</vt:lpstr>
      <vt:lpstr>Предыстория</vt:lpstr>
      <vt:lpstr>Садако Сасаки</vt:lpstr>
      <vt:lpstr>Слайд 23</vt:lpstr>
      <vt:lpstr>Символ неприятия войны</vt:lpstr>
      <vt:lpstr>Слайд 25</vt:lpstr>
      <vt:lpstr>В 1969 г. стихотворение опубликовали в журнале “Новый мир”, там его и увидел Марк Бернес актёр и певец. Он упросил авторов изменить несколько  слов и повёз это стихотворение своему другу композитору Яну Френкелю, чтобы тот положил музыку на эти слова. </vt:lpstr>
      <vt:lpstr>Слайд 27</vt:lpstr>
      <vt:lpstr>Слайд 28</vt:lpstr>
      <vt:lpstr>Слайд 29</vt:lpstr>
      <vt:lpstr>Слайд 30</vt:lpstr>
      <vt:lpstr>Слайд 31</vt:lpstr>
      <vt:lpstr>Авторы песни</vt:lpstr>
      <vt:lpstr>История песни</vt:lpstr>
      <vt:lpstr>Первый исполнитель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Создатели песни</vt:lpstr>
      <vt:lpstr>Лев Лещенко, 1975 год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Алдар</dc:creator>
  <cp:lastModifiedBy>Учитель</cp:lastModifiedBy>
  <cp:revision>86</cp:revision>
  <cp:lastPrinted>1601-01-01T00:00:00Z</cp:lastPrinted>
  <dcterms:created xsi:type="dcterms:W3CDTF">1601-01-01T00:00:00Z</dcterms:created>
  <dcterms:modified xsi:type="dcterms:W3CDTF">2021-04-26T10:46:35Z</dcterms:modified>
</cp:coreProperties>
</file>