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5" r:id="rId4"/>
    <p:sldId id="284" r:id="rId5"/>
    <p:sldId id="286" r:id="rId6"/>
    <p:sldId id="290" r:id="rId7"/>
    <p:sldId id="275" r:id="rId8"/>
    <p:sldId id="277" r:id="rId9"/>
    <p:sldId id="279" r:id="rId10"/>
    <p:sldId id="292" r:id="rId11"/>
    <p:sldId id="274" r:id="rId12"/>
    <p:sldId id="276" r:id="rId13"/>
    <p:sldId id="278" r:id="rId14"/>
    <p:sldId id="297" r:id="rId15"/>
    <p:sldId id="280" r:id="rId16"/>
    <p:sldId id="281" r:id="rId17"/>
    <p:sldId id="287" r:id="rId18"/>
    <p:sldId id="288" r:id="rId19"/>
    <p:sldId id="291" r:id="rId20"/>
    <p:sldId id="289" r:id="rId21"/>
    <p:sldId id="296" r:id="rId22"/>
    <p:sldId id="282" r:id="rId23"/>
    <p:sldId id="293" r:id="rId24"/>
    <p:sldId id="29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400E9-DC0E-415A-96E5-57CF24979200}" type="datetimeFigureOut">
              <a:rPr lang="ru-RU" smtClean="0"/>
              <a:pPr/>
              <a:t>19.08.2022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7C8B8-BB09-4B80-B97C-BEA719F6F57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857364"/>
            <a:ext cx="7772400" cy="1470025"/>
          </a:xfrm>
        </p:spPr>
        <p:txBody>
          <a:bodyPr>
            <a:noAutofit/>
          </a:bodyPr>
          <a:lstStyle/>
          <a:p>
            <a:r>
              <a:rPr lang="ru-RU" sz="6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Экология в жизни</a:t>
            </a:r>
            <a:br>
              <a:rPr lang="ru-RU" sz="6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6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ребенка  </a:t>
            </a:r>
            <a:endParaRPr lang="ru-RU" sz="66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7620" y="3786190"/>
            <a:ext cx="5114948" cy="142876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Подготовила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старший воспитатель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:  </a:t>
            </a:r>
          </a:p>
          <a:p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Ситникова Татьяна Анатольевна</a:t>
            </a:r>
          </a:p>
          <a:p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высшая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квалификационная категория</a:t>
            </a:r>
          </a:p>
          <a:p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214290"/>
            <a:ext cx="27719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Monotype Corsiva" pitchFamily="66" charset="0"/>
              </a:rPr>
              <a:t>МБДОУ </a:t>
            </a:r>
            <a:r>
              <a:rPr lang="ru-RU" sz="2400" dirty="0" err="1" smtClean="0">
                <a:latin typeface="Monotype Corsiva" pitchFamily="66" charset="0"/>
              </a:rPr>
              <a:t>д</a:t>
            </a:r>
            <a:r>
              <a:rPr lang="ru-RU" sz="2400" dirty="0" smtClean="0">
                <a:latin typeface="Monotype Corsiva" pitchFamily="66" charset="0"/>
              </a:rPr>
              <a:t>/с «Ракета»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hutterstock_1336232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1636" cy="680697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4546" y="285728"/>
            <a:ext cx="457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bg1"/>
                </a:solidFill>
                <a:latin typeface="Monotype Corsiva" pitchFamily="66" charset="0"/>
              </a:rPr>
              <a:t>У нас только одна планета. И если мы будем хорошо к ней относиться, то она будет хорошо относиться к нам.</a:t>
            </a:r>
            <a:endParaRPr lang="ru-RU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14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357166"/>
            <a:ext cx="7632848" cy="61247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4000" b="1" dirty="0" smtClean="0">
                <a:latin typeface="Monotype Corsiva" panose="03010101010201010101" pitchFamily="66" charset="0"/>
              </a:rPr>
              <a:t>Актуальность темы</a:t>
            </a:r>
          </a:p>
          <a:p>
            <a:pPr algn="just"/>
            <a:r>
              <a:rPr lang="ru-RU" sz="3200" b="1" dirty="0" smtClean="0">
                <a:latin typeface="Monotype Corsiva" panose="03010101010201010101" pitchFamily="66" charset="0"/>
              </a:rPr>
              <a:t>В </a:t>
            </a:r>
            <a:r>
              <a:rPr lang="ru-RU" sz="3200" b="1" dirty="0">
                <a:latin typeface="Monotype Corsiva" panose="03010101010201010101" pitchFamily="66" charset="0"/>
              </a:rPr>
              <a:t>настоящее время в области экологии просматриваются новые тенденции и </a:t>
            </a:r>
            <a:r>
              <a:rPr lang="ru-RU" sz="3200" b="1" dirty="0" smtClean="0">
                <a:latin typeface="Monotype Corsiva" panose="03010101010201010101" pitchFamily="66" charset="0"/>
              </a:rPr>
              <a:t>проблемы</a:t>
            </a:r>
            <a:r>
              <a:rPr lang="ru-RU" sz="3200" b="1" dirty="0">
                <a:latin typeface="Monotype Corsiva" panose="03010101010201010101" pitchFamily="66" charset="0"/>
              </a:rPr>
              <a:t>.</a:t>
            </a:r>
            <a:r>
              <a:rPr lang="ru-RU" sz="3200" b="1" dirty="0" smtClean="0">
                <a:latin typeface="Monotype Corsiva" panose="03010101010201010101" pitchFamily="66" charset="0"/>
              </a:rPr>
              <a:t> Все </a:t>
            </a:r>
            <a:r>
              <a:rPr lang="ru-RU" sz="3200" b="1" dirty="0">
                <a:latin typeface="Monotype Corsiva" panose="03010101010201010101" pitchFamily="66" charset="0"/>
              </a:rPr>
              <a:t>более очевидным становится противоречие между теми требованиями, которые предъявляет к человеку эпоха экологических катастроф, и реальным уровнем экологической воспитанности подрастающего поколения. Низкая эффективность предпринимаемых усилий приводит к необходимости повышения уровня экологической воспитанности дошкольников.</a:t>
            </a:r>
          </a:p>
        </p:txBody>
      </p:sp>
    </p:spTree>
    <p:extLst>
      <p:ext uri="{BB962C8B-B14F-4D97-AF65-F5344CB8AC3E}">
        <p14:creationId xmlns:p14="http://schemas.microsoft.com/office/powerpoint/2010/main" xmlns="" val="54529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48" y="214290"/>
            <a:ext cx="692948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u="sng" dirty="0" smtClean="0">
                <a:latin typeface="Monotype Corsiva" panose="03010101010201010101" pitchFamily="66" charset="0"/>
              </a:rPr>
              <a:t>Цель:</a:t>
            </a:r>
            <a:r>
              <a:rPr lang="ru-RU" sz="4800" b="1" dirty="0" smtClean="0">
                <a:latin typeface="Monotype Corsiva" panose="03010101010201010101" pitchFamily="66" charset="0"/>
              </a:rPr>
              <a:t> </a:t>
            </a:r>
          </a:p>
          <a:p>
            <a:pPr algn="just"/>
            <a:r>
              <a:rPr lang="ru-RU" sz="4800" b="1" dirty="0" smtClean="0">
                <a:latin typeface="Monotype Corsiva" panose="03010101010201010101" pitchFamily="66" charset="0"/>
              </a:rPr>
              <a:t>формирование </a:t>
            </a:r>
            <a:r>
              <a:rPr lang="ru-RU" sz="4800" b="1" dirty="0">
                <a:latin typeface="Monotype Corsiva" panose="03010101010201010101" pitchFamily="66" charset="0"/>
              </a:rPr>
              <a:t>у детей экологических знаний, норм и правил взаимодействия с природой.</a:t>
            </a:r>
          </a:p>
        </p:txBody>
      </p:sp>
      <p:pic>
        <p:nvPicPr>
          <p:cNvPr id="4" name="Рисунок 3" descr="сканирование0004.jpg"/>
          <p:cNvPicPr>
            <a:picLocks noChangeAspect="1"/>
          </p:cNvPicPr>
          <p:nvPr/>
        </p:nvPicPr>
        <p:blipFill>
          <a:blip r:embed="rId2" cstate="print"/>
          <a:srcRect l="9460" r="8062" b="55208"/>
          <a:stretch>
            <a:fillRect/>
          </a:stretch>
        </p:blipFill>
        <p:spPr>
          <a:xfrm rot="20217892">
            <a:off x="1621467" y="4555240"/>
            <a:ext cx="2571768" cy="1874325"/>
          </a:xfrm>
          <a:prstGeom prst="rect">
            <a:avLst/>
          </a:prstGeom>
        </p:spPr>
      </p:pic>
      <p:pic>
        <p:nvPicPr>
          <p:cNvPr id="5" name="Рисунок 4" descr="сканирование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911813">
            <a:off x="3585234" y="3956623"/>
            <a:ext cx="2616898" cy="18342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7884" y="3571876"/>
            <a:ext cx="2463207" cy="184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540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260648"/>
            <a:ext cx="58326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u="sng" dirty="0" smtClean="0">
                <a:latin typeface="Monotype Corsiva" panose="03010101010201010101" pitchFamily="66" charset="0"/>
              </a:rPr>
              <a:t>Задачи:</a:t>
            </a:r>
          </a:p>
          <a:p>
            <a:pPr algn="just"/>
            <a:r>
              <a:rPr lang="ru-RU" sz="3200" b="1" dirty="0" smtClean="0">
                <a:latin typeface="Monotype Corsiva" panose="03010101010201010101" pitchFamily="66" charset="0"/>
              </a:rPr>
              <a:t>- формирование </a:t>
            </a:r>
            <a:r>
              <a:rPr lang="ru-RU" sz="3200" b="1" dirty="0">
                <a:latin typeface="Monotype Corsiva" panose="03010101010201010101" pitchFamily="66" charset="0"/>
              </a:rPr>
              <a:t>у дошкольников осознанного отношения к природе, ее явлениям и объектам;</a:t>
            </a:r>
          </a:p>
          <a:p>
            <a:pPr algn="just"/>
            <a:r>
              <a:rPr lang="ru-RU" sz="3200" b="1" dirty="0" smtClean="0">
                <a:latin typeface="Monotype Corsiva" panose="03010101010201010101" pitchFamily="66" charset="0"/>
              </a:rPr>
              <a:t>- формирование </a:t>
            </a:r>
            <a:r>
              <a:rPr lang="ru-RU" sz="3200" b="1" dirty="0">
                <a:latin typeface="Monotype Corsiva" panose="03010101010201010101" pitchFamily="66" charset="0"/>
              </a:rPr>
              <a:t>умений и навыков наблюдений за живыми и неживыми объектами природы;</a:t>
            </a:r>
          </a:p>
          <a:p>
            <a:pPr algn="just"/>
            <a:r>
              <a:rPr lang="ru-RU" sz="3200" b="1" dirty="0" smtClean="0">
                <a:latin typeface="Monotype Corsiva" panose="03010101010201010101" pitchFamily="66" charset="0"/>
              </a:rPr>
              <a:t>- освоение </a:t>
            </a:r>
            <a:r>
              <a:rPr lang="ru-RU" sz="3200" b="1" dirty="0">
                <a:latin typeface="Monotype Corsiva" panose="03010101010201010101" pitchFamily="66" charset="0"/>
              </a:rPr>
              <a:t>элементарных норм поведения по отношению к миру природы и окружающему миру в целом.</a:t>
            </a:r>
          </a:p>
        </p:txBody>
      </p:sp>
    </p:spTree>
    <p:extLst>
      <p:ext uri="{BB962C8B-B14F-4D97-AF65-F5344CB8AC3E}">
        <p14:creationId xmlns:p14="http://schemas.microsoft.com/office/powerpoint/2010/main" xmlns="" val="2959910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860032" y="427260"/>
            <a:ext cx="2283753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Познавательные занятия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7593" y="4256513"/>
            <a:ext cx="2133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/>
              <a:t>Конструирование, моделирование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19502" y="427260"/>
            <a:ext cx="2133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Трудовая деятельность в уголке </a:t>
            </a:r>
            <a:r>
              <a:rPr lang="ru-RU" sz="1600" dirty="0" smtClean="0"/>
              <a:t>природы</a:t>
            </a:r>
            <a:endParaRPr lang="ru-RU" sz="1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26016" y="1783870"/>
            <a:ext cx="2283753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Опытная деятельность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723769" y="4256513"/>
            <a:ext cx="2286000" cy="91598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dirty="0"/>
              <a:t>Чтение литературы, заучивание стихов, пословиц,</a:t>
            </a:r>
            <a:r>
              <a:rPr lang="ru-RU" dirty="0"/>
              <a:t> </a:t>
            </a:r>
            <a:r>
              <a:rPr lang="ru-RU" sz="1600" dirty="0"/>
              <a:t>поговорок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23769" y="3020192"/>
            <a:ext cx="22860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Музыкальные и спортивные развлечения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0034" y="1785926"/>
            <a:ext cx="2133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Трудовая </a:t>
            </a:r>
            <a:r>
              <a:rPr lang="ru-RU" sz="1600" dirty="0" smtClean="0"/>
              <a:t>деятельность на </a:t>
            </a:r>
            <a:r>
              <a:rPr lang="ru-RU" sz="1600" dirty="0"/>
              <a:t>участке и на огороде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28596" y="3000372"/>
            <a:ext cx="21336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/>
              <a:t>Наблюдение за растительным и животным миром, за трудом взрослых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04048" y="5494421"/>
            <a:ext cx="22860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000" dirty="0" smtClean="0"/>
              <a:t>Дидактические и </a:t>
            </a:r>
            <a:r>
              <a:rPr lang="ru-RU" sz="2000" dirty="0"/>
              <a:t>подвижные </a:t>
            </a:r>
            <a:r>
              <a:rPr lang="ru-RU" sz="2000" dirty="0" smtClean="0"/>
              <a:t>игры</a:t>
            </a:r>
            <a:endParaRPr lang="ru-RU" sz="20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219502" y="5517232"/>
            <a:ext cx="22860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/>
              <a:t>Оформление тематических выставок и композиций</a:t>
            </a:r>
            <a:endParaRPr lang="ru-RU" sz="1600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994516" y="2708071"/>
            <a:ext cx="5295532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Формы и методы </a:t>
            </a: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работы</a:t>
            </a:r>
            <a:endParaRPr lang="ru-RU" sz="36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канирование0002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tretch>
            <a:fillRect/>
          </a:stretch>
        </p:blipFill>
        <p:spPr>
          <a:xfrm rot="21437668">
            <a:off x="227325" y="626276"/>
            <a:ext cx="5436108" cy="3707892"/>
          </a:xfrm>
          <a:prstGeom prst="rect">
            <a:avLst/>
          </a:prstGeom>
        </p:spPr>
      </p:pic>
      <p:pic>
        <p:nvPicPr>
          <p:cNvPr id="3" name="Рисунок 2" descr="сканирование001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23998"/>
          <a:stretch>
            <a:fillRect/>
          </a:stretch>
        </p:blipFill>
        <p:spPr>
          <a:xfrm rot="21286039">
            <a:off x="4658755" y="3019938"/>
            <a:ext cx="4124616" cy="36576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6215074" y="642918"/>
            <a:ext cx="2133600" cy="150019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/>
              <a:t>Трудовая деятельность в уголке </a:t>
            </a:r>
            <a:r>
              <a:rPr lang="ru-RU" sz="2400" dirty="0" smtClean="0"/>
              <a:t>природы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канирование0013.jpg"/>
          <p:cNvPicPr>
            <a:picLocks noChangeAspect="1"/>
          </p:cNvPicPr>
          <p:nvPr/>
        </p:nvPicPr>
        <p:blipFill>
          <a:blip r:embed="rId2" cstate="print"/>
          <a:srcRect t="30010"/>
          <a:stretch>
            <a:fillRect/>
          </a:stretch>
        </p:blipFill>
        <p:spPr>
          <a:xfrm>
            <a:off x="214282" y="785794"/>
            <a:ext cx="5449824" cy="2499162"/>
          </a:xfrm>
          <a:prstGeom prst="rect">
            <a:avLst/>
          </a:prstGeom>
        </p:spPr>
      </p:pic>
      <p:pic>
        <p:nvPicPr>
          <p:cNvPr id="4" name="Рисунок 3" descr="сканирование0009.jpg"/>
          <p:cNvPicPr>
            <a:picLocks noChangeAspect="1"/>
          </p:cNvPicPr>
          <p:nvPr/>
        </p:nvPicPr>
        <p:blipFill>
          <a:blip r:embed="rId3" cstate="print"/>
          <a:srcRect t="17469"/>
          <a:stretch>
            <a:fillRect/>
          </a:stretch>
        </p:blipFill>
        <p:spPr>
          <a:xfrm>
            <a:off x="3428992" y="3500438"/>
            <a:ext cx="5463540" cy="3037518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571472" y="4429132"/>
            <a:ext cx="2347914" cy="207170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/>
              <a:t>Трудовая </a:t>
            </a:r>
            <a:r>
              <a:rPr lang="ru-RU" sz="2400" dirty="0" smtClean="0"/>
              <a:t>деятельность на участке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то0304.jpg"/>
          <p:cNvPicPr>
            <a:picLocks noChangeAspect="1"/>
          </p:cNvPicPr>
          <p:nvPr/>
        </p:nvPicPr>
        <p:blipFill>
          <a:blip r:embed="rId2" cstate="print"/>
          <a:srcRect t="29400"/>
          <a:stretch>
            <a:fillRect/>
          </a:stretch>
        </p:blipFill>
        <p:spPr>
          <a:xfrm>
            <a:off x="4714876" y="2786058"/>
            <a:ext cx="4022210" cy="3786214"/>
          </a:xfrm>
          <a:prstGeom prst="rect">
            <a:avLst/>
          </a:prstGeom>
        </p:spPr>
      </p:pic>
      <p:pic>
        <p:nvPicPr>
          <p:cNvPr id="2" name="Рисунок 1" descr="сканирование0001 (2)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 t="36879" b="-4208"/>
          <a:stretch>
            <a:fillRect/>
          </a:stretch>
        </p:blipFill>
        <p:spPr>
          <a:xfrm>
            <a:off x="285720" y="357166"/>
            <a:ext cx="6090505" cy="3357586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6618269" y="116632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/>
              <a:t>Труд на огороде, наблюдение за трудом взрослых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14282" y="5000636"/>
            <a:ext cx="256321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/>
              <a:t>Наблюдение за животным миром</a:t>
            </a:r>
            <a:endParaRPr lang="ru-RU" sz="2800" dirty="0"/>
          </a:p>
        </p:txBody>
      </p:sp>
      <p:pic>
        <p:nvPicPr>
          <p:cNvPr id="5" name="Рисунок 4" descr="SDC10801.JPG"/>
          <p:cNvPicPr>
            <a:picLocks noChangeAspect="1"/>
          </p:cNvPicPr>
          <p:nvPr/>
        </p:nvPicPr>
        <p:blipFill>
          <a:blip r:embed="rId2" cstate="print"/>
          <a:srcRect r="25000"/>
          <a:stretch>
            <a:fillRect/>
          </a:stretch>
        </p:blipFill>
        <p:spPr>
          <a:xfrm>
            <a:off x="214282" y="214290"/>
            <a:ext cx="3190866" cy="4071942"/>
          </a:xfrm>
          <a:prstGeom prst="rect">
            <a:avLst/>
          </a:prstGeom>
        </p:spPr>
      </p:pic>
      <p:pic>
        <p:nvPicPr>
          <p:cNvPr id="2050" name="Picture 2" descr="E:\DCIM\101NIKON\DSCN3864.JPG"/>
          <p:cNvPicPr>
            <a:picLocks noChangeAspect="1" noChangeArrowheads="1"/>
          </p:cNvPicPr>
          <p:nvPr/>
        </p:nvPicPr>
        <p:blipFill>
          <a:blip r:embed="rId3" cstate="print"/>
          <a:srcRect l="23314" t="10906" r="14359"/>
          <a:stretch>
            <a:fillRect/>
          </a:stretch>
        </p:blipFill>
        <p:spPr bwMode="auto">
          <a:xfrm>
            <a:off x="2714612" y="1000108"/>
            <a:ext cx="3286116" cy="4214818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090179" y="2767946"/>
            <a:ext cx="4427131" cy="332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117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канирование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4" cy="3397226"/>
          </a:xfrm>
          <a:prstGeom prst="rect">
            <a:avLst/>
          </a:prstGeom>
        </p:spPr>
      </p:pic>
      <p:pic>
        <p:nvPicPr>
          <p:cNvPr id="4" name="Рисунок 3" descr="сканирование0003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14366" y="3364398"/>
            <a:ext cx="5229634" cy="3493602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6000760" y="714356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/>
              <a:t>Наблюдение за </a:t>
            </a:r>
            <a:r>
              <a:rPr lang="ru-RU" sz="2000" dirty="0" smtClean="0"/>
              <a:t>природными явлениями, комнатными растениями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канирование0005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524" r="13111"/>
          <a:stretch>
            <a:fillRect/>
          </a:stretch>
        </p:blipFill>
        <p:spPr>
          <a:xfrm>
            <a:off x="285720" y="3071810"/>
            <a:ext cx="4357718" cy="3648456"/>
          </a:xfrm>
          <a:prstGeom prst="rect">
            <a:avLst/>
          </a:prstGeom>
        </p:spPr>
      </p:pic>
      <p:pic>
        <p:nvPicPr>
          <p:cNvPr id="4" name="Рисунок 3" descr="сканирование0004.jpg"/>
          <p:cNvPicPr>
            <a:picLocks noChangeAspect="1"/>
          </p:cNvPicPr>
          <p:nvPr/>
        </p:nvPicPr>
        <p:blipFill>
          <a:blip r:embed="rId3" cstate="print"/>
          <a:srcRect l="8108" t="50000" r="5405"/>
          <a:stretch>
            <a:fillRect/>
          </a:stretch>
        </p:blipFill>
        <p:spPr>
          <a:xfrm>
            <a:off x="4429124" y="142852"/>
            <a:ext cx="4429188" cy="3143272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899592" y="720475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 smtClean="0"/>
              <a:t>Уголки природы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канирование0006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623250">
            <a:off x="3444847" y="325524"/>
            <a:ext cx="5545836" cy="3849624"/>
          </a:xfrm>
          <a:prstGeom prst="rect">
            <a:avLst/>
          </a:prstGeom>
        </p:spPr>
      </p:pic>
      <p:pic>
        <p:nvPicPr>
          <p:cNvPr id="3" name="Рисунок 2" descr="сканирование0012.jpg"/>
          <p:cNvPicPr>
            <a:picLocks noChangeAspect="1"/>
          </p:cNvPicPr>
          <p:nvPr/>
        </p:nvPicPr>
        <p:blipFill>
          <a:blip r:embed="rId3" cstate="print"/>
          <a:srcRect l="25031" t="14034"/>
          <a:stretch>
            <a:fillRect/>
          </a:stretch>
        </p:blipFill>
        <p:spPr>
          <a:xfrm rot="21123873">
            <a:off x="214282" y="3571876"/>
            <a:ext cx="4075376" cy="3073536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512017" y="836712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/>
              <a:t>Макет «Пустыня»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908493" y="4437112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/>
              <a:t>Макет «Состав почвы»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214942" y="3643314"/>
            <a:ext cx="2643206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/>
              <a:t>Уголок познавательной деятельности </a:t>
            </a:r>
            <a:endParaRPr lang="ru-RU" sz="2400" dirty="0"/>
          </a:p>
        </p:txBody>
      </p:sp>
      <p:pic>
        <p:nvPicPr>
          <p:cNvPr id="5" name="Рисунок 4" descr="DSCN36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357166"/>
            <a:ext cx="4071966" cy="5429288"/>
          </a:xfrm>
          <a:prstGeom prst="rect">
            <a:avLst/>
          </a:prstGeom>
        </p:spPr>
      </p:pic>
      <p:pic>
        <p:nvPicPr>
          <p:cNvPr id="3" name="Рисунок 2" descr="DSCN3664.JPG"/>
          <p:cNvPicPr>
            <a:picLocks noChangeAspect="1"/>
          </p:cNvPicPr>
          <p:nvPr/>
        </p:nvPicPr>
        <p:blipFill>
          <a:blip r:embed="rId3" cstate="print"/>
          <a:srcRect l="21652" b="6250"/>
          <a:stretch>
            <a:fillRect/>
          </a:stretch>
        </p:blipFill>
        <p:spPr>
          <a:xfrm rot="16200000">
            <a:off x="4714875" y="-428651"/>
            <a:ext cx="2857520" cy="44291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канирование0004.jpg"/>
          <p:cNvPicPr>
            <a:picLocks noChangeAspect="1"/>
          </p:cNvPicPr>
          <p:nvPr/>
        </p:nvPicPr>
        <p:blipFill>
          <a:blip r:embed="rId2" cstate="print"/>
          <a:srcRect b="55208"/>
          <a:stretch>
            <a:fillRect/>
          </a:stretch>
        </p:blipFill>
        <p:spPr>
          <a:xfrm>
            <a:off x="3500430" y="214290"/>
            <a:ext cx="5395971" cy="3243604"/>
          </a:xfrm>
          <a:prstGeom prst="rect">
            <a:avLst/>
          </a:prstGeom>
        </p:spPr>
      </p:pic>
      <p:pic>
        <p:nvPicPr>
          <p:cNvPr id="3" name="Рисунок 2" descr="сканирование0010.jpg"/>
          <p:cNvPicPr>
            <a:picLocks noChangeAspect="1"/>
          </p:cNvPicPr>
          <p:nvPr/>
        </p:nvPicPr>
        <p:blipFill>
          <a:blip r:embed="rId3" cstate="print"/>
          <a:srcRect t="16119"/>
          <a:stretch>
            <a:fillRect/>
          </a:stretch>
        </p:blipFill>
        <p:spPr>
          <a:xfrm>
            <a:off x="214282" y="3643314"/>
            <a:ext cx="5376672" cy="300667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716033" y="1124744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 smtClean="0"/>
              <a:t>«Дружная семейка»</a:t>
            </a:r>
            <a:endParaRPr lang="ru-RU" sz="32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084168" y="3644779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 smtClean="0"/>
              <a:t>«Осенние фантазии»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6000760" y="714356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/>
              <a:t>Выставки детского творчества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57166"/>
            <a:ext cx="4414209" cy="33106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-556740" y="1056750"/>
            <a:ext cx="5596673" cy="4197505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4537349" y="4077072"/>
            <a:ext cx="2205038" cy="17145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/>
              <a:t>Выставки детского творчества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973472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151"/>
          <a:stretch/>
        </p:blipFill>
        <p:spPr>
          <a:xfrm>
            <a:off x="323528" y="132028"/>
            <a:ext cx="4729520" cy="31516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1" t="10101" r="7476" b="10101"/>
          <a:stretch/>
        </p:blipFill>
        <p:spPr>
          <a:xfrm>
            <a:off x="323528" y="3573016"/>
            <a:ext cx="4729520" cy="31530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462"/>
          <a:stretch/>
        </p:blipFill>
        <p:spPr>
          <a:xfrm>
            <a:off x="5500694" y="3071810"/>
            <a:ext cx="3430821" cy="36004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6000760" y="285728"/>
            <a:ext cx="2571768" cy="17859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/>
              <a:t>Дидактические игры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66143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13" t="26567" r="5113" b="9051"/>
          <a:stretch/>
        </p:blipFill>
        <p:spPr>
          <a:xfrm>
            <a:off x="285720" y="3643314"/>
            <a:ext cx="5976664" cy="3214686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6286512" y="3643314"/>
            <a:ext cx="2357454" cy="157163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/>
              <a:t>Подвижные  игры</a:t>
            </a:r>
            <a:endParaRPr lang="ru-RU" sz="2400" dirty="0"/>
          </a:p>
        </p:txBody>
      </p:sp>
      <p:pic>
        <p:nvPicPr>
          <p:cNvPr id="6" name="Рисунок 5" descr="DSCN3746.JPG"/>
          <p:cNvPicPr>
            <a:picLocks noChangeAspect="1"/>
          </p:cNvPicPr>
          <p:nvPr/>
        </p:nvPicPr>
        <p:blipFill>
          <a:blip r:embed="rId3" cstate="print"/>
          <a:srcRect l="9375" r="15625"/>
          <a:stretch>
            <a:fillRect/>
          </a:stretch>
        </p:blipFill>
        <p:spPr>
          <a:xfrm>
            <a:off x="5143504" y="142852"/>
            <a:ext cx="3429024" cy="3429000"/>
          </a:xfrm>
          <a:prstGeom prst="rect">
            <a:avLst/>
          </a:prstGeom>
        </p:spPr>
      </p:pic>
      <p:pic>
        <p:nvPicPr>
          <p:cNvPr id="7" name="Рисунок 6" descr="DSCN3747.JPG"/>
          <p:cNvPicPr>
            <a:picLocks noChangeAspect="1"/>
          </p:cNvPicPr>
          <p:nvPr/>
        </p:nvPicPr>
        <p:blipFill>
          <a:blip r:embed="rId4" cstate="print"/>
          <a:srcRect l="14843" r="7812"/>
          <a:stretch>
            <a:fillRect/>
          </a:stretch>
        </p:blipFill>
        <p:spPr>
          <a:xfrm>
            <a:off x="857224" y="142852"/>
            <a:ext cx="3462510" cy="335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282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001" b="15350"/>
          <a:stretch/>
        </p:blipFill>
        <p:spPr>
          <a:xfrm rot="16200000">
            <a:off x="-1091954" y="1532114"/>
            <a:ext cx="6320251" cy="3633303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4572000" y="785794"/>
            <a:ext cx="3286148" cy="18573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/>
              <a:t>Чтение литературы, заучивание стихов, пословиц,</a:t>
            </a:r>
            <a:r>
              <a:rPr lang="ru-RU" sz="2800" dirty="0"/>
              <a:t> </a:t>
            </a:r>
            <a:r>
              <a:rPr lang="ru-RU" sz="2400" dirty="0"/>
              <a:t>поговорок </a:t>
            </a:r>
          </a:p>
        </p:txBody>
      </p:sp>
      <p:pic>
        <p:nvPicPr>
          <p:cNvPr id="4" name="Рисунок 3" descr="DSCN3741.JPG"/>
          <p:cNvPicPr>
            <a:picLocks noChangeAspect="1"/>
          </p:cNvPicPr>
          <p:nvPr/>
        </p:nvPicPr>
        <p:blipFill>
          <a:blip r:embed="rId3" cstate="print"/>
          <a:srcRect r="7812" b="16666"/>
          <a:stretch>
            <a:fillRect/>
          </a:stretch>
        </p:blipFill>
        <p:spPr>
          <a:xfrm>
            <a:off x="3929058" y="3071810"/>
            <a:ext cx="505777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778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85852" y="4643446"/>
            <a:ext cx="2493553" cy="199298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  <a:r>
              <a:rPr lang="ru-RU" sz="2400" dirty="0"/>
              <a:t>Музыкальные и спортивные развлечения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50" t="6951" r="15350" b="4850"/>
          <a:stretch/>
        </p:blipFill>
        <p:spPr>
          <a:xfrm>
            <a:off x="107504" y="116632"/>
            <a:ext cx="4607372" cy="4397946"/>
          </a:xfrm>
          <a:prstGeom prst="rect">
            <a:avLst/>
          </a:prstGeom>
        </p:spPr>
      </p:pic>
      <p:pic>
        <p:nvPicPr>
          <p:cNvPr id="1028" name="Picture 4" descr="E:\DCIM\101NIKON\DSCN38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026698" y="1259660"/>
            <a:ext cx="5662607" cy="41433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3778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38" t="6951" r="5900" b="498"/>
          <a:stretch/>
        </p:blipFill>
        <p:spPr>
          <a:xfrm>
            <a:off x="4429124" y="642918"/>
            <a:ext cx="4422652" cy="33899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25" b="10101"/>
          <a:stretch/>
        </p:blipFill>
        <p:spPr>
          <a:xfrm>
            <a:off x="214282" y="3071810"/>
            <a:ext cx="4711460" cy="3134630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285852" y="214290"/>
            <a:ext cx="2786082" cy="17859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/>
              <a:t>Опытная деятельность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42910" y="928670"/>
            <a:ext cx="3031746" cy="17859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/>
              <a:t>Познавательные занятия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151" r="3538"/>
          <a:stretch/>
        </p:blipFill>
        <p:spPr>
          <a:xfrm>
            <a:off x="4247456" y="9510"/>
            <a:ext cx="4896544" cy="33825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75" t="13250" r="9051" b="9051"/>
          <a:stretch/>
        </p:blipFill>
        <p:spPr>
          <a:xfrm>
            <a:off x="31458" y="3492553"/>
            <a:ext cx="4824536" cy="336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232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124744"/>
            <a:ext cx="59584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Monotype Corsiva" panose="03010101010201010101" pitchFamily="66" charset="0"/>
              </a:rPr>
              <a:t>Эта тема открыла для меня огромный простор для саморазвития в профессиональном плане.</a:t>
            </a:r>
          </a:p>
        </p:txBody>
      </p:sp>
    </p:spTree>
    <p:extLst>
      <p:ext uri="{BB962C8B-B14F-4D97-AF65-F5344CB8AC3E}">
        <p14:creationId xmlns:p14="http://schemas.microsoft.com/office/powerpoint/2010/main" xmlns="" val="81499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300</Words>
  <Application>Microsoft Office PowerPoint</Application>
  <PresentationFormat>Экран (4:3)</PresentationFormat>
  <Paragraphs>46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Экология в жизни ребенка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sbelova</dc:creator>
  <cp:lastModifiedBy>детский сад Ракета</cp:lastModifiedBy>
  <cp:revision>102</cp:revision>
  <dcterms:created xsi:type="dcterms:W3CDTF">2013-07-31T06:33:08Z</dcterms:created>
  <dcterms:modified xsi:type="dcterms:W3CDTF">2022-08-19T01:06:45Z</dcterms:modified>
</cp:coreProperties>
</file>