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2"/>
  </p:notesMasterIdLst>
  <p:sldIdLst>
    <p:sldId id="257" r:id="rId2"/>
    <p:sldId id="260" r:id="rId3"/>
    <p:sldId id="306" r:id="rId4"/>
    <p:sldId id="299" r:id="rId5"/>
    <p:sldId id="300" r:id="rId6"/>
    <p:sldId id="301" r:id="rId7"/>
    <p:sldId id="302" r:id="rId8"/>
    <p:sldId id="303" r:id="rId9"/>
    <p:sldId id="304" r:id="rId10"/>
    <p:sldId id="308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5AD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01" autoAdjust="0"/>
    <p:restoredTop sz="94660"/>
  </p:normalViewPr>
  <p:slideViewPr>
    <p:cSldViewPr>
      <p:cViewPr varScale="1">
        <p:scale>
          <a:sx n="103" d="100"/>
          <a:sy n="103" d="100"/>
        </p:scale>
        <p:origin x="108" y="2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457B8C-432F-40E3-A2B4-73E81FD8C34A}" type="datetimeFigureOut">
              <a:rPr lang="ru-RU" smtClean="0"/>
              <a:pPr/>
              <a:t>01.11.2024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020A53-2518-4684-B9A1-6F5EF05A124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7628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987824" y="6414999"/>
            <a:ext cx="2790638" cy="339520"/>
          </a:xfrm>
        </p:spPr>
        <p:txBody>
          <a:bodyPr>
            <a:normAutofit fontScale="40000" lnSpcReduction="20000"/>
          </a:bodyPr>
          <a:lstStyle/>
          <a:p>
            <a:pPr algn="ctr" fontAlgn="t"/>
            <a:r>
              <a:rPr lang="ru-RU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Arial"/>
              </a:rPr>
              <a:t>202</a:t>
            </a:r>
            <a:r>
              <a:rPr lang="en-US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Arial"/>
              </a:rPr>
              <a:t>4</a:t>
            </a:r>
            <a:r>
              <a:rPr lang="ru-RU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Arial"/>
              </a:rPr>
              <a:t> год</a:t>
            </a:r>
          </a:p>
        </p:txBody>
      </p:sp>
      <p:sp>
        <p:nvSpPr>
          <p:cNvPr id="9" name="Shape 91"/>
          <p:cNvSpPr/>
          <p:nvPr/>
        </p:nvSpPr>
        <p:spPr>
          <a:xfrm>
            <a:off x="0" y="357166"/>
            <a:ext cx="9144000" cy="93610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algn="ctr">
              <a:defRPr/>
            </a:pP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Arial" pitchFamily="34" charset="0"/>
              </a:rPr>
              <a:t> </a:t>
            </a:r>
            <a:r>
              <a:rPr lang="ru-RU" b="1" dirty="0">
                <a:latin typeface="Times New Roman" pitchFamily="18" charset="0"/>
                <a:cs typeface="Times New Roman" pitchFamily="18" charset="0"/>
                <a:sym typeface="Arial" pitchFamily="34" charset="0"/>
              </a:rPr>
              <a:t>МАОУ «Школа №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  <a:sym typeface="Arial" pitchFamily="34" charset="0"/>
              </a:rPr>
              <a:t>100 с углубленным изучением отдельных предметов» </a:t>
            </a:r>
            <a:endParaRPr lang="ru-RU" b="1" dirty="0">
              <a:latin typeface="Times New Roman" pitchFamily="18" charset="0"/>
              <a:cs typeface="Times New Roman" pitchFamily="18" charset="0"/>
              <a:sym typeface="Arial" pitchFamily="34" charset="0"/>
            </a:endParaRPr>
          </a:p>
          <a:p>
            <a:pPr algn="ctr">
              <a:defRPr/>
            </a:pP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практических достижений профессиональной деятельности</a:t>
            </a:r>
          </a:p>
          <a:p>
            <a:pPr algn="ctr">
              <a:defRPr/>
            </a:pPr>
            <a:endParaRPr lang="ru-RU" sz="1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endParaRPr lang="ru-RU" sz="14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Arial" pitchFamily="34" charset="0"/>
            </a:endParaRPr>
          </a:p>
          <a:p>
            <a:pPr algn="ctr">
              <a:defRPr/>
            </a:pPr>
            <a:endParaRPr lang="ru-RU" sz="14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Arial" pitchFamily="34" charset="0"/>
            </a:endParaRPr>
          </a:p>
        </p:txBody>
      </p:sp>
      <p:sp>
        <p:nvSpPr>
          <p:cNvPr id="11" name="Подзаголовок 2"/>
          <p:cNvSpPr txBox="1">
            <a:spLocks/>
          </p:cNvSpPr>
          <p:nvPr/>
        </p:nvSpPr>
        <p:spPr>
          <a:xfrm>
            <a:off x="323528" y="1556792"/>
            <a:ext cx="1728192" cy="339520"/>
          </a:xfrm>
          <a:prstGeom prst="rect">
            <a:avLst/>
          </a:prstGeom>
        </p:spPr>
        <p:txBody>
          <a:bodyPr vert="horz" lIns="0" rIns="18288">
            <a:normAutofit fontScale="40000" lnSpcReduction="20000"/>
          </a:bodyPr>
          <a:lstStyle/>
          <a:p>
            <a:pPr marL="0" marR="45720" lvl="0" indent="0" algn="ctr" defTabSz="914400" rtl="0" eaLnBrk="1" fontAlgn="t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  <a:sym typeface="Arial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388823" y="1896312"/>
            <a:ext cx="4643470" cy="1754326"/>
          </a:xfrm>
          <a:prstGeom prst="rect">
            <a:avLst/>
          </a:prstGeom>
          <a:solidFill>
            <a:schemeClr val="bg2">
              <a:lumMod val="90000"/>
            </a:schemeClr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Лылова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Екатерина Константиновна Учитель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начальных классов</a:t>
            </a:r>
          </a:p>
          <a:p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МБОУ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«Школа №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100 с углубленным изучением отдельных предметов»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Педагогический 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стаж: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года</a:t>
            </a:r>
          </a:p>
          <a:p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е-</a:t>
            </a:r>
            <a:r>
              <a:rPr lang="en-US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mail: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lylovacatherine@yandex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</a:t>
            </a:r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748" name="AutoShape 4" descr="https://pbs.twimg.com/media/DqcH7t-XgAAt-OK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" name="Picture 2" descr="https://sun9-34.userapi.com/impg/BjOwoRX7b4VhGJ1ZVHQqEoLe4MV3TbuHl_RAvw/crR_QyE_tGU.jpg?size=1280x721&amp;quality=96&amp;sign=c8852539bae4d874a0dc2fc8f56ed79a&amp;type=albu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28" t="-1" r="19481" b="3942"/>
          <a:stretch/>
        </p:blipFill>
        <p:spPr bwMode="auto">
          <a:xfrm>
            <a:off x="331260" y="1383744"/>
            <a:ext cx="3886653" cy="2898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progorodnn.ru/userfiles/picoriginal/caa9c620748bd15e4182ca00e026e68b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503635"/>
            <a:ext cx="4942760" cy="184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32993" y="91444"/>
            <a:ext cx="8643966" cy="2730604"/>
          </a:xfrm>
          <a:prstGeom prst="round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85376" y="6453532"/>
            <a:ext cx="7344816" cy="339520"/>
          </a:xfrm>
        </p:spPr>
        <p:txBody>
          <a:bodyPr>
            <a:normAutofit/>
          </a:bodyPr>
          <a:lstStyle/>
          <a:p>
            <a:pPr fontAlgn="t"/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Arial"/>
            </a:endParaRPr>
          </a:p>
        </p:txBody>
      </p:sp>
      <p:sp>
        <p:nvSpPr>
          <p:cNvPr id="9" name="Shape 91"/>
          <p:cNvSpPr/>
          <p:nvPr/>
        </p:nvSpPr>
        <p:spPr>
          <a:xfrm>
            <a:off x="-213808" y="519413"/>
            <a:ext cx="9144000" cy="93610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algn="ctr">
              <a:defRPr/>
            </a:pPr>
            <a:endParaRPr lang="ru-RU" sz="2800" b="1" i="1" dirty="0">
              <a:solidFill>
                <a:srgbClr val="002060"/>
              </a:solidFill>
              <a:latin typeface="Times New Roman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ru-RU" sz="36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Тема</a:t>
            </a:r>
          </a:p>
          <a:p>
            <a:pPr algn="ctr">
              <a:defRPr/>
            </a:pPr>
            <a:endParaRPr lang="ru-RU" sz="2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«Воспитание патриота и </a:t>
            </a:r>
          </a:p>
          <a:p>
            <a:pPr algn="ctr">
              <a:defRPr/>
            </a:pPr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гражданина России 21 века»</a:t>
            </a:r>
            <a:endParaRPr lang="ru-RU" sz="2800" b="1" i="1" dirty="0">
              <a:latin typeface="Times New Roman" pitchFamily="18" charset="0"/>
              <a:cs typeface="Times New Roman" pitchFamily="18" charset="0"/>
              <a:sym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1986205"/>
            <a:ext cx="87496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FF0000"/>
                </a:solidFill>
              </a:rPr>
              <a:t/>
            </a:r>
            <a:br>
              <a:rPr lang="ru-RU" sz="2000" dirty="0">
                <a:solidFill>
                  <a:srgbClr val="FF0000"/>
                </a:solidFill>
              </a:rPr>
            </a:br>
            <a:endParaRPr lang="ru-RU" sz="20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https://sun9-2.userapi.com/impg/2VAHnHAnERpl-pmk-Ibs_OFrL3bC5tdWdNdT6g/55jc7ffNQ8Q.jpg?size=960x1280&amp;quality=95&amp;sign=66b1e72ae7aee291254cd4ac85878c8a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679" y="2866258"/>
            <a:ext cx="2964617" cy="395282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sun9-30.userapi.com/impg/3i8EPv6_idT0hEcfsYfWFFZ6OMDHtq2JzZagqQ/JtPFUjD7bjM.jpg?size=1280x960&amp;quality=95&amp;sign=a42e717fcb9b461819dd1fbbc87078a5&amp;type=alb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1604" y="2892877"/>
            <a:ext cx="5399552" cy="38995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80528" y="188640"/>
            <a:ext cx="8192887" cy="1370416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ru-RU" sz="2400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sz="2400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ru-RU" sz="2400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sz="2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ru-RU" sz="2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sz="2400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ru-RU" sz="2400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sz="2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ru-RU" sz="2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sz="2400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ru-RU" sz="2400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sz="2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Патриотизм  </a:t>
            </a:r>
            <a:r>
              <a:rPr lang="ru-RU" sz="2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 стойкая гражданская позиция, гордость за свою страну и трепетное уважительное отношение к ее истории</a:t>
            </a:r>
            <a:r>
              <a:rPr lang="ru-RU" sz="2400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4294967295"/>
          </p:nvPr>
        </p:nvSpPr>
        <p:spPr>
          <a:xfrm>
            <a:off x="339146" y="-384462"/>
            <a:ext cx="8820472" cy="4434840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endParaRPr lang="uk-UA" sz="2000" b="1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uk-UA" sz="2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k-UA" sz="2000" b="1" dirty="0" err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Как</a:t>
            </a:r>
            <a:r>
              <a:rPr lang="uk-UA" sz="2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у маленького </a:t>
            </a:r>
            <a:r>
              <a:rPr lang="uk-UA" sz="2000" b="1" dirty="0" err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деревца</a:t>
            </a:r>
            <a:r>
              <a:rPr lang="uk-UA" sz="2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2000" b="1" dirty="0" err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еле</a:t>
            </a:r>
            <a:r>
              <a:rPr lang="uk-UA" sz="2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b="1" dirty="0" err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поднявшегося</a:t>
            </a:r>
            <a:r>
              <a:rPr lang="uk-UA" sz="2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над </a:t>
            </a:r>
            <a:r>
              <a:rPr lang="uk-UA" sz="2000" b="1" dirty="0" err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землёй</a:t>
            </a:r>
            <a:r>
              <a:rPr lang="uk-UA" sz="2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2000" b="1" dirty="0" err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заботлив</a:t>
            </a:r>
            <a:r>
              <a:rPr lang="ru-RU" sz="2000" b="1" dirty="0" err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ый</a:t>
            </a:r>
            <a:r>
              <a:rPr lang="ru-RU" sz="2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садовник укрепляет корень, от мощности которого зависит жизнь растения на протяжении нескольких десятилетий, так педагог должен заботиться о воспитании у своих детей чувства безграничной любви к Родине»</a:t>
            </a:r>
          </a:p>
          <a:p>
            <a:pPr marL="0" indent="0">
              <a:buNone/>
            </a:pPr>
            <a:r>
              <a:rPr lang="ru-RU" sz="20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</a:t>
            </a:r>
            <a:r>
              <a:rPr lang="ru-RU" sz="2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          В.А</a:t>
            </a:r>
            <a:r>
              <a:rPr lang="ru-RU" sz="2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. Сухомлинский </a:t>
            </a:r>
            <a:endParaRPr lang="ru-RU" sz="20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https://sun9-30.userapi.com/impg/l5fgZvvTsAfAXPTGwkH7nZ5rlHsZt6KZx_lL3Q/_IAT_gq5MXw.jpg?size=1280x854&amp;quality=95&amp;sign=9eb9cb7079413eb13cf324d6bd14e1f5&amp;type=albu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35" b="23358"/>
          <a:stretch/>
        </p:blipFill>
        <p:spPr bwMode="auto">
          <a:xfrm>
            <a:off x="683568" y="3761559"/>
            <a:ext cx="7491736" cy="30243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2706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08520" y="0"/>
            <a:ext cx="9134400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2800" dirty="0">
                <a:effectLst/>
              </a:rPr>
              <a:t>«Мы должны строить своё будущее на прочном фундаменте. И такой фундамент – это патриотизм</a:t>
            </a:r>
            <a:r>
              <a:rPr lang="ru-RU" sz="2800" dirty="0" smtClean="0">
                <a:effectLst/>
              </a:rPr>
              <a:t>».</a:t>
            </a:r>
            <a:br>
              <a:rPr lang="ru-RU" sz="2800" dirty="0" smtClean="0">
                <a:effectLst/>
              </a:rPr>
            </a:br>
            <a:r>
              <a:rPr lang="ru-RU" sz="2800" dirty="0" smtClean="0">
                <a:effectLst/>
              </a:rPr>
              <a:t>                                                                        </a:t>
            </a:r>
            <a:r>
              <a:rPr lang="ru-RU" sz="1800" dirty="0" smtClean="0">
                <a:effectLst/>
              </a:rPr>
              <a:t>В</a:t>
            </a:r>
            <a:r>
              <a:rPr lang="ru-RU" sz="1800" dirty="0" smtClean="0">
                <a:effectLst/>
              </a:rPr>
              <a:t>. В. Путин </a:t>
            </a:r>
            <a:r>
              <a:rPr lang="ru-RU" sz="2800" dirty="0" smtClean="0">
                <a:effectLst/>
              </a:rPr>
              <a:t/>
            </a:r>
            <a:br>
              <a:rPr lang="ru-RU" sz="2800" dirty="0" smtClean="0">
                <a:effectLst/>
              </a:rPr>
            </a:b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4581128"/>
            <a:ext cx="8496944" cy="3474720"/>
          </a:xfrm>
        </p:spPr>
        <p:txBody>
          <a:bodyPr/>
          <a:lstStyle/>
          <a:p>
            <a:pPr marL="45720" indent="0">
              <a:buNone/>
            </a:pPr>
            <a:r>
              <a:rPr lang="ru-RU" dirty="0" smtClean="0"/>
              <a:t>              Тема </a:t>
            </a:r>
            <a:r>
              <a:rPr lang="ru-RU" dirty="0"/>
              <a:t>патриотизма одинаково важна для каждого человека. Без патриотического воспитания мы можем потерять нашу страну. В слове патриотизм заключены высшие смыслы человеческого существования, связанные с историей страны, с памятью ушедших поколений и их славных дел. О патриотизме судят не по словам, а по делам человека. </a:t>
            </a:r>
          </a:p>
          <a:p>
            <a:pPr marL="45720" indent="0">
              <a:buNone/>
            </a:pPr>
            <a:endParaRPr lang="ru-RU" dirty="0"/>
          </a:p>
        </p:txBody>
      </p:sp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143" y="1483582"/>
            <a:ext cx="5115074" cy="30681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07168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-747464"/>
            <a:ext cx="8516416" cy="420624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endParaRPr lang="ru-RU" dirty="0"/>
          </a:p>
          <a:p>
            <a:pPr marL="45720" indent="0">
              <a:buNone/>
            </a:pPr>
            <a:endParaRPr lang="ru-RU" dirty="0" smtClean="0"/>
          </a:p>
          <a:p>
            <a:pPr marL="45720" indent="0">
              <a:buNone/>
            </a:pPr>
            <a:r>
              <a:rPr lang="ru-RU" dirty="0" smtClean="0"/>
              <a:t>            Я </a:t>
            </a:r>
            <a:r>
              <a:rPr lang="ru-RU" dirty="0"/>
              <a:t>работаю учителем начальных классов </a:t>
            </a:r>
            <a:r>
              <a:rPr lang="ru-RU" dirty="0" smtClean="0"/>
              <a:t>уже 4 год </a:t>
            </a:r>
            <a:r>
              <a:rPr lang="ru-RU" dirty="0"/>
              <a:t>и </a:t>
            </a:r>
            <a:r>
              <a:rPr lang="ru-RU" dirty="0" smtClean="0"/>
              <a:t>как </a:t>
            </a:r>
            <a:r>
              <a:rPr lang="ru-RU" dirty="0"/>
              <a:t>классный руководитель в начальной школе большое внимание уделяю духовно-нравственному и гражданско-патриотическому воспитанию своих учеников. </a:t>
            </a:r>
          </a:p>
          <a:p>
            <a:pPr marL="45720" indent="0">
              <a:buNone/>
            </a:pPr>
            <a:r>
              <a:rPr lang="ru-RU" dirty="0" smtClean="0"/>
              <a:t>                Гражданско-патриотическое </a:t>
            </a:r>
            <a:r>
              <a:rPr lang="ru-RU" dirty="0"/>
              <a:t>воспитание всегда неразрывно связано с духовно-нравственным воспитанием, так как оно является той средой, в которой живет </a:t>
            </a:r>
            <a:r>
              <a:rPr lang="ru-RU" dirty="0" smtClean="0"/>
              <a:t>ребенок.</a:t>
            </a:r>
          </a:p>
          <a:p>
            <a:pPr marL="45720" indent="0">
              <a:buNone/>
            </a:pPr>
            <a:endParaRPr lang="ru-RU" dirty="0"/>
          </a:p>
          <a:p>
            <a:pPr marL="45720" indent="0">
              <a:buNone/>
            </a:pPr>
            <a:endParaRPr lang="ru-RU" dirty="0"/>
          </a:p>
          <a:p>
            <a:pPr marL="45720" indent="0">
              <a:buNone/>
            </a:pPr>
            <a:endParaRPr lang="ru-RU" dirty="0"/>
          </a:p>
        </p:txBody>
      </p:sp>
      <p:pic>
        <p:nvPicPr>
          <p:cNvPr id="3074" name="Picture 2" descr="https://sun9-18.userapi.com/impg/kPYLxmgKx7tMGQrvAvxcybCKAUrGc1E4rQICjQ/P5U2KD9gy5M.jpg?size=1280x960&amp;quality=95&amp;sign=9b139ac1a8e440f7747ed2cacdc4e678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258615"/>
            <a:ext cx="4799179" cy="359938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sun9-67.userapi.com/impg/tXZeH4yDs5Lo5cPCtqfoZvrLRvYWRJiJzxJa-Q/QFB71k5ZgDs.jpg?size=1280x960&amp;quality=95&amp;sign=40d82f5af2359edd39002303824e6fba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331" y="3253122"/>
            <a:ext cx="4673386" cy="35602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82604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4681" y="116632"/>
            <a:ext cx="9036496" cy="6480720"/>
          </a:xfrm>
        </p:spPr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ru-RU" u="sng" dirty="0" smtClean="0">
                <a:latin typeface="Trebuchet MS (Основной текст)"/>
                <a:ea typeface="Calibri" panose="020F0502020204030204" pitchFamily="34" charset="0"/>
                <a:cs typeface="Times New Roman" panose="02020603050405020304" pitchFamily="18" charset="0"/>
              </a:rPr>
              <a:t>           Как </a:t>
            </a:r>
            <a:r>
              <a:rPr lang="ru-RU" u="sng" dirty="0">
                <a:latin typeface="Trebuchet MS (Основной текст)"/>
                <a:ea typeface="Calibri" panose="020F0502020204030204" pitchFamily="34" charset="0"/>
                <a:cs typeface="Times New Roman" panose="02020603050405020304" pitchFamily="18" charset="0"/>
              </a:rPr>
              <a:t>на уроках, так и во внеурочное время стараюсь воспитывать в </a:t>
            </a:r>
            <a:r>
              <a:rPr lang="ru-RU" u="sng" dirty="0" smtClean="0">
                <a:latin typeface="Trebuchet MS (Основной текст)"/>
                <a:ea typeface="Calibri" panose="020F0502020204030204" pitchFamily="34" charset="0"/>
                <a:cs typeface="Times New Roman" panose="02020603050405020304" pitchFamily="18" charset="0"/>
              </a:rPr>
              <a:t> ребятах: </a:t>
            </a:r>
          </a:p>
          <a:p>
            <a:pPr marL="45720" indent="0">
              <a:buNone/>
            </a:pPr>
            <a:r>
              <a:rPr lang="ru-RU" dirty="0">
                <a:latin typeface="Trebuchet MS (Основной текст)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ru-RU" dirty="0" smtClean="0">
                <a:latin typeface="Trebuchet MS (Основной текст)"/>
                <a:ea typeface="Calibri" panose="020F0502020204030204" pitchFamily="34" charset="0"/>
                <a:cs typeface="Times New Roman" panose="02020603050405020304" pitchFamily="18" charset="0"/>
              </a:rPr>
              <a:t>порядочность</a:t>
            </a:r>
            <a:r>
              <a:rPr lang="ru-RU" dirty="0">
                <a:latin typeface="Trebuchet MS (Основной текст)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endParaRPr lang="ru-RU" dirty="0" smtClean="0">
              <a:latin typeface="Trebuchet MS (Основной текст)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r>
              <a:rPr lang="ru-RU" dirty="0">
                <a:latin typeface="Trebuchet MS (Основной текст)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ru-RU" dirty="0" smtClean="0">
                <a:latin typeface="Trebuchet MS (Основной текст)"/>
                <a:ea typeface="Calibri" panose="020F0502020204030204" pitchFamily="34" charset="0"/>
                <a:cs typeface="Times New Roman" panose="02020603050405020304" pitchFamily="18" charset="0"/>
              </a:rPr>
              <a:t>ответственность</a:t>
            </a:r>
            <a:r>
              <a:rPr lang="ru-RU" dirty="0">
                <a:latin typeface="Trebuchet MS (Основной текст)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endParaRPr lang="ru-RU" dirty="0" smtClean="0">
              <a:latin typeface="Trebuchet MS (Основной текст)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r>
              <a:rPr lang="ru-RU" dirty="0">
                <a:latin typeface="Trebuchet MS (Основной текст)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ru-RU" dirty="0" smtClean="0">
                <a:latin typeface="Trebuchet MS (Основной текст)"/>
                <a:ea typeface="Calibri" panose="020F0502020204030204" pitchFamily="34" charset="0"/>
                <a:cs typeface="Times New Roman" panose="02020603050405020304" pitchFamily="18" charset="0"/>
              </a:rPr>
              <a:t>отзывчивость</a:t>
            </a:r>
            <a:r>
              <a:rPr lang="ru-RU" dirty="0">
                <a:latin typeface="Trebuchet MS (Основной текст)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</a:p>
          <a:p>
            <a:pPr marL="45720" indent="0">
              <a:buNone/>
            </a:pPr>
            <a:r>
              <a:rPr lang="ru-RU" dirty="0" smtClean="0">
                <a:latin typeface="Trebuchet MS (Основной текст)"/>
                <a:ea typeface="Calibri" panose="020F0502020204030204" pitchFamily="34" charset="0"/>
                <a:cs typeface="Times New Roman" panose="02020603050405020304" pitchFamily="18" charset="0"/>
              </a:rPr>
              <a:t>-воспитываю </a:t>
            </a:r>
            <a:r>
              <a:rPr lang="ru-RU" dirty="0">
                <a:latin typeface="Trebuchet MS (Основной текст)"/>
                <a:ea typeface="Calibri" panose="020F0502020204030204" pitchFamily="34" charset="0"/>
                <a:cs typeface="Times New Roman" panose="02020603050405020304" pitchFamily="18" charset="0"/>
              </a:rPr>
              <a:t>интерес к истории своей семьи, города, страны через проектную деятельность. </a:t>
            </a:r>
            <a:endParaRPr lang="ru-RU" dirty="0" smtClean="0">
              <a:latin typeface="Trebuchet MS (Основной текст)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endParaRPr lang="ru-RU" dirty="0">
              <a:latin typeface="Trebuchet MS (Основной текст)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r>
              <a:rPr lang="ru-RU" dirty="0" smtClean="0">
                <a:latin typeface="Trebuchet MS (Основной текст)"/>
                <a:ea typeface="Calibri" panose="020F0502020204030204" pitchFamily="34" charset="0"/>
                <a:cs typeface="Times New Roman" panose="02020603050405020304" pitchFamily="18" charset="0"/>
              </a:rPr>
              <a:t>             </a:t>
            </a:r>
            <a:r>
              <a:rPr lang="ru-RU" u="sng" dirty="0" smtClean="0">
                <a:latin typeface="Trebuchet MS (Основной текст)"/>
                <a:ea typeface="Calibri" panose="020F0502020204030204" pitchFamily="34" charset="0"/>
                <a:cs typeface="Times New Roman" panose="02020603050405020304" pitchFamily="18" charset="0"/>
              </a:rPr>
              <a:t>В </a:t>
            </a:r>
            <a:r>
              <a:rPr lang="ru-RU" u="sng" dirty="0">
                <a:latin typeface="Trebuchet MS (Основной текст)"/>
                <a:ea typeface="Calibri" panose="020F0502020204030204" pitchFamily="34" charset="0"/>
                <a:cs typeface="Times New Roman" panose="02020603050405020304" pitchFamily="18" charset="0"/>
              </a:rPr>
              <a:t>мою систему прочно вошли формы организации воспитательной </a:t>
            </a:r>
            <a:r>
              <a:rPr lang="ru-RU" u="sng" dirty="0" smtClean="0">
                <a:latin typeface="Trebuchet MS (Основной текст)"/>
                <a:ea typeface="Calibri" panose="020F0502020204030204" pitchFamily="34" charset="0"/>
                <a:cs typeface="Times New Roman" panose="02020603050405020304" pitchFamily="18" charset="0"/>
              </a:rPr>
              <a:t>деятельности: </a:t>
            </a:r>
          </a:p>
          <a:p>
            <a:pPr>
              <a:buFontTx/>
              <a:buChar char="-"/>
            </a:pPr>
            <a:r>
              <a:rPr lang="ru-RU" dirty="0" smtClean="0">
                <a:latin typeface="Trebuchet MS (Основной текст)"/>
                <a:ea typeface="Calibri" panose="020F0502020204030204" pitchFamily="34" charset="0"/>
                <a:cs typeface="Times New Roman" panose="02020603050405020304" pitchFamily="18" charset="0"/>
              </a:rPr>
              <a:t>классные </a:t>
            </a:r>
            <a:r>
              <a:rPr lang="ru-RU" dirty="0">
                <a:latin typeface="Trebuchet MS (Основной текст)"/>
                <a:ea typeface="Calibri" panose="020F0502020204030204" pitchFamily="34" charset="0"/>
                <a:cs typeface="Times New Roman" panose="02020603050405020304" pitchFamily="18" charset="0"/>
              </a:rPr>
              <a:t>часы, </a:t>
            </a:r>
            <a:endParaRPr lang="ru-RU" dirty="0" smtClean="0">
              <a:latin typeface="Trebuchet MS (Основной текст)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ru-RU" dirty="0" smtClean="0">
                <a:latin typeface="Trebuchet MS (Основной текст)"/>
                <a:ea typeface="Calibri" panose="020F0502020204030204" pitchFamily="34" charset="0"/>
                <a:cs typeface="Times New Roman" panose="02020603050405020304" pitchFamily="18" charset="0"/>
              </a:rPr>
              <a:t>праздники</a:t>
            </a:r>
            <a:r>
              <a:rPr lang="ru-RU" dirty="0">
                <a:latin typeface="Trebuchet MS (Основной текст)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endParaRPr lang="ru-RU" dirty="0" smtClean="0">
              <a:latin typeface="Trebuchet MS (Основной текст)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ru-RU" dirty="0" smtClean="0">
                <a:latin typeface="Trebuchet MS (Основной текст)"/>
                <a:ea typeface="Calibri" panose="020F0502020204030204" pitchFamily="34" charset="0"/>
                <a:cs typeface="Times New Roman" panose="02020603050405020304" pitchFamily="18" charset="0"/>
              </a:rPr>
              <a:t>беседы</a:t>
            </a:r>
            <a:r>
              <a:rPr lang="ru-RU" dirty="0">
                <a:latin typeface="Trebuchet MS (Основной текст)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endParaRPr lang="ru-RU" dirty="0" smtClean="0">
              <a:latin typeface="Trebuchet MS (Основной текст)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ru-RU" dirty="0" smtClean="0">
                <a:latin typeface="Trebuchet MS (Основной текст)"/>
                <a:ea typeface="Calibri" panose="020F0502020204030204" pitchFamily="34" charset="0"/>
                <a:cs typeface="Times New Roman" panose="02020603050405020304" pitchFamily="18" charset="0"/>
              </a:rPr>
              <a:t>викторины,</a:t>
            </a:r>
          </a:p>
          <a:p>
            <a:pPr>
              <a:buFontTx/>
              <a:buChar char="-"/>
            </a:pPr>
            <a:r>
              <a:rPr lang="ru-RU" dirty="0" smtClean="0">
                <a:latin typeface="Trebuchet MS (Основной текст)"/>
                <a:ea typeface="Calibri" panose="020F0502020204030204" pitchFamily="34" charset="0"/>
                <a:cs typeface="Times New Roman" panose="02020603050405020304" pitchFamily="18" charset="0"/>
              </a:rPr>
              <a:t>выставки </a:t>
            </a:r>
            <a:r>
              <a:rPr lang="ru-RU" dirty="0">
                <a:latin typeface="Trebuchet MS (Основной текст)"/>
                <a:ea typeface="Calibri" panose="020F0502020204030204" pitchFamily="34" charset="0"/>
                <a:cs typeface="Times New Roman" panose="02020603050405020304" pitchFamily="18" charset="0"/>
              </a:rPr>
              <a:t>рисунков, </a:t>
            </a:r>
            <a:r>
              <a:rPr lang="ru-RU" dirty="0" smtClean="0">
                <a:latin typeface="Trebuchet MS (Основной текст)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buFontTx/>
              <a:buChar char="-"/>
            </a:pPr>
            <a:r>
              <a:rPr lang="ru-RU" dirty="0" smtClean="0">
                <a:latin typeface="Trebuchet MS (Основной текст)"/>
                <a:ea typeface="Calibri" panose="020F0502020204030204" pitchFamily="34" charset="0"/>
                <a:cs typeface="Times New Roman" panose="02020603050405020304" pitchFamily="18" charset="0"/>
              </a:rPr>
              <a:t>внеклассные </a:t>
            </a:r>
            <a:r>
              <a:rPr lang="ru-RU" dirty="0">
                <a:latin typeface="Trebuchet MS (Основной текст)"/>
                <a:ea typeface="Calibri" panose="020F0502020204030204" pitchFamily="34" charset="0"/>
                <a:cs typeface="Times New Roman" panose="02020603050405020304" pitchFamily="18" charset="0"/>
              </a:rPr>
              <a:t>мероприятия на патриотическую </a:t>
            </a:r>
            <a:r>
              <a:rPr lang="ru-RU" dirty="0" smtClean="0">
                <a:latin typeface="Trebuchet MS (Основной текст)"/>
                <a:ea typeface="Calibri" panose="020F0502020204030204" pitchFamily="34" charset="0"/>
                <a:cs typeface="Times New Roman" panose="02020603050405020304" pitchFamily="18" charset="0"/>
              </a:rPr>
              <a:t>тему. </a:t>
            </a:r>
            <a:endParaRPr lang="ru-RU" dirty="0"/>
          </a:p>
        </p:txBody>
      </p:sp>
      <p:pic>
        <p:nvPicPr>
          <p:cNvPr id="1028" name="Picture 4" descr="https://sun9-50.userapi.com/impg/Vh1z74FvcvyFxKoceDlSbYS-0byMBZajal4WWw/MF8lptJH0XY.jpg?size=1280x960&amp;quality=95&amp;sign=8dc04a1bd525f3511991ba746041f70b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645024"/>
            <a:ext cx="3096344" cy="23222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56484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236" y="160020"/>
            <a:ext cx="8486328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dirty="0" smtClean="0"/>
              <a:t>Каждый год в нашей школе проходит  </a:t>
            </a:r>
            <a:r>
              <a:rPr lang="ru-RU" sz="2400" b="0" dirty="0">
                <a:effectLst/>
              </a:rPr>
              <a:t>конкурс Смотр строя и песни "Поклонимся тем годам", посвящённый </a:t>
            </a:r>
            <a:r>
              <a:rPr lang="ru-RU" sz="2400" b="0" dirty="0" smtClean="0">
                <a:effectLst/>
              </a:rPr>
              <a:t>Великой </a:t>
            </a:r>
            <a:r>
              <a:rPr lang="ru-RU" sz="2400" b="0" dirty="0">
                <a:effectLst/>
              </a:rPr>
              <a:t>Отечественной войне 1941-1945 годов.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0378" y="5774546"/>
            <a:ext cx="8851404" cy="3546728"/>
          </a:xfrm>
        </p:spPr>
        <p:txBody>
          <a:bodyPr/>
          <a:lstStyle/>
          <a:p>
            <a:pPr marL="45720" indent="0">
              <a:buNone/>
            </a:pPr>
            <a:r>
              <a:rPr lang="ru-RU" dirty="0" smtClean="0"/>
              <a:t> </a:t>
            </a:r>
            <a:r>
              <a:rPr lang="ru-RU" dirty="0" smtClean="0"/>
              <a:t>     Конкурс </a:t>
            </a:r>
            <a:r>
              <a:rPr lang="ru-RU" dirty="0"/>
              <a:t>проводился с целью воспитания дисциплинированности и патриотического духа, что позволяет растить достойное юное поколение. </a:t>
            </a:r>
          </a:p>
        </p:txBody>
      </p:sp>
      <p:pic>
        <p:nvPicPr>
          <p:cNvPr id="2050" name="Picture 2" descr="https://sun9-77.userapi.com/impg/uQHKJ1WcSIxcsvyTzHdaOORKem0MM75iomKuKw/5LdxOavThhA.jpg?size=810x1080&amp;quality=95&amp;sign=c3278d58206ef0330b5b44fbb4d3d35b&amp;type=album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041"/>
          <a:stretch/>
        </p:blipFill>
        <p:spPr bwMode="auto">
          <a:xfrm>
            <a:off x="417967" y="3732765"/>
            <a:ext cx="2664296" cy="19878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sun9-21.userapi.com/impg/QPKM3LpDGnQRulx4izqw0LEINnjWK33vJBBUEA/6Oor44OHl50.jpg?size=1280x960&amp;quality=95&amp;sign=878534b08341906203014ccbde9d4082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6523" y="1698314"/>
            <a:ext cx="2808312" cy="197502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s://sun9-46.userapi.com/impg/kEjert1WwVQMAamgMGydwH2nkyRAJDTbX2ndpA/2vtGL4vZbf8.jpg?size=1280x960&amp;quality=95&amp;sign=10b025b12647597b4bdecc1885ddc097&amp;type=album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094"/>
          <a:stretch/>
        </p:blipFill>
        <p:spPr bwMode="auto">
          <a:xfrm>
            <a:off x="286188" y="1682017"/>
            <a:ext cx="3982143" cy="214756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s://sun9-79.userapi.com/impg/3ZSkmkN_qaES5f1EKnGo-tM75MxRT4jP4rH7SQ/5yTRrQFnnic.jpg?size=1280x960&amp;quality=95&amp;sign=b5472bb943782ccee17cf36afa745719&amp;type=album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021"/>
          <a:stretch/>
        </p:blipFill>
        <p:spPr bwMode="auto">
          <a:xfrm>
            <a:off x="5454400" y="3753274"/>
            <a:ext cx="3900871" cy="216436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https://sun9-56.userapi.com/impg/SN2OeyLXGyo4-u1cb6_flMRLB63yuOdoNiwewA/2jNY07d3_L0.jpg?size=1280x960&amp;quality=95&amp;sign=9600dd304283c5a5760fe18ce74fdc19&amp;type=album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0881" y="3779503"/>
            <a:ext cx="2614901" cy="19611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94411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3568" y="307715"/>
            <a:ext cx="8352928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dirty="0"/>
              <a:t>У</a:t>
            </a:r>
            <a:r>
              <a:rPr lang="ru-RU" sz="2400" dirty="0" smtClean="0"/>
              <a:t>частие во Всероссийской акции «Письмо Герою», «Своих не бросаем!», </a:t>
            </a:r>
            <a:br>
              <a:rPr lang="ru-RU" sz="2400" dirty="0" smtClean="0"/>
            </a:br>
            <a:r>
              <a:rPr lang="ru-RU" sz="2400" dirty="0" smtClean="0"/>
              <a:t>Всероссийская </a:t>
            </a:r>
            <a:r>
              <a:rPr lang="ru-RU" sz="2400" dirty="0" err="1" smtClean="0"/>
              <a:t>военно</a:t>
            </a:r>
            <a:r>
              <a:rPr lang="ru-RU" sz="2400" dirty="0" smtClean="0"/>
              <a:t> – патриотическая акция </a:t>
            </a:r>
            <a:br>
              <a:rPr lang="ru-RU" sz="2400" dirty="0" smtClean="0"/>
            </a:br>
            <a:r>
              <a:rPr lang="ru-RU" sz="2400" dirty="0" smtClean="0"/>
              <a:t>«Пишу тебе, герой!».</a:t>
            </a:r>
            <a:endParaRPr lang="ru-RU" sz="2400" dirty="0"/>
          </a:p>
        </p:txBody>
      </p:sp>
      <p:pic>
        <p:nvPicPr>
          <p:cNvPr id="3074" name="Picture 2" descr="https://sun9-23.userapi.com/impg/UvYnXSarG6K7OqBIj6V1NiH0Ayu8Z1PQZQNVeg/ulDMVKAZE7M.jpg?size=1280x960&amp;quality=95&amp;sign=a7bdee376b5588d8b7094b5897fa04ac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568" y="3140968"/>
            <a:ext cx="4051040" cy="30382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sun9-70.userapi.com/impg/cesLOJS3k48iLmMeovRXzGLRbGp09dArMQKNHQ/6241wPSwfso.jpg?size=1280x960&amp;quality=95&amp;sign=13606cd65a42db484f2000b6b8f2cb66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032" y="3159478"/>
            <a:ext cx="4001680" cy="30012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74034" y="1988840"/>
            <a:ext cx="86809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   Ребята пишут письма военнослужащим СВО. Каждое письмо наполнено теплом и благодарностью. Свои письма учащиеся украсили рисунками, написали добрые и искренние пожелания нашим военнослужащим.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474368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69572" y="160020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2800" dirty="0" smtClean="0"/>
              <a:t>Участие в памятном мероприятии «Помним!  Гордимся!»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1090252"/>
            <a:ext cx="8208912" cy="3474720"/>
          </a:xfrm>
        </p:spPr>
        <p:txBody>
          <a:bodyPr/>
          <a:lstStyle/>
          <a:p>
            <a:pPr marL="45720" indent="0" algn="just">
              <a:buNone/>
            </a:pPr>
            <a:r>
              <a:rPr lang="ru-RU" dirty="0" smtClean="0"/>
              <a:t>       В преддверии празднования Дня Победы ребята активно принимают участие в памятном мероприятии «Помним! Гордимся!» у Обелиска </a:t>
            </a:r>
            <a:r>
              <a:rPr lang="ru-RU" dirty="0" err="1" smtClean="0"/>
              <a:t>Красноэтновцам</a:t>
            </a:r>
            <a:r>
              <a:rPr lang="ru-RU" dirty="0" smtClean="0"/>
              <a:t> павшим в боях за нашу Родину в годы Великой Отечественной войны, 1941-1945 годах. </a:t>
            </a:r>
            <a:endParaRPr lang="ru-RU" dirty="0"/>
          </a:p>
        </p:txBody>
      </p:sp>
      <p:pic>
        <p:nvPicPr>
          <p:cNvPr id="4098" name="Picture 2" descr="https://sun9-53.userapi.com/impg/iS24msyL1og_dcsi-ZRY8UZ-07VXv89mWOlJTQ/4rfe5fwU4Ro.jpg?size=1280x960&amp;quality=95&amp;sign=a84ee76ed9f7513b25142928c4d12104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3" y="2572561"/>
            <a:ext cx="3203848" cy="24028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sun9-12.userapi.com/impg/BzawDyS0cNyu2XUjMVpZc2wlcd6yxKDH3ED2rg/8XEo-P9ahus.jpg?size=1280x960&amp;quality=95&amp;sign=619a16eaaba51e4ad4759a6f36f2764a&amp;type=album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724"/>
          <a:stretch/>
        </p:blipFill>
        <p:spPr bwMode="auto">
          <a:xfrm>
            <a:off x="4996529" y="4811695"/>
            <a:ext cx="4147471" cy="20304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s://sun9-67.userapi.com/impg/tXZeH4yDs5Lo5cPCtqfoZvrLRvYWRJiJzxJa-Q/3W8CzSiSOOY.jpg?size=1280x960&amp;quality=95&amp;sign=29ee2734e9f6ad59d8fd97ebe13629cd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83" y="2934112"/>
            <a:ext cx="5068755" cy="380156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2507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467544" y="1700808"/>
            <a:ext cx="8229600" cy="4623793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«Правильное воспитание – это наша счастливая старость, плохое воспитание – это наше будущее горе, это наши слезы, это наша вина перед другими людьми, перед всей страной»</a:t>
            </a:r>
          </a:p>
          <a:p>
            <a:pPr marL="0" indent="0">
              <a:buNone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А.С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Макаренко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IV\Desktop\28525193-Children-hugging-planet-Earth-Contains-transparent-objects--Stock-Vector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861048"/>
            <a:ext cx="2880320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547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Базис</Template>
  <TotalTime>6103</TotalTime>
  <Words>439</Words>
  <Application>Microsoft Office PowerPoint</Application>
  <PresentationFormat>Экран (4:3)</PresentationFormat>
  <Paragraphs>46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8" baseType="lpstr">
      <vt:lpstr>Arial</vt:lpstr>
      <vt:lpstr>Calibri</vt:lpstr>
      <vt:lpstr>Georgia</vt:lpstr>
      <vt:lpstr>Times New Roman</vt:lpstr>
      <vt:lpstr>Trebuchet MS</vt:lpstr>
      <vt:lpstr>Trebuchet MS (Основной текст)</vt:lpstr>
      <vt:lpstr>Wingdings 2</vt:lpstr>
      <vt:lpstr>Воздушный поток</vt:lpstr>
      <vt:lpstr>Презентация PowerPoint</vt:lpstr>
      <vt:lpstr>Презентация PowerPoint</vt:lpstr>
      <vt:lpstr>      Патриотизм  - стойкая гражданская позиция, гордость за свою страну и трепетное уважительное отношение к ее истории.</vt:lpstr>
      <vt:lpstr>«Мы должны строить своё будущее на прочном фундаменте. И такой фундамент – это патриотизм».                                                                         В. В. Путин  </vt:lpstr>
      <vt:lpstr>Презентация PowerPoint</vt:lpstr>
      <vt:lpstr>Презентация PowerPoint</vt:lpstr>
      <vt:lpstr>Каждый год в нашей школе проходит  конкурс Смотр строя и песни "Поклонимся тем годам", посвящённый Великой Отечественной войне 1941-1945 годов.</vt:lpstr>
      <vt:lpstr>Участие во Всероссийской акции «Письмо Герою», «Своих не бросаем!»,  Всероссийская военно – патриотическая акция  «Пишу тебе, герой!».</vt:lpstr>
      <vt:lpstr>Участие в памятном мероприятии «Помним!  Гордимся!»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Любовь</dc:creator>
  <cp:lastModifiedBy>1</cp:lastModifiedBy>
  <cp:revision>292</cp:revision>
  <dcterms:created xsi:type="dcterms:W3CDTF">2020-11-03T08:40:35Z</dcterms:created>
  <dcterms:modified xsi:type="dcterms:W3CDTF">2024-11-01T20:59:50Z</dcterms:modified>
</cp:coreProperties>
</file>