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67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6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33" userDrawn="1">
          <p15:clr>
            <a:srgbClr val="A4A3A4"/>
          </p15:clr>
        </p15:guide>
        <p15:guide id="2" pos="3897" userDrawn="1">
          <p15:clr>
            <a:srgbClr val="A4A3A4"/>
          </p15:clr>
        </p15:guide>
        <p15:guide id="3" pos="406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k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85BE263C-DBD7-4A20-BB59-AAB30ACAA65A}" styleName="Средний стиль 3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Средний стиль 1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1656" autoAdjust="0"/>
    <p:restoredTop sz="94660"/>
  </p:normalViewPr>
  <p:slideViewPr>
    <p:cSldViewPr showGuides="1">
      <p:cViewPr varScale="1">
        <p:scale>
          <a:sx n="65" d="100"/>
          <a:sy n="65" d="100"/>
        </p:scale>
        <p:origin x="136" y="112"/>
      </p:cViewPr>
      <p:guideLst>
        <p:guide orient="horz" pos="1933"/>
        <p:guide pos="3897"/>
        <p:guide pos="406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0" cy="45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02-28T15:22:07" idx="1">
    <p:pos x="0" y="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  <a:p>
            <a:endParaRPr lang="en-US"/>
          </a:p>
        </p:txBody>
      </p:sp>
      <p:sp>
        <p:nvSpPr>
          <p:cNvPr id="3" name="Заполнитель даты 2"/>
          <p:cNvSpPr>
            <a:spLocks noGrp="1" noEditPoints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/>
          </a:p>
          <a:p>
            <a:r>
              <a:rPr lang="en-US" smtClean="0"/>
              <a:t>*</a:t>
            </a:r>
            <a:endParaRPr lang="en-US"/>
          </a:p>
        </p:txBody>
      </p:sp>
      <p:sp>
        <p:nvSpPr>
          <p:cNvPr id="4" name="Заполнитель изображения слайда 3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  <a:p>
            <a:endParaRPr lang="en-US"/>
          </a:p>
        </p:txBody>
      </p:sp>
      <p:sp>
        <p:nvSpPr>
          <p:cNvPr id="5" name="Заполнитель заметок 4"/>
          <p:cNvSpPr>
            <a:spLocks noGrp="1" noEditPoints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  <a:endParaRPr lang="en-US"/>
          </a:p>
          <a:p>
            <a:pPr lvl="1"/>
            <a:r>
              <a:rPr lang="ru-RU" altLang="en-US"/>
              <a:t>Второй уровень</a:t>
            </a:r>
            <a:endParaRPr lang="en-US"/>
          </a:p>
          <a:p>
            <a:pPr lvl="2"/>
            <a:r>
              <a:rPr lang="ru-RU" altLang="en-US"/>
              <a:t>Третий уровень</a:t>
            </a:r>
            <a:endParaRPr lang="en-US"/>
          </a:p>
          <a:p>
            <a:pPr lvl="3"/>
            <a:r>
              <a:rPr lang="ru-RU" altLang="en-US"/>
              <a:t>Четвертый уровень</a:t>
            </a:r>
            <a:endParaRPr lang="en-US"/>
          </a:p>
          <a:p>
            <a:pPr lvl="4"/>
            <a:r>
              <a:rPr lang="ru-RU" altLang="en-US"/>
              <a:t>Пятый уровень</a:t>
            </a:r>
            <a:endParaRPr lang="en-US"/>
          </a:p>
        </p:txBody>
      </p:sp>
      <p:sp>
        <p:nvSpPr>
          <p:cNvPr id="6" name="Заполнитель нижнего колонтитула 5"/>
          <p:cNvSpPr>
            <a:spLocks noGrp="1" noEditPoints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  <a:p>
            <a:endParaRPr lang="en-US"/>
          </a:p>
        </p:txBody>
      </p:sp>
      <p:sp>
        <p:nvSpPr>
          <p:cNvPr id="7" name="Заполнитель номера слайда 6"/>
          <p:cNvSpPr>
            <a:spLocks noGrp="1" noEditPoint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/>
          </a:p>
          <a:p>
            <a:r>
              <a:rPr lang="en-US" smtClean="0"/>
              <a:t>#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77143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CED454EA-9221-4DE3-8B85-112A6054E1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49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66A5F612-8190-423D-8648-07A23F01575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755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4B6A43ED-DB06-4A0A-B8C8-80436803727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0567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D76CAF47-50F9-419D-A273-F35392BCF41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5485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CC74D41D-9B54-4A4A-9A70-21706C958CD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3109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D4B1ABF0-7508-44F0-9D22-0B1CF21AE2A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7752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E3DC9A36-709E-4A4A-95B6-30B6A6791A4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3646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8B45AA48-B1C7-40FC-8FE0-40A6940390E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1241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8586E3AC-E63E-466A-B6A9-2002A49AF4B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596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 noEditPoints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EA4C4ABE-3AB2-4760-AE95-817E917DACA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EA4C4ABE-3AB2-4760-AE95-817E917DACA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 noEditPoints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EA4C4ABE-3AB2-4760-AE95-817E917DACA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 noEditPoints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 noEditPoints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EA4C4ABE-3AB2-4760-AE95-817E917DACA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 noEditPoints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 noEditPoints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 noEditPoints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 noEditPoints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EA4C4ABE-3AB2-4760-AE95-817E917DACA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6" name="Полилиния: фигура 5"/>
          <p:cNvSpPr/>
          <p:nvPr userDrawn="1"/>
        </p:nvSpPr>
        <p:spPr>
          <a:xfrm>
            <a:off x="0" y="6534000"/>
            <a:ext cx="3396000" cy="324000"/>
          </a:xfrm>
          <a:custGeom>
            <a:avLst/>
            <a:gdLst/>
            <a:ahLst/>
            <a:cxnLst/>
            <a:rect l="l" t="t" r="r" b="b"/>
            <a:pathLst>
              <a:path w="3396000" h="324000">
                <a:moveTo>
                  <a:pt x="0" y="0"/>
                </a:moveTo>
                <a:lnTo>
                  <a:pt x="3216000" y="0"/>
                </a:lnTo>
                <a:lnTo>
                  <a:pt x="3396000" y="324000"/>
                </a:lnTo>
                <a:lnTo>
                  <a:pt x="3216000" y="324000"/>
                </a:lnTo>
                <a:lnTo>
                  <a:pt x="3036000" y="324000"/>
                </a:lnTo>
                <a:lnTo>
                  <a:pt x="0" y="324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8" name="Текст 7"/>
          <p:cNvSpPr>
            <a:spLocks noGrp="1" noEditPoints="1"/>
          </p:cNvSpPr>
          <p:nvPr>
            <p:ph type="body" sz="quarter" idx="10"/>
          </p:nvPr>
        </p:nvSpPr>
        <p:spPr>
          <a:xfrm>
            <a:off x="838200" y="2168525"/>
            <a:ext cx="10515600" cy="4095750"/>
          </a:xfrm>
        </p:spPr>
        <p:txBody>
          <a:bodyPr/>
          <a:lstStyle>
            <a:lvl1pPr marL="0" indent="0">
              <a:buNone/>
            </a:lvl1pPr>
            <a:lvl2pPr marL="457200" indent="0">
              <a:buNone/>
            </a:lvl2pPr>
            <a:lvl3pPr marL="914400" indent="0">
              <a:buNone/>
            </a:lvl3pPr>
            <a:lvl4pPr marL="1371600" indent="0">
              <a:buNone/>
            </a:lvl4pPr>
            <a:lvl5pPr marL="1828800" indent="0">
              <a:buNone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 noEditPoints="1"/>
          </p:cNvSpPr>
          <p:nvPr>
            <p:ph type="title"/>
          </p:nvPr>
        </p:nvSpPr>
        <p:spPr>
          <a:xfrm>
            <a:off x="5331000" y="279000"/>
            <a:ext cx="6570000" cy="99387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7" name="Текст 6"/>
          <p:cNvSpPr>
            <a:spLocks noGrp="1" noEditPoints="1"/>
          </p:cNvSpPr>
          <p:nvPr>
            <p:ph type="body" sz="quarter" idx="10"/>
          </p:nvPr>
        </p:nvSpPr>
        <p:spPr>
          <a:xfrm>
            <a:off x="5330825" y="1538288"/>
            <a:ext cx="6570663" cy="4321175"/>
          </a:xfrm>
        </p:spPr>
        <p:txBody>
          <a:bodyPr/>
          <a:lstStyle>
            <a:lvl1pPr marL="0" indent="0">
              <a:buNone/>
            </a:lvl1pPr>
            <a:lvl2pPr marL="457200" indent="0">
              <a:buNone/>
            </a:lvl2pPr>
            <a:lvl3pPr marL="914400" indent="0">
              <a:buNone/>
            </a:lvl3pPr>
            <a:lvl4pPr marL="1371600" indent="0">
              <a:buNone/>
            </a:lvl4pPr>
            <a:lvl5pPr marL="1828800" indent="0">
              <a:buNone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Рисунок 8"/>
          <p:cNvSpPr>
            <a:spLocks noGrp="1" noEditPoints="1"/>
          </p:cNvSpPr>
          <p:nvPr>
            <p:ph type="pic" sz="quarter" idx="11"/>
          </p:nvPr>
        </p:nvSpPr>
        <p:spPr>
          <a:xfrm>
            <a:off x="246063" y="234000"/>
            <a:ext cx="2249487" cy="2609662"/>
          </a:xfrm>
        </p:spPr>
        <p:txBody>
          <a:bodyPr/>
          <a:lstStyle/>
          <a:p>
            <a:pPr lvl="0"/>
            <a:endParaRPr lang="ru-RU"/>
          </a:p>
        </p:txBody>
      </p:sp>
      <p:sp>
        <p:nvSpPr>
          <p:cNvPr id="11" name="Рисунок 8"/>
          <p:cNvSpPr>
            <a:spLocks noGrp="1" noEditPoints="1"/>
          </p:cNvSpPr>
          <p:nvPr>
            <p:ph type="pic" sz="quarter" idx="13"/>
          </p:nvPr>
        </p:nvSpPr>
        <p:spPr>
          <a:xfrm>
            <a:off x="252780" y="3113662"/>
            <a:ext cx="2249487" cy="3284662"/>
          </a:xfrm>
        </p:spPr>
        <p:txBody>
          <a:bodyPr/>
          <a:lstStyle/>
          <a:p>
            <a:pPr lvl="0"/>
            <a:endParaRPr lang="ru-RU" dirty="0"/>
          </a:p>
        </p:txBody>
      </p:sp>
      <p:sp>
        <p:nvSpPr>
          <p:cNvPr id="12" name="Рисунок 8"/>
          <p:cNvSpPr>
            <a:spLocks noGrp="1" noEditPoints="1"/>
          </p:cNvSpPr>
          <p:nvPr>
            <p:ph type="pic" sz="quarter" idx="14"/>
          </p:nvPr>
        </p:nvSpPr>
        <p:spPr>
          <a:xfrm>
            <a:off x="2791802" y="549000"/>
            <a:ext cx="2249487" cy="3284662"/>
          </a:xfrm>
        </p:spPr>
        <p:txBody>
          <a:bodyPr/>
          <a:lstStyle/>
          <a:p>
            <a:pPr lvl="0"/>
            <a:endParaRPr lang="ru-RU" dirty="0"/>
          </a:p>
        </p:txBody>
      </p:sp>
      <p:sp>
        <p:nvSpPr>
          <p:cNvPr id="13" name="Рисунок 8"/>
          <p:cNvSpPr>
            <a:spLocks noGrp="1" noEditPoints="1"/>
          </p:cNvSpPr>
          <p:nvPr>
            <p:ph type="pic" sz="quarter" idx="15"/>
          </p:nvPr>
        </p:nvSpPr>
        <p:spPr>
          <a:xfrm>
            <a:off x="2791802" y="4095550"/>
            <a:ext cx="2249487" cy="2609662"/>
          </a:xfrm>
        </p:spPr>
        <p:txBody>
          <a:bodyPr/>
          <a:lstStyle/>
          <a:p>
            <a:pPr lvl="0"/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 noEditPoints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EA4C4ABE-3AB2-4760-AE95-817E917DACA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 noEditPoints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/>
          </a:p>
        </p:txBody>
      </p:sp>
      <p:sp>
        <p:nvSpPr>
          <p:cNvPr id="4" name="Текст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EA4C4ABE-3AB2-4760-AE95-817E917DACA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 noEditPoints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EA4C4ABE-3AB2-4760-AE95-817E917DACA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 noEditPoints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 noEditPoints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EA4C4ABE-3AB2-4760-AE95-817E917DACA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Пользовательский макет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оловок 6"/>
          <p:cNvSpPr>
            <a:spLocks noGrp="1" noEditPoints="1"/>
          </p:cNvSpPr>
          <p:nvPr>
            <p:ph type="title"/>
          </p:nvPr>
        </p:nvSpPr>
        <p:spPr>
          <a:xfrm>
            <a:off x="380999" y="365125"/>
            <a:ext cx="11475001" cy="1325563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2" name="Текст 11"/>
          <p:cNvSpPr>
            <a:spLocks noGrp="1" noEditPoints="1"/>
          </p:cNvSpPr>
          <p:nvPr>
            <p:ph type="body" sz="quarter" idx="10"/>
          </p:nvPr>
        </p:nvSpPr>
        <p:spPr>
          <a:xfrm>
            <a:off x="380999" y="1836737"/>
            <a:ext cx="11530013" cy="102234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3" name="Таблица 2"/>
          <p:cNvSpPr>
            <a:spLocks noGrp="1" noEditPoints="1"/>
          </p:cNvSpPr>
          <p:nvPr>
            <p:ph type="tbl" sz="quarter" idx="11"/>
          </p:nvPr>
        </p:nvSpPr>
        <p:spPr>
          <a:xfrm>
            <a:off x="280988" y="2713037"/>
            <a:ext cx="11630512" cy="3779838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s://presentation-creation.ru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 noEditPoints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4C4ABE-3AB2-4760-AE95-817E917DACAD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B9219-6DCD-41DC-823F-6B7614B8AAFB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5"/>
          </p:cNvPr>
          <p:cNvPicPr>
            <a:picLocks noChangeAspect="1"/>
          </p:cNvPicPr>
          <p:nvPr userDrawn="1"/>
        </p:nvPicPr>
        <p:blipFill>
          <a:blip r:embed="rId16"/>
          <a:srcRect/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2.jp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comments" Target="../comments/commen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/>
            </a:gs>
            <a:gs pos="10690">
              <a:schemeClr val="bg1">
                <a:lumMod val="95000"/>
              </a:schemeClr>
            </a:gs>
            <a:gs pos="34000">
              <a:schemeClr val="accent2">
                <a:lumMod val="60000"/>
                <a:lumOff val="40000"/>
              </a:schemeClr>
            </a:gs>
            <a:gs pos="44321">
              <a:schemeClr val="accent2">
                <a:lumMod val="20000"/>
                <a:lumOff val="80000"/>
              </a:schemeClr>
            </a:gs>
            <a:gs pos="62000">
              <a:schemeClr val="accent2">
                <a:lumMod val="20000"/>
                <a:lumOff val="80000"/>
              </a:schemeClr>
            </a:gs>
            <a:gs pos="100000">
              <a:schemeClr val="accent2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 noEditPoints="1"/>
          </p:cNvSpPr>
          <p:nvPr>
            <p:ph type="subTitle" idx="1"/>
          </p:nvPr>
        </p:nvSpPr>
        <p:spPr>
          <a:xfrm>
            <a:off x="7131000" y="4874350"/>
            <a:ext cx="3578806" cy="1164650"/>
          </a:xfrm>
          <a:ln>
            <a:solidFill>
              <a:schemeClr val="accent2"/>
            </a:solidFill>
          </a:ln>
        </p:spPr>
        <p:txBody>
          <a:bodyPr>
            <a:noAutofit/>
          </a:bodyPr>
          <a:lstStyle/>
          <a:p>
            <a:pPr algn="l"/>
            <a:r>
              <a:rPr lang="ru-RU" sz="1800" dirty="0" smtClean="0">
                <a:latin typeface="Times New Roman"/>
                <a:ea typeface="Times New Roman"/>
                <a:cs typeface="Times New Roman"/>
              </a:rPr>
              <a:t>Выполнила:</a:t>
            </a:r>
          </a:p>
          <a:p>
            <a:pPr algn="l"/>
            <a:r>
              <a:rPr lang="ru-RU" sz="1800" dirty="0" smtClean="0">
                <a:latin typeface="Times New Roman"/>
                <a:ea typeface="Times New Roman"/>
                <a:cs typeface="Times New Roman"/>
              </a:rPr>
              <a:t>Фомичева Юлия Владимировна</a:t>
            </a:r>
            <a:endParaRPr sz="1800" dirty="0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71001" y="144000"/>
            <a:ext cx="4320000" cy="1821567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236000" y="3114000"/>
            <a:ext cx="9369000" cy="842841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«Риски, возникающие при распространении цифровой идентичности»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олилиния: фигура 19"/>
          <p:cNvSpPr/>
          <p:nvPr/>
        </p:nvSpPr>
        <p:spPr>
          <a:xfrm rot="10800000">
            <a:off x="0" y="-59092"/>
            <a:ext cx="7512001" cy="6976184"/>
          </a:xfrm>
          <a:custGeom>
            <a:avLst/>
            <a:gdLst/>
            <a:ahLst/>
            <a:cxnLst/>
            <a:rect l="l" t="t" r="r" b="b"/>
            <a:pathLst>
              <a:path w="7512001" h="6976184">
                <a:moveTo>
                  <a:pt x="7512001" y="6976184"/>
                </a:moveTo>
                <a:lnTo>
                  <a:pt x="7471158" y="6914835"/>
                </a:lnTo>
                <a:lnTo>
                  <a:pt x="0" y="6914835"/>
                </a:lnTo>
                <a:lnTo>
                  <a:pt x="2882430" y="0"/>
                </a:lnTo>
                <a:lnTo>
                  <a:pt x="2920480" y="56832"/>
                </a:lnTo>
                <a:lnTo>
                  <a:pt x="7512001" y="56832"/>
                </a:lnTo>
                <a:lnTo>
                  <a:pt x="7512001" y="6976184"/>
                </a:lnTo>
                <a:close/>
              </a:path>
            </a:pathLst>
          </a:custGeom>
          <a:solidFill>
            <a:schemeClr val="accent2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 rot="1363364">
            <a:off x="5398048" y="2833701"/>
            <a:ext cx="569591" cy="4422544"/>
          </a:xfrm>
          <a:custGeom>
            <a:avLst/>
            <a:gdLst/>
            <a:ahLst/>
            <a:cxnLst/>
            <a:rect l="l" t="t" r="r" b="b"/>
            <a:pathLst>
              <a:path w="569591" h="5400000">
                <a:moveTo>
                  <a:pt x="32" y="222006"/>
                </a:moveTo>
                <a:lnTo>
                  <a:pt x="540000" y="0"/>
                </a:lnTo>
                <a:lnTo>
                  <a:pt x="569591" y="5094866"/>
                </a:lnTo>
                <a:lnTo>
                  <a:pt x="0" y="5400000"/>
                </a:lnTo>
                <a:cubicBezTo>
                  <a:pt x="11" y="3674002"/>
                  <a:pt x="21" y="1948004"/>
                  <a:pt x="32" y="222006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 rot="1363364">
            <a:off x="7198910" y="-421810"/>
            <a:ext cx="540000" cy="5176884"/>
          </a:xfrm>
          <a:custGeom>
            <a:avLst/>
            <a:gdLst/>
            <a:ahLst/>
            <a:cxnLst/>
            <a:rect l="l" t="t" r="r" b="b"/>
            <a:pathLst>
              <a:path w="540000" h="5400000">
                <a:moveTo>
                  <a:pt x="15764" y="219317"/>
                </a:moveTo>
                <a:lnTo>
                  <a:pt x="540000" y="0"/>
                </a:lnTo>
                <a:lnTo>
                  <a:pt x="465692" y="5204060"/>
                </a:lnTo>
                <a:lnTo>
                  <a:pt x="0" y="5400000"/>
                </a:lnTo>
                <a:cubicBezTo>
                  <a:pt x="5255" y="3673106"/>
                  <a:pt x="10509" y="1946211"/>
                  <a:pt x="15764" y="21931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10437953" y="2895321"/>
            <a:ext cx="1733937" cy="396267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01000" y="1989000"/>
            <a:ext cx="2025000" cy="747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11403" y="1029001"/>
            <a:ext cx="69404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Цифровая идентичность-</a:t>
            </a:r>
            <a:r>
              <a:rPr lang="ru-RU" sz="4800" dirty="0" smtClean="0">
                <a:solidFill>
                  <a:schemeClr val="bg1"/>
                </a:solidFill>
              </a:rPr>
              <a:t> </a:t>
            </a:r>
            <a:endParaRPr lang="ru-RU" sz="48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1403" y="2484366"/>
            <a:ext cx="5669597" cy="22467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включает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себя все данные о пользователе в онлайн-среде: личную информацию, фотографии, контактные данные и другие подробности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2447" y="2934401"/>
            <a:ext cx="4384599" cy="366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3740" y="3896026"/>
            <a:ext cx="2583958" cy="39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72447" y="4346217"/>
            <a:ext cx="43845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84020" y="6197271"/>
            <a:ext cx="495000" cy="4950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294021" y="6193200"/>
            <a:ext cx="495000" cy="49500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2104020" y="6193200"/>
            <a:ext cx="495000" cy="4950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2914020" y="6193200"/>
            <a:ext cx="495000" cy="495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Шестиугольник 39"/>
          <p:cNvSpPr/>
          <p:nvPr/>
        </p:nvSpPr>
        <p:spPr>
          <a:xfrm>
            <a:off x="7184161" y="1664934"/>
            <a:ext cx="587465" cy="506435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 rot="1363364">
            <a:off x="6394095" y="-354265"/>
            <a:ext cx="511263" cy="5141117"/>
          </a:xfrm>
          <a:custGeom>
            <a:avLst/>
            <a:gdLst/>
            <a:ahLst/>
            <a:cxnLst/>
            <a:rect l="l" t="t" r="r" b="b"/>
            <a:pathLst>
              <a:path w="511263" h="5351642">
                <a:moveTo>
                  <a:pt x="13681" y="180730"/>
                </a:moveTo>
                <a:lnTo>
                  <a:pt x="511263" y="0"/>
                </a:lnTo>
                <a:lnTo>
                  <a:pt x="465692" y="5155702"/>
                </a:lnTo>
                <a:lnTo>
                  <a:pt x="0" y="5351642"/>
                </a:lnTo>
                <a:cubicBezTo>
                  <a:pt x="7330" y="3629186"/>
                  <a:pt x="6351" y="1903186"/>
                  <a:pt x="13681" y="18073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 rot="1363364">
            <a:off x="4641529" y="2895559"/>
            <a:ext cx="532615" cy="4399242"/>
          </a:xfrm>
          <a:custGeom>
            <a:avLst/>
            <a:gdLst/>
            <a:ahLst/>
            <a:cxnLst/>
            <a:rect l="l" t="t" r="r" b="b"/>
            <a:pathLst>
              <a:path w="532615" h="5319323">
                <a:moveTo>
                  <a:pt x="8892" y="178924"/>
                </a:moveTo>
                <a:lnTo>
                  <a:pt x="528177" y="0"/>
                </a:lnTo>
                <a:cubicBezTo>
                  <a:pt x="529656" y="1694442"/>
                  <a:pt x="531136" y="3388885"/>
                  <a:pt x="532615" y="5083327"/>
                </a:cubicBezTo>
                <a:lnTo>
                  <a:pt x="0" y="5319323"/>
                </a:lnTo>
                <a:cubicBezTo>
                  <a:pt x="11" y="3593325"/>
                  <a:pt x="8881" y="1904922"/>
                  <a:pt x="8892" y="178924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10437953" y="2895321"/>
            <a:ext cx="1733937" cy="396267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966853" y="414000"/>
            <a:ext cx="5024147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риски,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связанные с цифровой идентичностью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724128" y="1702881"/>
            <a:ext cx="35807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Возможность несанкционированного доступа</a:t>
            </a:r>
            <a:endParaRPr lang="ru-RU" sz="2000" b="1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656259" y="2658348"/>
            <a:ext cx="41963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Times New Roman"/>
                <a:cs typeface="Times New Roman"/>
              </a:rPr>
              <a:t>н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арушение частной жизни или дискредитация личности</a:t>
            </a:r>
            <a:endParaRPr lang="ru-RU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966853" y="3481456"/>
            <a:ext cx="4619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Целенаправленная </a:t>
            </a:r>
            <a:r>
              <a:rPr lang="ru-RU" sz="2000" b="1" dirty="0" err="1" smtClean="0">
                <a:latin typeface="Times New Roman"/>
                <a:ea typeface="Times New Roman"/>
                <a:cs typeface="Times New Roman"/>
              </a:rPr>
              <a:t>кибератака</a:t>
            </a:r>
            <a:endParaRPr lang="ru-RU" sz="2000" b="1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09578" y="4038496"/>
            <a:ext cx="50816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украденной информации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получения несанкционированного доступа к компьютерным системам или электронным аккаунтам</a:t>
            </a:r>
            <a:endParaRPr lang="ru-RU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sp>
        <p:nvSpPr>
          <p:cNvPr id="29" name="Полилиния: фигура 28"/>
          <p:cNvSpPr/>
          <p:nvPr/>
        </p:nvSpPr>
        <p:spPr>
          <a:xfrm>
            <a:off x="-789000" y="-61730"/>
            <a:ext cx="8116146" cy="7047694"/>
          </a:xfrm>
          <a:custGeom>
            <a:avLst/>
            <a:gdLst/>
            <a:ahLst/>
            <a:cxnLst/>
            <a:rect l="l" t="t" r="r" b="b"/>
            <a:pathLst>
              <a:path w="8116146" h="7047694">
                <a:moveTo>
                  <a:pt x="7408209" y="0"/>
                </a:moveTo>
                <a:lnTo>
                  <a:pt x="8116146" y="39310"/>
                </a:lnTo>
                <a:cubicBezTo>
                  <a:pt x="7649718" y="1142240"/>
                  <a:pt x="7242770" y="2129243"/>
                  <a:pt x="6776341" y="3232173"/>
                </a:cubicBezTo>
                <a:lnTo>
                  <a:pt x="6238039" y="3191633"/>
                </a:lnTo>
                <a:lnTo>
                  <a:pt x="4659876" y="7016527"/>
                </a:lnTo>
                <a:lnTo>
                  <a:pt x="4680673" y="7047694"/>
                </a:lnTo>
                <a:lnTo>
                  <a:pt x="4647016" y="7047694"/>
                </a:lnTo>
                <a:lnTo>
                  <a:pt x="0" y="7047694"/>
                </a:lnTo>
                <a:lnTo>
                  <a:pt x="19044" y="64140"/>
                </a:lnTo>
                <a:lnTo>
                  <a:pt x="17446" y="61730"/>
                </a:lnTo>
                <a:lnTo>
                  <a:pt x="19050" y="61730"/>
                </a:lnTo>
                <a:lnTo>
                  <a:pt x="7382346" y="61730"/>
                </a:lnTo>
                <a:lnTo>
                  <a:pt x="7408209" y="0"/>
                </a:lnTo>
                <a:close/>
              </a:path>
            </a:pathLst>
          </a:custGeom>
          <a:blipFill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6219614" y="5228881"/>
            <a:ext cx="51863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Риск ошибок и недостаток в системах хранения и обработки данных</a:t>
            </a:r>
            <a:endParaRPr lang="ru-RU" sz="2000" b="1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129447" y="5615576"/>
            <a:ext cx="428655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Times New Roman"/>
              <a:ea typeface="Times New Roman"/>
              <a:cs typeface="Times New Roman"/>
            </a:endParaRPr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 </a:t>
            </a: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296259" y="1742450"/>
            <a:ext cx="360000" cy="360000"/>
          </a:xfrm>
          <a:prstGeom prst="rect">
            <a:avLst/>
          </a:prstGeom>
        </p:spPr>
      </p:pic>
      <p:sp>
        <p:nvSpPr>
          <p:cNvPr id="34" name="Шестиугольник 33"/>
          <p:cNvSpPr/>
          <p:nvPr/>
        </p:nvSpPr>
        <p:spPr>
          <a:xfrm>
            <a:off x="6386682" y="3462117"/>
            <a:ext cx="587465" cy="506435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Шестиугольник 34"/>
          <p:cNvSpPr/>
          <p:nvPr/>
        </p:nvSpPr>
        <p:spPr>
          <a:xfrm>
            <a:off x="5652129" y="5176824"/>
            <a:ext cx="587465" cy="506435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7" name="Рисунок 3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6504124" y="3535334"/>
            <a:ext cx="360000" cy="36000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5769447" y="5248936"/>
            <a:ext cx="360000" cy="3600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: фигура 3"/>
          <p:cNvSpPr/>
          <p:nvPr/>
        </p:nvSpPr>
        <p:spPr>
          <a:xfrm>
            <a:off x="0" y="6534000"/>
            <a:ext cx="3396000" cy="324000"/>
          </a:xfrm>
          <a:custGeom>
            <a:avLst/>
            <a:gdLst/>
            <a:ahLst/>
            <a:cxnLst/>
            <a:rect l="l" t="t" r="r" b="b"/>
            <a:pathLst>
              <a:path w="3396000" h="324000">
                <a:moveTo>
                  <a:pt x="0" y="0"/>
                </a:moveTo>
                <a:lnTo>
                  <a:pt x="3216000" y="0"/>
                </a:lnTo>
                <a:lnTo>
                  <a:pt x="3396000" y="324000"/>
                </a:lnTo>
                <a:lnTo>
                  <a:pt x="3216000" y="324000"/>
                </a:lnTo>
                <a:lnTo>
                  <a:pt x="3036000" y="324000"/>
                </a:lnTo>
                <a:lnTo>
                  <a:pt x="0" y="324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272320" y="1762665"/>
            <a:ext cx="4656117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спользование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многофакторной аутентификации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204452" y="2706981"/>
            <a:ext cx="41963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это может быть отпечаток пальца или сканирование лица </a:t>
            </a:r>
          </a:p>
        </p:txBody>
      </p:sp>
      <p:sp>
        <p:nvSpPr>
          <p:cNvPr id="7" name="Шестиугольник 6"/>
          <p:cNvSpPr/>
          <p:nvPr/>
        </p:nvSpPr>
        <p:spPr>
          <a:xfrm>
            <a:off x="730720" y="1729017"/>
            <a:ext cx="587465" cy="506435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44452" y="1802234"/>
            <a:ext cx="360000" cy="360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71056" y="3338464"/>
            <a:ext cx="5094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Биометрическая аутентификация</a:t>
            </a:r>
            <a:endParaRPr lang="ru-RU" sz="2000" b="1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1" name="Шестиугольник 10"/>
          <p:cNvSpPr/>
          <p:nvPr/>
        </p:nvSpPr>
        <p:spPr>
          <a:xfrm>
            <a:off x="690885" y="3298112"/>
            <a:ext cx="587465" cy="506435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08327" y="3371329"/>
            <a:ext cx="360000" cy="360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313132" y="4831853"/>
            <a:ext cx="51878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Использование одноразовых паролей</a:t>
            </a:r>
            <a:endParaRPr lang="ru-RU" sz="2000" b="1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328406" y="5439121"/>
            <a:ext cx="41963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/>
                <a:ea typeface="Times New Roman"/>
                <a:cs typeface="Times New Roman"/>
              </a:rPr>
              <a:t>Генерируются специальными предложениями на устройствах и действуют только один раз</a:t>
            </a:r>
            <a:endParaRPr lang="ru-RU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5" name="Шестиугольник 14"/>
          <p:cNvSpPr/>
          <p:nvPr/>
        </p:nvSpPr>
        <p:spPr>
          <a:xfrm>
            <a:off x="730322" y="4821504"/>
            <a:ext cx="587465" cy="506435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844452" y="4832003"/>
            <a:ext cx="360000" cy="3600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91000" y="127292"/>
            <a:ext cx="112049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accent2"/>
                </a:solidFill>
                <a:latin typeface="Times New Roman"/>
                <a:ea typeface="Times New Roman"/>
                <a:cs typeface="Times New Roman"/>
              </a:rPr>
              <a:t>Современные методы и технологии </a:t>
            </a:r>
          </a:p>
          <a:p>
            <a:pPr algn="ctr"/>
            <a:r>
              <a:rPr lang="ru-RU" sz="4000" dirty="0" smtClean="0">
                <a:solidFill>
                  <a:schemeClr val="accent2"/>
                </a:solidFill>
                <a:latin typeface="Times New Roman"/>
                <a:ea typeface="Times New Roman"/>
                <a:cs typeface="Times New Roman"/>
              </a:rPr>
              <a:t>минимизации рисков</a:t>
            </a:r>
            <a:endParaRPr lang="ru-RU" sz="4000" dirty="0">
              <a:solidFill>
                <a:schemeClr val="accent2"/>
              </a:solidFill>
              <a:latin typeface="Times New Roman"/>
              <a:ea typeface="Times New Roman"/>
              <a:cs typeface="Times New Roman"/>
            </a:endParaRPr>
          </a:p>
        </p:txBody>
      </p:sp>
      <p:grpSp>
        <p:nvGrpSpPr>
          <p:cNvPr id="29" name="Группа 28"/>
          <p:cNvGrpSpPr/>
          <p:nvPr/>
        </p:nvGrpSpPr>
        <p:grpSpPr>
          <a:xfrm>
            <a:off x="6939047" y="1494462"/>
            <a:ext cx="4733607" cy="4113733"/>
            <a:chOff x="6975027" y="2069853"/>
            <a:chExt cx="4002786" cy="3478614"/>
          </a:xfrm>
          <a:blipFill>
            <a:blip r:embed="rId6"/>
            <a:srcRect/>
            <a:stretch>
              <a:fillRect/>
            </a:stretch>
          </a:blipFill>
        </p:grpSpPr>
        <p:sp>
          <p:nvSpPr>
            <p:cNvPr id="18" name="Шестиугольник 17"/>
            <p:cNvSpPr/>
            <p:nvPr/>
          </p:nvSpPr>
          <p:spPr>
            <a:xfrm rot="1800000">
              <a:off x="7615723" y="2079077"/>
              <a:ext cx="1440000" cy="1241379"/>
            </a:xfrm>
            <a:prstGeom prst="hexagon">
              <a:avLst>
                <a:gd name="adj" fmla="val 29157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Шестиугольник 19"/>
            <p:cNvSpPr/>
            <p:nvPr/>
          </p:nvSpPr>
          <p:spPr>
            <a:xfrm rot="1800000">
              <a:off x="8897116" y="2069853"/>
              <a:ext cx="1440000" cy="1241379"/>
            </a:xfrm>
            <a:prstGeom prst="hexagon">
              <a:avLst>
                <a:gd name="adj" fmla="val 29157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Шестиугольник 22"/>
            <p:cNvSpPr/>
            <p:nvPr/>
          </p:nvSpPr>
          <p:spPr>
            <a:xfrm rot="1800000">
              <a:off x="8256421" y="3183858"/>
              <a:ext cx="1440000" cy="1241379"/>
            </a:xfrm>
            <a:prstGeom prst="hexagon">
              <a:avLst>
                <a:gd name="adj" fmla="val 29157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Шестиугольник 23"/>
            <p:cNvSpPr/>
            <p:nvPr/>
          </p:nvSpPr>
          <p:spPr>
            <a:xfrm rot="1800000">
              <a:off x="9537813" y="3174635"/>
              <a:ext cx="1440000" cy="1241379"/>
            </a:xfrm>
            <a:prstGeom prst="hexagon">
              <a:avLst>
                <a:gd name="adj" fmla="val 29157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Шестиугольник 24"/>
            <p:cNvSpPr/>
            <p:nvPr/>
          </p:nvSpPr>
          <p:spPr>
            <a:xfrm rot="1800000">
              <a:off x="6975027" y="3174634"/>
              <a:ext cx="1440000" cy="1241379"/>
            </a:xfrm>
            <a:prstGeom prst="hexagon">
              <a:avLst>
                <a:gd name="adj" fmla="val 29157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Шестиугольник 25"/>
            <p:cNvSpPr/>
            <p:nvPr/>
          </p:nvSpPr>
          <p:spPr>
            <a:xfrm rot="1800000">
              <a:off x="7615724" y="4307088"/>
              <a:ext cx="1440000" cy="1241379"/>
            </a:xfrm>
            <a:prstGeom prst="hexagon">
              <a:avLst>
                <a:gd name="adj" fmla="val 29157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Шестиугольник 26"/>
            <p:cNvSpPr/>
            <p:nvPr/>
          </p:nvSpPr>
          <p:spPr>
            <a:xfrm rot="1800000">
              <a:off x="8897117" y="4297864"/>
              <a:ext cx="1440000" cy="1241379"/>
            </a:xfrm>
            <a:prstGeom prst="hexagon">
              <a:avLst>
                <a:gd name="adj" fmla="val 29157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Стрелка вниз 1"/>
          <p:cNvSpPr/>
          <p:nvPr/>
        </p:nvSpPr>
        <p:spPr>
          <a:xfrm>
            <a:off x="3126000" y="2484471"/>
            <a:ext cx="270000" cy="314529"/>
          </a:xfrm>
          <a:prstGeom prst="down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низ 27"/>
          <p:cNvSpPr/>
          <p:nvPr/>
        </p:nvSpPr>
        <p:spPr>
          <a:xfrm>
            <a:off x="3167749" y="5137817"/>
            <a:ext cx="270000" cy="314529"/>
          </a:xfrm>
          <a:prstGeom prst="down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олилиния: фигура 22"/>
          <p:cNvSpPr/>
          <p:nvPr/>
        </p:nvSpPr>
        <p:spPr>
          <a:xfrm>
            <a:off x="5856950" y="1494000"/>
            <a:ext cx="5580000" cy="1305002"/>
          </a:xfrm>
          <a:custGeom>
            <a:avLst/>
            <a:gdLst/>
            <a:ahLst/>
            <a:cxnLst/>
            <a:rect l="l" t="t" r="r" b="b"/>
            <a:pathLst>
              <a:path w="4545000" h="810676">
                <a:moveTo>
                  <a:pt x="202669" y="0"/>
                </a:moveTo>
                <a:lnTo>
                  <a:pt x="832331" y="0"/>
                </a:lnTo>
                <a:lnTo>
                  <a:pt x="832332" y="1"/>
                </a:lnTo>
                <a:lnTo>
                  <a:pt x="1035000" y="1"/>
                </a:lnTo>
                <a:lnTo>
                  <a:pt x="1035000" y="0"/>
                </a:lnTo>
                <a:lnTo>
                  <a:pt x="4545000" y="0"/>
                </a:lnTo>
                <a:lnTo>
                  <a:pt x="4545000" y="1"/>
                </a:lnTo>
                <a:lnTo>
                  <a:pt x="3937669" y="1"/>
                </a:lnTo>
                <a:lnTo>
                  <a:pt x="3735000" y="405338"/>
                </a:lnTo>
                <a:lnTo>
                  <a:pt x="3937668" y="810675"/>
                </a:lnTo>
                <a:lnTo>
                  <a:pt x="3735000" y="810675"/>
                </a:lnTo>
                <a:lnTo>
                  <a:pt x="3735000" y="810676"/>
                </a:lnTo>
                <a:lnTo>
                  <a:pt x="225000" y="810676"/>
                </a:lnTo>
                <a:lnTo>
                  <a:pt x="225000" y="810675"/>
                </a:lnTo>
                <a:lnTo>
                  <a:pt x="202669" y="810675"/>
                </a:lnTo>
                <a:lnTo>
                  <a:pt x="0" y="405338"/>
                </a:lnTo>
                <a:lnTo>
                  <a:pt x="20266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sp>
        <p:nvSpPr>
          <p:cNvPr id="24" name="Полилиния: фигура 23"/>
          <p:cNvSpPr/>
          <p:nvPr/>
        </p:nvSpPr>
        <p:spPr>
          <a:xfrm>
            <a:off x="5961000" y="4921350"/>
            <a:ext cx="5580000" cy="1305002"/>
          </a:xfrm>
          <a:custGeom>
            <a:avLst/>
            <a:gdLst/>
            <a:ahLst/>
            <a:cxnLst/>
            <a:rect l="l" t="t" r="r" b="b"/>
            <a:pathLst>
              <a:path w="4545000" h="810676">
                <a:moveTo>
                  <a:pt x="202669" y="0"/>
                </a:moveTo>
                <a:lnTo>
                  <a:pt x="832331" y="0"/>
                </a:lnTo>
                <a:lnTo>
                  <a:pt x="832332" y="1"/>
                </a:lnTo>
                <a:lnTo>
                  <a:pt x="1035000" y="1"/>
                </a:lnTo>
                <a:lnTo>
                  <a:pt x="1035000" y="0"/>
                </a:lnTo>
                <a:lnTo>
                  <a:pt x="4545000" y="0"/>
                </a:lnTo>
                <a:lnTo>
                  <a:pt x="4545000" y="1"/>
                </a:lnTo>
                <a:lnTo>
                  <a:pt x="3937669" y="1"/>
                </a:lnTo>
                <a:lnTo>
                  <a:pt x="3735000" y="405338"/>
                </a:lnTo>
                <a:lnTo>
                  <a:pt x="3937668" y="810675"/>
                </a:lnTo>
                <a:lnTo>
                  <a:pt x="3735000" y="810675"/>
                </a:lnTo>
                <a:lnTo>
                  <a:pt x="3735000" y="810676"/>
                </a:lnTo>
                <a:lnTo>
                  <a:pt x="225000" y="810676"/>
                </a:lnTo>
                <a:lnTo>
                  <a:pt x="225000" y="810675"/>
                </a:lnTo>
                <a:lnTo>
                  <a:pt x="202669" y="810675"/>
                </a:lnTo>
                <a:lnTo>
                  <a:pt x="0" y="405338"/>
                </a:lnTo>
                <a:lnTo>
                  <a:pt x="20266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25" name="Полилиния: фигура 24"/>
          <p:cNvSpPr/>
          <p:nvPr/>
        </p:nvSpPr>
        <p:spPr>
          <a:xfrm>
            <a:off x="6596550" y="3216640"/>
            <a:ext cx="5580000" cy="1305002"/>
          </a:xfrm>
          <a:custGeom>
            <a:avLst/>
            <a:gdLst/>
            <a:ahLst/>
            <a:cxnLst/>
            <a:rect l="l" t="t" r="r" b="b"/>
            <a:pathLst>
              <a:path w="4545000" h="810676">
                <a:moveTo>
                  <a:pt x="202669" y="0"/>
                </a:moveTo>
                <a:lnTo>
                  <a:pt x="832331" y="0"/>
                </a:lnTo>
                <a:lnTo>
                  <a:pt x="832332" y="1"/>
                </a:lnTo>
                <a:lnTo>
                  <a:pt x="1035000" y="1"/>
                </a:lnTo>
                <a:lnTo>
                  <a:pt x="1035000" y="0"/>
                </a:lnTo>
                <a:lnTo>
                  <a:pt x="4545000" y="0"/>
                </a:lnTo>
                <a:lnTo>
                  <a:pt x="4545000" y="1"/>
                </a:lnTo>
                <a:lnTo>
                  <a:pt x="3937669" y="1"/>
                </a:lnTo>
                <a:lnTo>
                  <a:pt x="3735000" y="405338"/>
                </a:lnTo>
                <a:lnTo>
                  <a:pt x="3937668" y="810675"/>
                </a:lnTo>
                <a:lnTo>
                  <a:pt x="3735000" y="810675"/>
                </a:lnTo>
                <a:lnTo>
                  <a:pt x="3735000" y="810676"/>
                </a:lnTo>
                <a:lnTo>
                  <a:pt x="225000" y="810676"/>
                </a:lnTo>
                <a:lnTo>
                  <a:pt x="225000" y="810675"/>
                </a:lnTo>
                <a:lnTo>
                  <a:pt x="202669" y="810675"/>
                </a:lnTo>
                <a:lnTo>
                  <a:pt x="0" y="405338"/>
                </a:lnTo>
                <a:lnTo>
                  <a:pt x="202669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171000" y="2780403"/>
            <a:ext cx="2177475" cy="2177475"/>
          </a:xfrm>
          <a:prstGeom prst="rect">
            <a:avLst/>
          </a:prstGeom>
        </p:spPr>
      </p:pic>
      <p:sp>
        <p:nvSpPr>
          <p:cNvPr id="28" name="Дуга 27"/>
          <p:cNvSpPr/>
          <p:nvPr/>
        </p:nvSpPr>
        <p:spPr>
          <a:xfrm rot="13602773">
            <a:off x="2766000" y="2347092"/>
            <a:ext cx="3065550" cy="3065550"/>
          </a:xfrm>
          <a:prstGeom prst="arc">
            <a:avLst>
              <a:gd name="adj1" fmla="val 13591648"/>
              <a:gd name="adj2" fmla="val 2384487"/>
            </a:avLst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2639925" cy="6858000"/>
          </a:xfrm>
          <a:custGeom>
            <a:avLst/>
            <a:gdLst/>
            <a:ahLst/>
            <a:cxnLst/>
            <a:rect l="l" t="t" r="r" b="b"/>
            <a:pathLst>
              <a:path w="2639925" h="6858000">
                <a:moveTo>
                  <a:pt x="0" y="0"/>
                </a:moveTo>
                <a:lnTo>
                  <a:pt x="2639925" y="0"/>
                </a:lnTo>
                <a:lnTo>
                  <a:pt x="1990725" y="1990725"/>
                </a:lnTo>
                <a:lnTo>
                  <a:pt x="1990725" y="5050971"/>
                </a:lnTo>
                <a:lnTo>
                  <a:pt x="2639925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 flipH="1">
            <a:off x="4251000" y="2099593"/>
            <a:ext cx="158055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flipV="1">
            <a:off x="4251000" y="2099593"/>
            <a:ext cx="0" cy="68081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flipV="1">
            <a:off x="4251000" y="4912091"/>
            <a:ext cx="0" cy="66176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flipH="1">
            <a:off x="4251000" y="5573851"/>
            <a:ext cx="160595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flipH="1">
            <a:off x="5342125" y="3869141"/>
            <a:ext cx="124807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6227822" y="1413379"/>
            <a:ext cx="3243178" cy="458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6186000" y="1629000"/>
            <a:ext cx="41963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Использования системы мониторинга для выявления необычной активности </a:t>
            </a:r>
            <a:endParaRPr lang="ru-RU" sz="1800" dirty="0">
              <a:solidFill>
                <a:schemeClr val="bg1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227822" y="4937213"/>
            <a:ext cx="3243178" cy="458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6245625" y="5295670"/>
            <a:ext cx="41963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Предотвратить кражу данных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978750" y="3146292"/>
            <a:ext cx="3243178" cy="458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6996553" y="3504749"/>
            <a:ext cx="41963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Позволяет защитить аккаунт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6000" y="189000"/>
            <a:ext cx="11474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Блокировка аккаунта при подозрительной активности</a:t>
            </a:r>
            <a:endParaRPr lang="ru-RU" sz="32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/>
          <p:cNvSpPr/>
          <p:nvPr/>
        </p:nvSpPr>
        <p:spPr>
          <a:xfrm>
            <a:off x="966000" y="180728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: скругленные противолежащие углы 2"/>
          <p:cNvSpPr/>
          <p:nvPr/>
        </p:nvSpPr>
        <p:spPr>
          <a:xfrm>
            <a:off x="4476000" y="180863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противолежащие углы 5"/>
          <p:cNvSpPr/>
          <p:nvPr/>
        </p:nvSpPr>
        <p:spPr>
          <a:xfrm>
            <a:off x="4476000" y="4015351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: скругленные противолежащие углы 6"/>
          <p:cNvSpPr/>
          <p:nvPr/>
        </p:nvSpPr>
        <p:spPr>
          <a:xfrm>
            <a:off x="7986000" y="4014001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противолежащие углы 7"/>
          <p:cNvSpPr/>
          <p:nvPr/>
        </p:nvSpPr>
        <p:spPr>
          <a:xfrm>
            <a:off x="2248500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: скругленные противолежащие углы 9"/>
          <p:cNvSpPr/>
          <p:nvPr/>
        </p:nvSpPr>
        <p:spPr>
          <a:xfrm>
            <a:off x="9268500" y="4101432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: скругленные противолежащие углы 11"/>
          <p:cNvSpPr/>
          <p:nvPr/>
        </p:nvSpPr>
        <p:spPr>
          <a:xfrm>
            <a:off x="5821156" y="4101432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противолежащие углы 12"/>
          <p:cNvSpPr/>
          <p:nvPr/>
        </p:nvSpPr>
        <p:spPr>
          <a:xfrm>
            <a:off x="5821156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310925" y="1940764"/>
            <a:ext cx="363111" cy="519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883580" y="1915780"/>
            <a:ext cx="363111" cy="519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10924" y="4087322"/>
            <a:ext cx="363111" cy="519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877469" y="4101432"/>
            <a:ext cx="363111" cy="519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0923" y="4073212"/>
            <a:ext cx="363111" cy="519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294021" y="2441971"/>
            <a:ext cx="25839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Для расшифровки используется специальный ключ</a:t>
            </a:r>
            <a:endParaRPr lang="ru-RU" sz="2000" b="1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200587" y="2831381"/>
            <a:ext cx="27708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4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289913" y="5079249"/>
            <a:ext cx="27708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4804020" y="2441971"/>
            <a:ext cx="25839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Информация преобразуется в неизвестную форму</a:t>
            </a:r>
            <a:endParaRPr lang="ru-RU" sz="2000" b="1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720173" y="2844000"/>
            <a:ext cx="27708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40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8220586" y="2813207"/>
            <a:ext cx="2770827" cy="305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400" dirty="0"/>
          </a:p>
        </p:txBody>
      </p:sp>
      <p:sp>
        <p:nvSpPr>
          <p:cNvPr id="28" name="TextBox 27"/>
          <p:cNvSpPr txBox="1"/>
          <p:nvPr/>
        </p:nvSpPr>
        <p:spPr>
          <a:xfrm>
            <a:off x="4804020" y="4683871"/>
            <a:ext cx="29119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Повышает безопасность</a:t>
            </a:r>
            <a:endParaRPr lang="ru-RU" sz="2000" b="1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4710586" y="5073281"/>
            <a:ext cx="27708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400" dirty="0"/>
          </a:p>
        </p:txBody>
      </p:sp>
      <p:sp>
        <p:nvSpPr>
          <p:cNvPr id="30" name="TextBox 29"/>
          <p:cNvSpPr txBox="1"/>
          <p:nvPr/>
        </p:nvSpPr>
        <p:spPr>
          <a:xfrm>
            <a:off x="8314020" y="4682589"/>
            <a:ext cx="27769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Усложняет задачу злоумышленникам</a:t>
            </a:r>
            <a:endParaRPr lang="ru-RU" sz="2000" b="1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8220586" y="5071999"/>
            <a:ext cx="27708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400" dirty="0"/>
          </a:p>
        </p:txBody>
      </p:sp>
      <p:sp>
        <p:nvSpPr>
          <p:cNvPr id="32" name="TextBox 31"/>
          <p:cNvSpPr txBox="1"/>
          <p:nvPr/>
        </p:nvSpPr>
        <p:spPr>
          <a:xfrm>
            <a:off x="1289913" y="895151"/>
            <a:ext cx="894187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Times New Roman"/>
                <a:ea typeface="Times New Roman"/>
                <a:cs typeface="Times New Roman"/>
              </a:rPr>
              <a:t>Использование шифрования данных</a:t>
            </a:r>
            <a:endParaRPr lang="ru-RU" sz="4400" dirty="0">
              <a:solidFill>
                <a:schemeClr val="accent2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4" name="Улыбающееся лицо 33"/>
          <p:cNvSpPr/>
          <p:nvPr/>
        </p:nvSpPr>
        <p:spPr>
          <a:xfrm>
            <a:off x="2361000" y="1971758"/>
            <a:ext cx="440215" cy="411265"/>
          </a:xfrm>
          <a:prstGeom prst="smileyFac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highlight>
                <a:srgbClr val="FFFF00"/>
              </a:highlight>
            </a:endParaRPr>
          </a:p>
        </p:txBody>
      </p:sp>
      <p:sp>
        <p:nvSpPr>
          <p:cNvPr id="35" name="Улыбающееся лицо 33"/>
          <p:cNvSpPr/>
          <p:nvPr/>
        </p:nvSpPr>
        <p:spPr>
          <a:xfrm>
            <a:off x="5932437" y="1970038"/>
            <a:ext cx="440215" cy="411265"/>
          </a:xfrm>
          <a:prstGeom prst="smileyFac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highlight>
                <a:srgbClr val="FFFF00"/>
              </a:highlight>
            </a:endParaRPr>
          </a:p>
        </p:txBody>
      </p:sp>
      <p:sp>
        <p:nvSpPr>
          <p:cNvPr id="38" name="Улыбающееся лицо 33"/>
          <p:cNvSpPr/>
          <p:nvPr/>
        </p:nvSpPr>
        <p:spPr>
          <a:xfrm>
            <a:off x="5916000" y="4141580"/>
            <a:ext cx="440215" cy="411265"/>
          </a:xfrm>
          <a:prstGeom prst="smileyFac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highlight>
                <a:srgbClr val="FFFF00"/>
              </a:highlight>
            </a:endParaRPr>
          </a:p>
        </p:txBody>
      </p:sp>
      <p:sp>
        <p:nvSpPr>
          <p:cNvPr id="39" name="Улыбающееся лицо 33"/>
          <p:cNvSpPr/>
          <p:nvPr/>
        </p:nvSpPr>
        <p:spPr>
          <a:xfrm>
            <a:off x="9385892" y="4127469"/>
            <a:ext cx="440215" cy="411265"/>
          </a:xfrm>
          <a:prstGeom prst="smileyFac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highlight>
                <a:srgbClr val="FFFF00"/>
              </a:highligh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7532340" cy="6858000"/>
          </a:xfrm>
          <a:custGeom>
            <a:avLst/>
            <a:gdLst/>
            <a:ahLst/>
            <a:cxnLst/>
            <a:rect l="l" t="t" r="r" b="b"/>
            <a:pathLst>
              <a:path w="7532340" h="6984000">
                <a:moveTo>
                  <a:pt x="0" y="0"/>
                </a:moveTo>
                <a:lnTo>
                  <a:pt x="7532340" y="2770"/>
                </a:lnTo>
                <a:lnTo>
                  <a:pt x="4598640" y="6984000"/>
                </a:lnTo>
                <a:lnTo>
                  <a:pt x="0" y="6984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2"/>
          <p:cNvSpPr/>
          <p:nvPr/>
        </p:nvSpPr>
        <p:spPr>
          <a:xfrm>
            <a:off x="198253" y="188999"/>
            <a:ext cx="7067747" cy="6466633"/>
          </a:xfrm>
          <a:custGeom>
            <a:avLst/>
            <a:gdLst/>
            <a:ahLst/>
            <a:cxnLst/>
            <a:rect l="l" t="t" r="r" b="b"/>
            <a:pathLst>
              <a:path w="7532340" h="6984000">
                <a:moveTo>
                  <a:pt x="0" y="0"/>
                </a:moveTo>
                <a:lnTo>
                  <a:pt x="7532340" y="2770"/>
                </a:lnTo>
                <a:lnTo>
                  <a:pt x="4598640" y="6984000"/>
                </a:lnTo>
                <a:lnTo>
                  <a:pt x="0" y="6984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469624" y="2622985"/>
            <a:ext cx="2583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/>
                <a:ea typeface="Times New Roman"/>
                <a:cs typeface="Times New Roman"/>
              </a:rPr>
              <a:t>Нет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886000" y="2402669"/>
            <a:ext cx="3213958" cy="366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26000" y="4275811"/>
            <a:ext cx="409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Слышал о них</a:t>
            </a:r>
            <a:endParaRPr lang="ru-RU" sz="2000" b="1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074996" y="4104833"/>
            <a:ext cx="3213959" cy="366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61000" y="5856722"/>
            <a:ext cx="477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Да, знаю. Минимизирую их.</a:t>
            </a:r>
            <a:endParaRPr lang="ru-RU" sz="2000" b="1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266000" y="5856722"/>
            <a:ext cx="3213959" cy="366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7348543" y="188999"/>
            <a:ext cx="463690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/>
                <a:ea typeface="Times New Roman"/>
                <a:cs typeface="Times New Roman"/>
              </a:rPr>
              <a:t>Социальный опрос среди студентов</a:t>
            </a:r>
            <a:endParaRPr lang="ru-RU" sz="2000" b="1" dirty="0">
              <a:solidFill>
                <a:schemeClr val="accent2"/>
              </a:solidFill>
              <a:latin typeface="Times New Roman"/>
              <a:ea typeface="Times New Roman"/>
              <a:cs typeface="Times New Roman"/>
            </a:endParaRPr>
          </a:p>
          <a:p>
            <a:pPr algn="ctr"/>
            <a:r>
              <a:rPr lang="ru-RU" sz="2000" b="1" dirty="0" smtClean="0">
                <a:solidFill>
                  <a:schemeClr val="accent2"/>
                </a:solidFill>
                <a:latin typeface="Times New Roman"/>
                <a:ea typeface="Times New Roman"/>
                <a:cs typeface="Times New Roman"/>
              </a:rPr>
              <a:t>«Знаю ли я о рисках, возникающих при распространении  цифровой идентичности? </a:t>
            </a:r>
            <a:r>
              <a:rPr lang="ru-RU" sz="3200" b="1" dirty="0" smtClean="0">
                <a:solidFill>
                  <a:schemeClr val="accent2"/>
                </a:solidFill>
                <a:latin typeface="Times New Roman"/>
                <a:ea typeface="Times New Roman"/>
                <a:cs typeface="Times New Roman"/>
              </a:rPr>
              <a:t>"</a:t>
            </a:r>
            <a:endParaRPr lang="ru-RU" sz="3200" b="1" dirty="0">
              <a:solidFill>
                <a:schemeClr val="accent2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0" name="Полилиния: фигура 19"/>
          <p:cNvSpPr/>
          <p:nvPr/>
        </p:nvSpPr>
        <p:spPr>
          <a:xfrm>
            <a:off x="6096000" y="3675293"/>
            <a:ext cx="1260000" cy="1260000"/>
          </a:xfrm>
          <a:custGeom>
            <a:avLst/>
            <a:gdLst/>
            <a:ahLst/>
            <a:cxnLst/>
            <a:rect l="l" t="t" r="r" b="b"/>
            <a:pathLst>
              <a:path w="1260000" h="1260000">
                <a:moveTo>
                  <a:pt x="630000" y="95508"/>
                </a:moveTo>
                <a:cubicBezTo>
                  <a:pt x="331766" y="95508"/>
                  <a:pt x="90000" y="336041"/>
                  <a:pt x="90000" y="632754"/>
                </a:cubicBezTo>
                <a:cubicBezTo>
                  <a:pt x="90000" y="929467"/>
                  <a:pt x="331766" y="1170000"/>
                  <a:pt x="630000" y="1170000"/>
                </a:cubicBezTo>
                <a:cubicBezTo>
                  <a:pt x="928234" y="1170000"/>
                  <a:pt x="1170000" y="929467"/>
                  <a:pt x="1170000" y="632754"/>
                </a:cubicBezTo>
                <a:cubicBezTo>
                  <a:pt x="1170000" y="336041"/>
                  <a:pt x="928234" y="95508"/>
                  <a:pt x="630000" y="95508"/>
                </a:cubicBezTo>
                <a:close/>
                <a:moveTo>
                  <a:pt x="630000" y="0"/>
                </a:moveTo>
                <a:cubicBezTo>
                  <a:pt x="977939" y="0"/>
                  <a:pt x="1260000" y="282061"/>
                  <a:pt x="1260000" y="630000"/>
                </a:cubicBezTo>
                <a:cubicBezTo>
                  <a:pt x="1260000" y="977939"/>
                  <a:pt x="977939" y="1260000"/>
                  <a:pt x="630000" y="1260000"/>
                </a:cubicBezTo>
                <a:cubicBezTo>
                  <a:pt x="282061" y="1260000"/>
                  <a:pt x="0" y="977939"/>
                  <a:pt x="0" y="630000"/>
                </a:cubicBezTo>
                <a:cubicBezTo>
                  <a:pt x="0" y="282061"/>
                  <a:pt x="282061" y="0"/>
                  <a:pt x="63000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21" name="Арка 20"/>
          <p:cNvSpPr/>
          <p:nvPr/>
        </p:nvSpPr>
        <p:spPr>
          <a:xfrm>
            <a:off x="6088543" y="3675293"/>
            <a:ext cx="1260000" cy="1260000"/>
          </a:xfrm>
          <a:prstGeom prst="blockArc">
            <a:avLst>
              <a:gd name="adj1" fmla="val 5406162"/>
              <a:gd name="adj2" fmla="val 16195566"/>
              <a:gd name="adj3" fmla="val 7663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Полилиния: фигура 21"/>
          <p:cNvSpPr/>
          <p:nvPr/>
        </p:nvSpPr>
        <p:spPr>
          <a:xfrm>
            <a:off x="6834253" y="2018434"/>
            <a:ext cx="1260000" cy="1260000"/>
          </a:xfrm>
          <a:custGeom>
            <a:avLst/>
            <a:gdLst/>
            <a:ahLst/>
            <a:cxnLst/>
            <a:rect l="l" t="t" r="r" b="b"/>
            <a:pathLst>
              <a:path w="1260000" h="1260000">
                <a:moveTo>
                  <a:pt x="630000" y="95508"/>
                </a:moveTo>
                <a:cubicBezTo>
                  <a:pt x="331766" y="95508"/>
                  <a:pt x="90000" y="336041"/>
                  <a:pt x="90000" y="632754"/>
                </a:cubicBezTo>
                <a:cubicBezTo>
                  <a:pt x="90000" y="929467"/>
                  <a:pt x="331766" y="1170000"/>
                  <a:pt x="630000" y="1170000"/>
                </a:cubicBezTo>
                <a:cubicBezTo>
                  <a:pt x="928234" y="1170000"/>
                  <a:pt x="1170000" y="929467"/>
                  <a:pt x="1170000" y="632754"/>
                </a:cubicBezTo>
                <a:cubicBezTo>
                  <a:pt x="1170000" y="336041"/>
                  <a:pt x="928234" y="95508"/>
                  <a:pt x="630000" y="95508"/>
                </a:cubicBezTo>
                <a:close/>
                <a:moveTo>
                  <a:pt x="630000" y="0"/>
                </a:moveTo>
                <a:cubicBezTo>
                  <a:pt x="977939" y="0"/>
                  <a:pt x="1260000" y="282061"/>
                  <a:pt x="1260000" y="630000"/>
                </a:cubicBezTo>
                <a:cubicBezTo>
                  <a:pt x="1260000" y="977939"/>
                  <a:pt x="977939" y="1260000"/>
                  <a:pt x="630000" y="1260000"/>
                </a:cubicBezTo>
                <a:cubicBezTo>
                  <a:pt x="282061" y="1260000"/>
                  <a:pt x="0" y="977939"/>
                  <a:pt x="0" y="630000"/>
                </a:cubicBezTo>
                <a:cubicBezTo>
                  <a:pt x="0" y="282061"/>
                  <a:pt x="282061" y="0"/>
                  <a:pt x="63000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23" name="Арка 22"/>
          <p:cNvSpPr/>
          <p:nvPr/>
        </p:nvSpPr>
        <p:spPr>
          <a:xfrm>
            <a:off x="6834253" y="2018434"/>
            <a:ext cx="1260000" cy="1260000"/>
          </a:xfrm>
          <a:prstGeom prst="blockArc">
            <a:avLst>
              <a:gd name="adj1" fmla="val 21498754"/>
              <a:gd name="adj2" fmla="val 16195566"/>
              <a:gd name="adj3" fmla="val 7663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361605" y="4072153"/>
            <a:ext cx="714048" cy="4585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accent2"/>
                </a:solidFill>
              </a:rPr>
              <a:t>25%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104218" y="2415293"/>
            <a:ext cx="714048" cy="4585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accent2"/>
                </a:solidFill>
              </a:rPr>
              <a:t>15%</a:t>
            </a:r>
          </a:p>
        </p:txBody>
      </p:sp>
      <p:sp>
        <p:nvSpPr>
          <p:cNvPr id="28" name="Полилиния: фигура 27"/>
          <p:cNvSpPr/>
          <p:nvPr/>
        </p:nvSpPr>
        <p:spPr>
          <a:xfrm>
            <a:off x="5217821" y="5409001"/>
            <a:ext cx="1260000" cy="1260000"/>
          </a:xfrm>
          <a:custGeom>
            <a:avLst/>
            <a:gdLst/>
            <a:ahLst/>
            <a:cxnLst/>
            <a:rect l="l" t="t" r="r" b="b"/>
            <a:pathLst>
              <a:path w="1260000" h="1260000">
                <a:moveTo>
                  <a:pt x="630000" y="95508"/>
                </a:moveTo>
                <a:cubicBezTo>
                  <a:pt x="331766" y="95508"/>
                  <a:pt x="90000" y="336041"/>
                  <a:pt x="90000" y="632754"/>
                </a:cubicBezTo>
                <a:cubicBezTo>
                  <a:pt x="90000" y="929467"/>
                  <a:pt x="331766" y="1170000"/>
                  <a:pt x="630000" y="1170000"/>
                </a:cubicBezTo>
                <a:cubicBezTo>
                  <a:pt x="928234" y="1170000"/>
                  <a:pt x="1170000" y="929467"/>
                  <a:pt x="1170000" y="632754"/>
                </a:cubicBezTo>
                <a:cubicBezTo>
                  <a:pt x="1170000" y="336041"/>
                  <a:pt x="928234" y="95508"/>
                  <a:pt x="630000" y="95508"/>
                </a:cubicBezTo>
                <a:close/>
                <a:moveTo>
                  <a:pt x="630000" y="0"/>
                </a:moveTo>
                <a:cubicBezTo>
                  <a:pt x="977939" y="0"/>
                  <a:pt x="1260000" y="282061"/>
                  <a:pt x="1260000" y="630000"/>
                </a:cubicBezTo>
                <a:cubicBezTo>
                  <a:pt x="1260000" y="977939"/>
                  <a:pt x="977939" y="1260000"/>
                  <a:pt x="630000" y="1260000"/>
                </a:cubicBezTo>
                <a:cubicBezTo>
                  <a:pt x="282061" y="1260000"/>
                  <a:pt x="0" y="977939"/>
                  <a:pt x="0" y="630000"/>
                </a:cubicBezTo>
                <a:cubicBezTo>
                  <a:pt x="0" y="282061"/>
                  <a:pt x="282061" y="0"/>
                  <a:pt x="63000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29" name="Арка 28"/>
          <p:cNvSpPr/>
          <p:nvPr/>
        </p:nvSpPr>
        <p:spPr>
          <a:xfrm>
            <a:off x="5217821" y="5409001"/>
            <a:ext cx="1260000" cy="1260000"/>
          </a:xfrm>
          <a:prstGeom prst="blockArc">
            <a:avLst>
              <a:gd name="adj1" fmla="val 10857266"/>
              <a:gd name="adj2" fmla="val 16195566"/>
              <a:gd name="adj3" fmla="val 7663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487785" y="5808168"/>
            <a:ext cx="714048" cy="4585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accent2"/>
                </a:solidFill>
              </a:rPr>
              <a:t>60%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Защита цифровой идентичности от угроз</a:t>
            </a:r>
            <a:endParaRPr lang="ru-RU" b="1" dirty="0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9" name="Рисунок 8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13" name="Рисунок 12"/>
          <p:cNvPicPr>
            <a:picLocks noGrp="1" noChangeAspect="1"/>
          </p:cNvPicPr>
          <p:nvPr>
            <p:ph type="pic" sz="quarter" idx="13"/>
          </p:nvPr>
        </p:nvPicPr>
        <p:blipFill>
          <a:blip r:embed="rId4"/>
          <a:srcRect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11" name="Рисунок 10"/>
          <p:cNvPicPr>
            <a:picLocks noGrp="1" noChangeAspect="1"/>
          </p:cNvPicPr>
          <p:nvPr>
            <p:ph type="pic" sz="quarter" idx="14"/>
          </p:nvPr>
        </p:nvPicPr>
        <p:blipFill>
          <a:blip r:embed="rId5"/>
          <a:srcRect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15" name="Рисунок 14"/>
          <p:cNvPicPr>
            <a:picLocks noGrp="1" noChangeAspect="1"/>
          </p:cNvPicPr>
          <p:nvPr>
            <p:ph type="pic" sz="quarter" idx="15"/>
          </p:nvPr>
        </p:nvPicPr>
        <p:blipFill>
          <a:blip r:embed="rId6"/>
          <a:srcRect/>
          <a:stretch>
            <a:fillRect/>
          </a:stretch>
        </p:blipFill>
        <p:spPr>
          <a:prstGeom prst="rect">
            <a:avLst/>
          </a:prstGeom>
        </p:spPr>
      </p:pic>
      <p:grpSp>
        <p:nvGrpSpPr>
          <p:cNvPr id="34" name="Группа 33"/>
          <p:cNvGrpSpPr/>
          <p:nvPr/>
        </p:nvGrpSpPr>
        <p:grpSpPr>
          <a:xfrm>
            <a:off x="5826907" y="1511458"/>
            <a:ext cx="5579454" cy="604234"/>
            <a:chOff x="5735638" y="1502309"/>
            <a:chExt cx="5625361" cy="1071691"/>
          </a:xfrm>
        </p:grpSpPr>
        <p:sp>
          <p:nvSpPr>
            <p:cNvPr id="17" name="TextBox 16"/>
            <p:cNvSpPr txBox="1"/>
            <p:nvPr/>
          </p:nvSpPr>
          <p:spPr>
            <a:xfrm>
              <a:off x="6416008" y="1528589"/>
              <a:ext cx="4763511" cy="7048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latin typeface="Times New Roman"/>
                  <a:ea typeface="Times New Roman"/>
                  <a:cs typeface="Times New Roman"/>
                </a:rPr>
                <a:t>Многофакторная аутентификация</a:t>
              </a:r>
              <a:endParaRPr lang="ru-RU" sz="2000" b="1" dirty="0"/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6416007" y="2063431"/>
              <a:ext cx="4944992" cy="5105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/>
                <a:t> 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735638" y="1502309"/>
              <a:ext cx="499727" cy="6426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>
                  <a:solidFill>
                    <a:schemeClr val="bg1"/>
                  </a:solidFill>
                </a:rPr>
                <a:t>01</a:t>
              </a:r>
            </a:p>
          </p:txBody>
        </p:sp>
      </p:grpSp>
      <p:grpSp>
        <p:nvGrpSpPr>
          <p:cNvPr id="33" name="Группа 32"/>
          <p:cNvGrpSpPr/>
          <p:nvPr/>
        </p:nvGrpSpPr>
        <p:grpSpPr>
          <a:xfrm>
            <a:off x="5512037" y="2243308"/>
            <a:ext cx="5876266" cy="600354"/>
            <a:chOff x="5735638" y="2887155"/>
            <a:chExt cx="5606762" cy="1036845"/>
          </a:xfrm>
        </p:grpSpPr>
        <p:sp>
          <p:nvSpPr>
            <p:cNvPr id="19" name="TextBox 18"/>
            <p:cNvSpPr txBox="1"/>
            <p:nvPr/>
          </p:nvSpPr>
          <p:spPr>
            <a:xfrm>
              <a:off x="6978700" y="2922629"/>
              <a:ext cx="4080894" cy="6910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latin typeface="Times New Roman"/>
                  <a:ea typeface="Times New Roman"/>
                  <a:cs typeface="Times New Roman"/>
                </a:rPr>
                <a:t>Биометрическая аутентификация</a:t>
              </a:r>
              <a:endParaRPr lang="ru-RU" sz="2000" b="1" dirty="0"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6662710" y="3434941"/>
              <a:ext cx="4679690" cy="4890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/>
                <a:t> 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735638" y="2887155"/>
              <a:ext cx="321892" cy="7920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ru-RU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6524044" y="2913717"/>
            <a:ext cx="4904636" cy="560283"/>
            <a:chOff x="5735638" y="4136046"/>
            <a:chExt cx="5625362" cy="1030566"/>
          </a:xfrm>
        </p:grpSpPr>
        <p:sp>
          <p:nvSpPr>
            <p:cNvPr id="21" name="TextBox 20"/>
            <p:cNvSpPr txBox="1"/>
            <p:nvPr/>
          </p:nvSpPr>
          <p:spPr>
            <a:xfrm>
              <a:off x="6173722" y="4136046"/>
              <a:ext cx="4801014" cy="7309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latin typeface="Times New Roman"/>
                  <a:ea typeface="Times New Roman"/>
                  <a:cs typeface="Times New Roman"/>
                </a:rPr>
                <a:t>Одноразовые пароли</a:t>
              </a:r>
              <a:endParaRPr lang="ru-RU" sz="2000" b="1" dirty="0"/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5735638" y="4663292"/>
              <a:ext cx="5625362" cy="5033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/>
                <a:t> </a:t>
              </a:r>
            </a:p>
          </p:txBody>
        </p:sp>
      </p:grpSp>
      <p:grpSp>
        <p:nvGrpSpPr>
          <p:cNvPr id="35" name="Группа 34"/>
          <p:cNvGrpSpPr/>
          <p:nvPr/>
        </p:nvGrpSpPr>
        <p:grpSpPr>
          <a:xfrm>
            <a:off x="6451849" y="3569699"/>
            <a:ext cx="5044149" cy="759302"/>
            <a:chOff x="5735638" y="5493806"/>
            <a:chExt cx="5625362" cy="1083729"/>
          </a:xfrm>
        </p:grpSpPr>
        <p:sp>
          <p:nvSpPr>
            <p:cNvPr id="23" name="TextBox 22"/>
            <p:cNvSpPr txBox="1"/>
            <p:nvPr/>
          </p:nvSpPr>
          <p:spPr>
            <a:xfrm>
              <a:off x="6405322" y="5525234"/>
              <a:ext cx="4955678" cy="10103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latin typeface="Times New Roman"/>
                  <a:ea typeface="Times New Roman"/>
                  <a:cs typeface="Times New Roman"/>
                </a:rPr>
                <a:t>Блокировка аккаунта при подозрительной активности</a:t>
              </a:r>
              <a:endParaRPr lang="ru-RU" sz="2400" b="1" dirty="0"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6405321" y="5917574"/>
              <a:ext cx="4867265" cy="6599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ru-RU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735638" y="5493806"/>
              <a:ext cx="491876" cy="4714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04</a:t>
              </a:r>
              <a:endParaRPr lang="ru-RU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6" name="Прямоугольник 35"/>
          <p:cNvSpPr/>
          <p:nvPr/>
        </p:nvSpPr>
        <p:spPr>
          <a:xfrm>
            <a:off x="5421000" y="1629000"/>
            <a:ext cx="492292" cy="37780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Прямоугольник 35"/>
          <p:cNvSpPr/>
          <p:nvPr/>
        </p:nvSpPr>
        <p:spPr>
          <a:xfrm>
            <a:off x="5736000" y="2243308"/>
            <a:ext cx="492292" cy="37780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Прямоугольник 35"/>
          <p:cNvSpPr/>
          <p:nvPr/>
        </p:nvSpPr>
        <p:spPr>
          <a:xfrm>
            <a:off x="6154466" y="2913717"/>
            <a:ext cx="492292" cy="37780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Прямоугольник 35"/>
          <p:cNvSpPr/>
          <p:nvPr/>
        </p:nvSpPr>
        <p:spPr>
          <a:xfrm>
            <a:off x="6400613" y="3644758"/>
            <a:ext cx="492292" cy="37780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Прямоугольник 35"/>
          <p:cNvSpPr/>
          <p:nvPr/>
        </p:nvSpPr>
        <p:spPr>
          <a:xfrm>
            <a:off x="7131000" y="4959000"/>
            <a:ext cx="492292" cy="37780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Прямоугольник 35"/>
          <p:cNvSpPr/>
          <p:nvPr/>
        </p:nvSpPr>
        <p:spPr>
          <a:xfrm>
            <a:off x="7716001" y="5679000"/>
            <a:ext cx="492292" cy="37780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Текст. поле 44"/>
          <p:cNvSpPr txBox="1"/>
          <p:nvPr/>
        </p:nvSpPr>
        <p:spPr>
          <a:xfrm>
            <a:off x="7851000" y="4834478"/>
            <a:ext cx="33566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Шифрование данных</a:t>
            </a:r>
            <a:endParaRPr lang="en-US" sz="2000" b="1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7" name="Текст. поле 46"/>
          <p:cNvSpPr txBox="1"/>
          <p:nvPr/>
        </p:nvSpPr>
        <p:spPr>
          <a:xfrm>
            <a:off x="8437446" y="5649380"/>
            <a:ext cx="31935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Надежные сервисы</a:t>
            </a:r>
            <a:endParaRPr lang="en-US" b="1" dirty="0"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олилиния: фигура 19"/>
          <p:cNvSpPr/>
          <p:nvPr/>
        </p:nvSpPr>
        <p:spPr>
          <a:xfrm rot="10800000">
            <a:off x="0" y="-61352"/>
            <a:ext cx="7512001" cy="6976184"/>
          </a:xfrm>
          <a:custGeom>
            <a:avLst/>
            <a:gdLst/>
            <a:ahLst/>
            <a:cxnLst/>
            <a:rect l="l" t="t" r="r" b="b"/>
            <a:pathLst>
              <a:path w="7512001" h="6976184">
                <a:moveTo>
                  <a:pt x="7512001" y="6976184"/>
                </a:moveTo>
                <a:lnTo>
                  <a:pt x="7471158" y="6914835"/>
                </a:lnTo>
                <a:lnTo>
                  <a:pt x="0" y="6914835"/>
                </a:lnTo>
                <a:lnTo>
                  <a:pt x="2882430" y="0"/>
                </a:lnTo>
                <a:lnTo>
                  <a:pt x="2920480" y="56832"/>
                </a:lnTo>
                <a:lnTo>
                  <a:pt x="7512001" y="56832"/>
                </a:lnTo>
                <a:lnTo>
                  <a:pt x="7512001" y="6976184"/>
                </a:lnTo>
                <a:close/>
              </a:path>
            </a:pathLst>
          </a:custGeom>
          <a:solidFill>
            <a:schemeClr val="accent2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ru-RU" dirty="0"/>
              <a:t>Ф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-1" y="3068638"/>
            <a:ext cx="4386001" cy="865933"/>
          </a:xfrm>
          <a:custGeom>
            <a:avLst/>
            <a:gdLst/>
            <a:ahLst/>
            <a:cxnLst/>
            <a:rect l="l" t="t" r="r" b="b"/>
            <a:pathLst>
              <a:path w="4386001" h="865933">
                <a:moveTo>
                  <a:pt x="0" y="0"/>
                </a:moveTo>
                <a:lnTo>
                  <a:pt x="4386001" y="0"/>
                </a:lnTo>
                <a:lnTo>
                  <a:pt x="3547801" y="865933"/>
                </a:lnTo>
                <a:lnTo>
                  <a:pt x="0" y="86593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 rot="1363364">
            <a:off x="5428684" y="2827955"/>
            <a:ext cx="559378" cy="4356910"/>
          </a:xfrm>
          <a:custGeom>
            <a:avLst/>
            <a:gdLst/>
            <a:ahLst/>
            <a:cxnLst/>
            <a:rect l="l" t="t" r="r" b="b"/>
            <a:pathLst>
              <a:path w="559378" h="5400000">
                <a:moveTo>
                  <a:pt x="32" y="222006"/>
                </a:moveTo>
                <a:lnTo>
                  <a:pt x="540000" y="0"/>
                </a:lnTo>
                <a:cubicBezTo>
                  <a:pt x="546459" y="1707056"/>
                  <a:pt x="552919" y="3414112"/>
                  <a:pt x="559378" y="5121168"/>
                </a:cubicBezTo>
                <a:lnTo>
                  <a:pt x="0" y="5400000"/>
                </a:lnTo>
                <a:cubicBezTo>
                  <a:pt x="11" y="3674002"/>
                  <a:pt x="21" y="1948004"/>
                  <a:pt x="32" y="222006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 rot="1363364">
            <a:off x="7186273" y="-358921"/>
            <a:ext cx="540000" cy="5111456"/>
          </a:xfrm>
          <a:custGeom>
            <a:avLst/>
            <a:gdLst/>
            <a:ahLst/>
            <a:cxnLst/>
            <a:rect l="l" t="t" r="r" b="b"/>
            <a:pathLst>
              <a:path w="540000" h="5400000">
                <a:moveTo>
                  <a:pt x="33336" y="214350"/>
                </a:moveTo>
                <a:lnTo>
                  <a:pt x="540000" y="0"/>
                </a:lnTo>
                <a:lnTo>
                  <a:pt x="465692" y="5204060"/>
                </a:lnTo>
                <a:lnTo>
                  <a:pt x="0" y="5400000"/>
                </a:lnTo>
                <a:lnTo>
                  <a:pt x="33336" y="21435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10437953" y="2895321"/>
            <a:ext cx="1733937" cy="396267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-560615" y="2380340"/>
            <a:ext cx="37112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5400" dirty="0">
              <a:solidFill>
                <a:schemeClr val="bg1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84020" y="6197271"/>
            <a:ext cx="495000" cy="4950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294021" y="6193200"/>
            <a:ext cx="495000" cy="49500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2104020" y="6193200"/>
            <a:ext cx="495000" cy="4950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2914020" y="6193200"/>
            <a:ext cx="495000" cy="495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6000" y="325660"/>
            <a:ext cx="66816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Спасибо за внимание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Notes Theme">
  <a:themeElements>
    <a:clrScheme name="Office Notes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Notes Them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 Notes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1137</TotalTime>
  <Words>219</Words>
  <Application>Microsoft Office PowerPoint</Application>
  <PresentationFormat>Широкоэкранный</PresentationFormat>
  <Paragraphs>69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Тема Office</vt:lpstr>
      <vt:lpstr>   Тема: «Риски, возникающие при распространении цифровой идентичности»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Защита цифровой идентичности от угроз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Юрий Козырев</dc:creator>
  <cp:lastModifiedBy>Юлия</cp:lastModifiedBy>
  <cp:revision>35</cp:revision>
  <dcterms:created xsi:type="dcterms:W3CDTF">2020-06-06T17:14:33Z</dcterms:created>
  <dcterms:modified xsi:type="dcterms:W3CDTF">2024-10-14T10:06:20Z</dcterms:modified>
</cp:coreProperties>
</file>