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ms-powerpoint.slideshow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sldIdLst>
    <p:sldId id="271" r:id="rId2"/>
    <p:sldId id="261" r:id="rId3"/>
    <p:sldId id="262" r:id="rId4"/>
    <p:sldId id="263" r:id="rId5"/>
    <p:sldId id="264" r:id="rId6"/>
    <p:sldId id="265" r:id="rId7"/>
    <p:sldId id="266" r:id="rId8"/>
    <p:sldId id="267" r:id="rId9"/>
    <p:sldId id="268" r:id="rId10"/>
    <p:sldId id="269" r:id="rId11"/>
    <p:sldId id="270" r:id="rId12"/>
    <p:sldId id="260" r:id="rId13"/>
    <p:sldId id="272" r:id="rId14"/>
    <p:sldId id="273" r:id="rId15"/>
    <p:sldId id="274" r:id="rId16"/>
    <p:sldId id="275" r:id="rId17"/>
    <p:sldId id="276" r:id="rId18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975" autoAdjust="0"/>
    <p:restoredTop sz="77379" autoAdjust="0"/>
  </p:normalViewPr>
  <p:slideViewPr>
    <p:cSldViewPr snapToGrid="0">
      <p:cViewPr varScale="1">
        <p:scale>
          <a:sx n="57" d="100"/>
          <a:sy n="57" d="100"/>
        </p:scale>
        <p:origin x="1140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A7937CC-3552-4D38-98EB-F0A96823EC5D}" type="doc">
      <dgm:prSet loTypeId="urn:microsoft.com/office/officeart/2005/8/layout/vList5" loCatId="list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endParaRPr lang="ru-RU"/>
        </a:p>
      </dgm:t>
    </dgm:pt>
    <dgm:pt modelId="{1742E2D0-D1E6-4E48-88EA-D40A242255C8}">
      <dgm:prSet phldrT="[Текст]"/>
      <dgm:spPr/>
      <dgm:t>
        <a:bodyPr/>
        <a:lstStyle/>
        <a:p>
          <a:r>
            <a:rPr lang="ru-RU" dirty="0" smtClean="0"/>
            <a:t>Развитие игровой деятельности детей</a:t>
          </a:r>
          <a:endParaRPr lang="ru-RU" dirty="0"/>
        </a:p>
      </dgm:t>
    </dgm:pt>
    <dgm:pt modelId="{84544F6B-3824-4381-848C-E0D77264E7C4}" type="parTrans" cxnId="{F46355CB-5D97-452C-997C-8CBBA84B2AC7}">
      <dgm:prSet/>
      <dgm:spPr/>
      <dgm:t>
        <a:bodyPr/>
        <a:lstStyle/>
        <a:p>
          <a:endParaRPr lang="ru-RU"/>
        </a:p>
      </dgm:t>
    </dgm:pt>
    <dgm:pt modelId="{615894DC-0E9C-461F-A362-0A6E2B7FC927}" type="sibTrans" cxnId="{F46355CB-5D97-452C-997C-8CBBA84B2AC7}">
      <dgm:prSet/>
      <dgm:spPr/>
      <dgm:t>
        <a:bodyPr/>
        <a:lstStyle/>
        <a:p>
          <a:endParaRPr lang="ru-RU"/>
        </a:p>
      </dgm:t>
    </dgm:pt>
    <dgm:pt modelId="{0006ECF1-7BEC-460C-A989-1CEB08F5F70D}">
      <dgm:prSet phldrT="[Текст]"/>
      <dgm:spPr/>
      <dgm:t>
        <a:bodyPr/>
        <a:lstStyle/>
        <a:p>
          <a:r>
            <a:rPr lang="ru-RU" dirty="0" smtClean="0"/>
            <a:t>Социально-коммуникативное развитие</a:t>
          </a:r>
          <a:endParaRPr lang="ru-RU" dirty="0"/>
        </a:p>
      </dgm:t>
    </dgm:pt>
    <dgm:pt modelId="{0AF14841-042B-4394-BFAF-6D54E9870D3A}" type="parTrans" cxnId="{CBB3858A-E6B0-4E1F-819D-6E489D34C6A4}">
      <dgm:prSet/>
      <dgm:spPr/>
      <dgm:t>
        <a:bodyPr/>
        <a:lstStyle/>
        <a:p>
          <a:endParaRPr lang="ru-RU"/>
        </a:p>
      </dgm:t>
    </dgm:pt>
    <dgm:pt modelId="{C4E6E5F7-596C-4283-9829-0E801B0F1ACE}" type="sibTrans" cxnId="{CBB3858A-E6B0-4E1F-819D-6E489D34C6A4}">
      <dgm:prSet/>
      <dgm:spPr/>
      <dgm:t>
        <a:bodyPr/>
        <a:lstStyle/>
        <a:p>
          <a:endParaRPr lang="ru-RU"/>
        </a:p>
      </dgm:t>
    </dgm:pt>
    <dgm:pt modelId="{598D7AA4-8B2F-43D0-8BE2-27687561D96E}">
      <dgm:prSet phldrT="[Текст]"/>
      <dgm:spPr/>
      <dgm:t>
        <a:bodyPr/>
        <a:lstStyle/>
        <a:p>
          <a:r>
            <a:rPr lang="ru-RU" dirty="0" smtClean="0"/>
            <a:t>Сенсорное развитие</a:t>
          </a:r>
          <a:endParaRPr lang="ru-RU" dirty="0"/>
        </a:p>
      </dgm:t>
    </dgm:pt>
    <dgm:pt modelId="{DDDA46FB-F9CD-4816-9CF7-46FAE02F6A52}" type="parTrans" cxnId="{309CF0A1-8214-4402-B5F0-8E303B0DC6D8}">
      <dgm:prSet/>
      <dgm:spPr/>
      <dgm:t>
        <a:bodyPr/>
        <a:lstStyle/>
        <a:p>
          <a:endParaRPr lang="ru-RU"/>
        </a:p>
      </dgm:t>
    </dgm:pt>
    <dgm:pt modelId="{248342D6-3FA2-4C97-BB72-9E0AA50841E6}" type="sibTrans" cxnId="{309CF0A1-8214-4402-B5F0-8E303B0DC6D8}">
      <dgm:prSet/>
      <dgm:spPr/>
      <dgm:t>
        <a:bodyPr/>
        <a:lstStyle/>
        <a:p>
          <a:endParaRPr lang="ru-RU"/>
        </a:p>
      </dgm:t>
    </dgm:pt>
    <dgm:pt modelId="{996F8D43-B346-4A5D-8C2A-B59EC8BD09CF}">
      <dgm:prSet phldrT="[Текст]"/>
      <dgm:spPr/>
      <dgm:t>
        <a:bodyPr/>
        <a:lstStyle/>
        <a:p>
          <a:r>
            <a:rPr lang="ru-RU" dirty="0" smtClean="0"/>
            <a:t>Познавательное развитие</a:t>
          </a:r>
          <a:endParaRPr lang="ru-RU" dirty="0"/>
        </a:p>
      </dgm:t>
    </dgm:pt>
    <dgm:pt modelId="{0ABA7146-09BF-4A5D-84DA-0AD9D4DD61A5}" type="parTrans" cxnId="{3E3E795F-FE7D-409B-A043-972B71D3F5AE}">
      <dgm:prSet/>
      <dgm:spPr/>
      <dgm:t>
        <a:bodyPr/>
        <a:lstStyle/>
        <a:p>
          <a:endParaRPr lang="ru-RU"/>
        </a:p>
      </dgm:t>
    </dgm:pt>
    <dgm:pt modelId="{28B343C7-4D7E-421F-9DA9-306D2486A351}" type="sibTrans" cxnId="{3E3E795F-FE7D-409B-A043-972B71D3F5AE}">
      <dgm:prSet/>
      <dgm:spPr/>
      <dgm:t>
        <a:bodyPr/>
        <a:lstStyle/>
        <a:p>
          <a:endParaRPr lang="ru-RU"/>
        </a:p>
      </dgm:t>
    </dgm:pt>
    <dgm:pt modelId="{4A38F40A-E8EE-4286-90D2-B29763D1F67A}">
      <dgm:prSet phldrT="[Текст]"/>
      <dgm:spPr/>
      <dgm:t>
        <a:bodyPr/>
        <a:lstStyle/>
        <a:p>
          <a:r>
            <a:rPr lang="ru-RU" dirty="0" smtClean="0"/>
            <a:t>Воспитание КГН</a:t>
          </a:r>
          <a:endParaRPr lang="ru-RU" dirty="0"/>
        </a:p>
      </dgm:t>
    </dgm:pt>
    <dgm:pt modelId="{4EF9636A-6057-4BCF-B625-EB4AAFE0DF04}" type="parTrans" cxnId="{F6B64E56-C6E3-4E67-88A2-B8D6083E5F5B}">
      <dgm:prSet/>
      <dgm:spPr/>
      <dgm:t>
        <a:bodyPr/>
        <a:lstStyle/>
        <a:p>
          <a:endParaRPr lang="ru-RU"/>
        </a:p>
      </dgm:t>
    </dgm:pt>
    <dgm:pt modelId="{0788BE3C-BCC0-4C3F-8CCC-EA0CC62B3BFC}" type="sibTrans" cxnId="{F6B64E56-C6E3-4E67-88A2-B8D6083E5F5B}">
      <dgm:prSet/>
      <dgm:spPr/>
      <dgm:t>
        <a:bodyPr/>
        <a:lstStyle/>
        <a:p>
          <a:endParaRPr lang="ru-RU"/>
        </a:p>
      </dgm:t>
    </dgm:pt>
    <dgm:pt modelId="{4657A011-5BF0-4164-AC67-D751A14AC960}">
      <dgm:prSet phldrT="[Текст]"/>
      <dgm:spPr/>
      <dgm:t>
        <a:bodyPr/>
        <a:lstStyle/>
        <a:p>
          <a:r>
            <a:rPr lang="ru-RU" dirty="0" smtClean="0"/>
            <a:t>Физическое развитие</a:t>
          </a:r>
          <a:endParaRPr lang="ru-RU" dirty="0"/>
        </a:p>
      </dgm:t>
    </dgm:pt>
    <dgm:pt modelId="{B6A2CD5E-1CE8-4A54-80CF-9C27E5046B62}" type="parTrans" cxnId="{5BD473B9-7C04-4E6D-8977-CEC6E357D383}">
      <dgm:prSet/>
      <dgm:spPr/>
      <dgm:t>
        <a:bodyPr/>
        <a:lstStyle/>
        <a:p>
          <a:endParaRPr lang="ru-RU"/>
        </a:p>
      </dgm:t>
    </dgm:pt>
    <dgm:pt modelId="{50A4B1FA-4501-4348-A7E9-EC3F43867E5B}" type="sibTrans" cxnId="{5BD473B9-7C04-4E6D-8977-CEC6E357D383}">
      <dgm:prSet/>
      <dgm:spPr/>
      <dgm:t>
        <a:bodyPr/>
        <a:lstStyle/>
        <a:p>
          <a:endParaRPr lang="ru-RU"/>
        </a:p>
      </dgm:t>
    </dgm:pt>
    <dgm:pt modelId="{0A49BDFB-0EE7-48F3-B663-63A6E09F6563}" type="pres">
      <dgm:prSet presAssocID="{FA7937CC-3552-4D38-98EB-F0A96823EC5D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E08633C7-6AAE-4DC1-9940-4401213C2B46}" type="pres">
      <dgm:prSet presAssocID="{1742E2D0-D1E6-4E48-88EA-D40A242255C8}" presName="linNode" presStyleCnt="0"/>
      <dgm:spPr/>
    </dgm:pt>
    <dgm:pt modelId="{0756CCC0-31C9-4C0B-9EBF-F843D0551B0E}" type="pres">
      <dgm:prSet presAssocID="{1742E2D0-D1E6-4E48-88EA-D40A242255C8}" presName="parentText" presStyleLbl="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8574D7D-F9F0-4D6B-88BC-FF7FA04DDF51}" type="pres">
      <dgm:prSet presAssocID="{1742E2D0-D1E6-4E48-88EA-D40A242255C8}" presName="descendantText" presStyleLbl="alignAccFollow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A94C4C7-9E23-4A9B-9416-6507F31718B5}" type="pres">
      <dgm:prSet presAssocID="{615894DC-0E9C-461F-A362-0A6E2B7FC927}" presName="sp" presStyleCnt="0"/>
      <dgm:spPr/>
    </dgm:pt>
    <dgm:pt modelId="{4F4EAF9A-76BB-402B-ACB8-1D77A4962DCF}" type="pres">
      <dgm:prSet presAssocID="{598D7AA4-8B2F-43D0-8BE2-27687561D96E}" presName="linNode" presStyleCnt="0"/>
      <dgm:spPr/>
    </dgm:pt>
    <dgm:pt modelId="{55AE274E-BFE0-4229-9617-2C08E03039B0}" type="pres">
      <dgm:prSet presAssocID="{598D7AA4-8B2F-43D0-8BE2-27687561D96E}" presName="parentText" presStyleLbl="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239BFE4-AAA0-4F65-B2FA-F6F303D90F80}" type="pres">
      <dgm:prSet presAssocID="{598D7AA4-8B2F-43D0-8BE2-27687561D96E}" presName="descendantText" presStyleLbl="alignAccFollow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109ADAF-7E1C-4F4F-B999-B9E3D8AD5768}" type="pres">
      <dgm:prSet presAssocID="{248342D6-3FA2-4C97-BB72-9E0AA50841E6}" presName="sp" presStyleCnt="0"/>
      <dgm:spPr/>
    </dgm:pt>
    <dgm:pt modelId="{F8E2D653-4523-4A1D-8277-DC735261CEF2}" type="pres">
      <dgm:prSet presAssocID="{4A38F40A-E8EE-4286-90D2-B29763D1F67A}" presName="linNode" presStyleCnt="0"/>
      <dgm:spPr/>
    </dgm:pt>
    <dgm:pt modelId="{ABFA1952-1529-4B1C-BCC8-670489BDE315}" type="pres">
      <dgm:prSet presAssocID="{4A38F40A-E8EE-4286-90D2-B29763D1F67A}" presName="parentText" presStyleLbl="node1" presStyleIdx="2" presStyleCnt="3" custScaleY="53088" custLinFactNeighborX="233" custLinFactNeighborY="-13598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389EADF-CAAB-49AA-AFB2-6A67076749F3}" type="pres">
      <dgm:prSet presAssocID="{4A38F40A-E8EE-4286-90D2-B29763D1F67A}" presName="descendantText" presStyleLbl="alignAccFollow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EB881B45-5A03-49D8-92D9-299D5737EF9D}" type="presOf" srcId="{4A38F40A-E8EE-4286-90D2-B29763D1F67A}" destId="{ABFA1952-1529-4B1C-BCC8-670489BDE315}" srcOrd="0" destOrd="0" presId="urn:microsoft.com/office/officeart/2005/8/layout/vList5"/>
    <dgm:cxn modelId="{3E3E795F-FE7D-409B-A043-972B71D3F5AE}" srcId="{598D7AA4-8B2F-43D0-8BE2-27687561D96E}" destId="{996F8D43-B346-4A5D-8C2A-B59EC8BD09CF}" srcOrd="0" destOrd="0" parTransId="{0ABA7146-09BF-4A5D-84DA-0AD9D4DD61A5}" sibTransId="{28B343C7-4D7E-421F-9DA9-306D2486A351}"/>
    <dgm:cxn modelId="{D6516BDA-1A3A-498F-A39C-2DD935ABFAF6}" type="presOf" srcId="{996F8D43-B346-4A5D-8C2A-B59EC8BD09CF}" destId="{3239BFE4-AAA0-4F65-B2FA-F6F303D90F80}" srcOrd="0" destOrd="0" presId="urn:microsoft.com/office/officeart/2005/8/layout/vList5"/>
    <dgm:cxn modelId="{5BD473B9-7C04-4E6D-8977-CEC6E357D383}" srcId="{4A38F40A-E8EE-4286-90D2-B29763D1F67A}" destId="{4657A011-5BF0-4164-AC67-D751A14AC960}" srcOrd="0" destOrd="0" parTransId="{B6A2CD5E-1CE8-4A54-80CF-9C27E5046B62}" sibTransId="{50A4B1FA-4501-4348-A7E9-EC3F43867E5B}"/>
    <dgm:cxn modelId="{CBB3858A-E6B0-4E1F-819D-6E489D34C6A4}" srcId="{1742E2D0-D1E6-4E48-88EA-D40A242255C8}" destId="{0006ECF1-7BEC-460C-A989-1CEB08F5F70D}" srcOrd="0" destOrd="0" parTransId="{0AF14841-042B-4394-BFAF-6D54E9870D3A}" sibTransId="{C4E6E5F7-596C-4283-9829-0E801B0F1ACE}"/>
    <dgm:cxn modelId="{EA90DDB7-6938-4621-9B0A-E40908FD6BA5}" type="presOf" srcId="{4657A011-5BF0-4164-AC67-D751A14AC960}" destId="{5389EADF-CAAB-49AA-AFB2-6A67076749F3}" srcOrd="0" destOrd="0" presId="urn:microsoft.com/office/officeart/2005/8/layout/vList5"/>
    <dgm:cxn modelId="{D644F30F-C56D-4E17-B15B-651FCB41494C}" type="presOf" srcId="{598D7AA4-8B2F-43D0-8BE2-27687561D96E}" destId="{55AE274E-BFE0-4229-9617-2C08E03039B0}" srcOrd="0" destOrd="0" presId="urn:microsoft.com/office/officeart/2005/8/layout/vList5"/>
    <dgm:cxn modelId="{309CF0A1-8214-4402-B5F0-8E303B0DC6D8}" srcId="{FA7937CC-3552-4D38-98EB-F0A96823EC5D}" destId="{598D7AA4-8B2F-43D0-8BE2-27687561D96E}" srcOrd="1" destOrd="0" parTransId="{DDDA46FB-F9CD-4816-9CF7-46FAE02F6A52}" sibTransId="{248342D6-3FA2-4C97-BB72-9E0AA50841E6}"/>
    <dgm:cxn modelId="{F46355CB-5D97-452C-997C-8CBBA84B2AC7}" srcId="{FA7937CC-3552-4D38-98EB-F0A96823EC5D}" destId="{1742E2D0-D1E6-4E48-88EA-D40A242255C8}" srcOrd="0" destOrd="0" parTransId="{84544F6B-3824-4381-848C-E0D77264E7C4}" sibTransId="{615894DC-0E9C-461F-A362-0A6E2B7FC927}"/>
    <dgm:cxn modelId="{EFE78B92-55BA-4EFD-977F-F5AC8831F55F}" type="presOf" srcId="{0006ECF1-7BEC-460C-A989-1CEB08F5F70D}" destId="{68574D7D-F9F0-4D6B-88BC-FF7FA04DDF51}" srcOrd="0" destOrd="0" presId="urn:microsoft.com/office/officeart/2005/8/layout/vList5"/>
    <dgm:cxn modelId="{F6B64E56-C6E3-4E67-88A2-B8D6083E5F5B}" srcId="{FA7937CC-3552-4D38-98EB-F0A96823EC5D}" destId="{4A38F40A-E8EE-4286-90D2-B29763D1F67A}" srcOrd="2" destOrd="0" parTransId="{4EF9636A-6057-4BCF-B625-EB4AAFE0DF04}" sibTransId="{0788BE3C-BCC0-4C3F-8CCC-EA0CC62B3BFC}"/>
    <dgm:cxn modelId="{F312FFA4-5B31-498B-A82D-2CFADA5C6F8A}" type="presOf" srcId="{FA7937CC-3552-4D38-98EB-F0A96823EC5D}" destId="{0A49BDFB-0EE7-48F3-B663-63A6E09F6563}" srcOrd="0" destOrd="0" presId="urn:microsoft.com/office/officeart/2005/8/layout/vList5"/>
    <dgm:cxn modelId="{C2E6D111-0B75-4136-8AD5-2C0BE87B89ED}" type="presOf" srcId="{1742E2D0-D1E6-4E48-88EA-D40A242255C8}" destId="{0756CCC0-31C9-4C0B-9EBF-F843D0551B0E}" srcOrd="0" destOrd="0" presId="urn:microsoft.com/office/officeart/2005/8/layout/vList5"/>
    <dgm:cxn modelId="{77609A66-C25F-43D2-A126-3876C62F3028}" type="presParOf" srcId="{0A49BDFB-0EE7-48F3-B663-63A6E09F6563}" destId="{E08633C7-6AAE-4DC1-9940-4401213C2B46}" srcOrd="0" destOrd="0" presId="urn:microsoft.com/office/officeart/2005/8/layout/vList5"/>
    <dgm:cxn modelId="{8CADC294-7E02-4E5B-915D-725D8F37E30B}" type="presParOf" srcId="{E08633C7-6AAE-4DC1-9940-4401213C2B46}" destId="{0756CCC0-31C9-4C0B-9EBF-F843D0551B0E}" srcOrd="0" destOrd="0" presId="urn:microsoft.com/office/officeart/2005/8/layout/vList5"/>
    <dgm:cxn modelId="{B5458D59-AB05-46B8-9196-9D63EB8A629D}" type="presParOf" srcId="{E08633C7-6AAE-4DC1-9940-4401213C2B46}" destId="{68574D7D-F9F0-4D6B-88BC-FF7FA04DDF51}" srcOrd="1" destOrd="0" presId="urn:microsoft.com/office/officeart/2005/8/layout/vList5"/>
    <dgm:cxn modelId="{6D8CDC8E-CCAD-4712-ACEB-77493EC32ABA}" type="presParOf" srcId="{0A49BDFB-0EE7-48F3-B663-63A6E09F6563}" destId="{5A94C4C7-9E23-4A9B-9416-6507F31718B5}" srcOrd="1" destOrd="0" presId="urn:microsoft.com/office/officeart/2005/8/layout/vList5"/>
    <dgm:cxn modelId="{7D1412A6-2B6C-41D5-BBFE-0A422B01EECC}" type="presParOf" srcId="{0A49BDFB-0EE7-48F3-B663-63A6E09F6563}" destId="{4F4EAF9A-76BB-402B-ACB8-1D77A4962DCF}" srcOrd="2" destOrd="0" presId="urn:microsoft.com/office/officeart/2005/8/layout/vList5"/>
    <dgm:cxn modelId="{974400DB-3B51-40F4-AFEF-9E53527B3F18}" type="presParOf" srcId="{4F4EAF9A-76BB-402B-ACB8-1D77A4962DCF}" destId="{55AE274E-BFE0-4229-9617-2C08E03039B0}" srcOrd="0" destOrd="0" presId="urn:microsoft.com/office/officeart/2005/8/layout/vList5"/>
    <dgm:cxn modelId="{5589ED87-98FD-4E50-9735-3F281C8B5CF4}" type="presParOf" srcId="{4F4EAF9A-76BB-402B-ACB8-1D77A4962DCF}" destId="{3239BFE4-AAA0-4F65-B2FA-F6F303D90F80}" srcOrd="1" destOrd="0" presId="urn:microsoft.com/office/officeart/2005/8/layout/vList5"/>
    <dgm:cxn modelId="{0E663DDF-428F-4001-9B41-DD4D9C3FB015}" type="presParOf" srcId="{0A49BDFB-0EE7-48F3-B663-63A6E09F6563}" destId="{A109ADAF-7E1C-4F4F-B999-B9E3D8AD5768}" srcOrd="3" destOrd="0" presId="urn:microsoft.com/office/officeart/2005/8/layout/vList5"/>
    <dgm:cxn modelId="{21D65643-2861-4D61-8509-F64C9BBBFB48}" type="presParOf" srcId="{0A49BDFB-0EE7-48F3-B663-63A6E09F6563}" destId="{F8E2D653-4523-4A1D-8277-DC735261CEF2}" srcOrd="4" destOrd="0" presId="urn:microsoft.com/office/officeart/2005/8/layout/vList5"/>
    <dgm:cxn modelId="{3C5C188A-63B4-4F40-85A5-ED1C98E29833}" type="presParOf" srcId="{F8E2D653-4523-4A1D-8277-DC735261CEF2}" destId="{ABFA1952-1529-4B1C-BCC8-670489BDE315}" srcOrd="0" destOrd="0" presId="urn:microsoft.com/office/officeart/2005/8/layout/vList5"/>
    <dgm:cxn modelId="{E1390AFD-27DB-4283-80D7-C9B7A103AFE4}" type="presParOf" srcId="{F8E2D653-4523-4A1D-8277-DC735261CEF2}" destId="{5389EADF-CAAB-49AA-AFB2-6A67076749F3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8574D7D-F9F0-4D6B-88BC-FF7FA04DDF51}">
      <dsp:nvSpPr>
        <dsp:cNvPr id="0" name=""/>
        <dsp:cNvSpPr/>
      </dsp:nvSpPr>
      <dsp:spPr>
        <a:xfrm rot="5400000">
          <a:off x="6979158" y="-2701152"/>
          <a:ext cx="1494366" cy="7271850"/>
        </a:xfrm>
        <a:prstGeom prst="round2SameRect">
          <a:avLst/>
        </a:prstGeom>
        <a:solidFill>
          <a:schemeClr val="accent3">
            <a:tint val="40000"/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0020" tIns="80010" rIns="160020" bIns="80010" numCol="1" spcCol="1270" anchor="ctr" anchorCtr="0">
          <a:noAutofit/>
        </a:bodyPr>
        <a:lstStyle/>
        <a:p>
          <a:pPr marL="285750" lvl="1" indent="-285750" algn="l" defTabSz="1866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4200" kern="1200" dirty="0" smtClean="0"/>
            <a:t>Социально-коммуникативное развитие</a:t>
          </a:r>
          <a:endParaRPr lang="ru-RU" sz="4200" kern="1200" dirty="0"/>
        </a:p>
      </dsp:txBody>
      <dsp:txXfrm rot="-5400000">
        <a:off x="4090417" y="260538"/>
        <a:ext cx="7198901" cy="1348468"/>
      </dsp:txXfrm>
    </dsp:sp>
    <dsp:sp modelId="{0756CCC0-31C9-4C0B-9EBF-F843D0551B0E}">
      <dsp:nvSpPr>
        <dsp:cNvPr id="0" name=""/>
        <dsp:cNvSpPr/>
      </dsp:nvSpPr>
      <dsp:spPr>
        <a:xfrm>
          <a:off x="0" y="793"/>
          <a:ext cx="4090416" cy="1867958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68580" rIns="137160" bIns="6858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600" kern="1200" dirty="0" smtClean="0"/>
            <a:t>Развитие игровой деятельности детей</a:t>
          </a:r>
          <a:endParaRPr lang="ru-RU" sz="3600" kern="1200" dirty="0"/>
        </a:p>
      </dsp:txBody>
      <dsp:txXfrm>
        <a:off x="91186" y="91979"/>
        <a:ext cx="3908044" cy="1685586"/>
      </dsp:txXfrm>
    </dsp:sp>
    <dsp:sp modelId="{3239BFE4-AAA0-4F65-B2FA-F6F303D90F80}">
      <dsp:nvSpPr>
        <dsp:cNvPr id="0" name=""/>
        <dsp:cNvSpPr/>
      </dsp:nvSpPr>
      <dsp:spPr>
        <a:xfrm rot="5400000">
          <a:off x="6979158" y="-739796"/>
          <a:ext cx="1494366" cy="7271850"/>
        </a:xfrm>
        <a:prstGeom prst="round2SameRect">
          <a:avLst/>
        </a:prstGeom>
        <a:solidFill>
          <a:schemeClr val="accent3">
            <a:tint val="40000"/>
            <a:alpha val="90000"/>
            <a:hueOff val="1014570"/>
            <a:satOff val="50000"/>
            <a:lumOff val="890"/>
            <a:alphaOff val="0"/>
          </a:schemeClr>
        </a:solidFill>
        <a:ln w="12700" cap="flat" cmpd="sng" algn="ctr">
          <a:solidFill>
            <a:schemeClr val="accent3">
              <a:tint val="40000"/>
              <a:alpha val="90000"/>
              <a:hueOff val="1014570"/>
              <a:satOff val="50000"/>
              <a:lumOff val="89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0020" tIns="80010" rIns="160020" bIns="80010" numCol="1" spcCol="1270" anchor="ctr" anchorCtr="0">
          <a:noAutofit/>
        </a:bodyPr>
        <a:lstStyle/>
        <a:p>
          <a:pPr marL="285750" lvl="1" indent="-285750" algn="l" defTabSz="1866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4200" kern="1200" dirty="0" smtClean="0"/>
            <a:t>Познавательное развитие</a:t>
          </a:r>
          <a:endParaRPr lang="ru-RU" sz="4200" kern="1200" dirty="0"/>
        </a:p>
      </dsp:txBody>
      <dsp:txXfrm rot="-5400000">
        <a:off x="4090417" y="2221894"/>
        <a:ext cx="7198901" cy="1348468"/>
      </dsp:txXfrm>
    </dsp:sp>
    <dsp:sp modelId="{55AE274E-BFE0-4229-9617-2C08E03039B0}">
      <dsp:nvSpPr>
        <dsp:cNvPr id="0" name=""/>
        <dsp:cNvSpPr/>
      </dsp:nvSpPr>
      <dsp:spPr>
        <a:xfrm>
          <a:off x="0" y="1962150"/>
          <a:ext cx="4090416" cy="1867958"/>
        </a:xfrm>
        <a:prstGeom prst="roundRect">
          <a:avLst/>
        </a:prstGeom>
        <a:solidFill>
          <a:schemeClr val="accent3">
            <a:hueOff val="1355300"/>
            <a:satOff val="50000"/>
            <a:lumOff val="-7353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68580" rIns="137160" bIns="6858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600" kern="1200" dirty="0" smtClean="0"/>
            <a:t>Сенсорное развитие</a:t>
          </a:r>
          <a:endParaRPr lang="ru-RU" sz="3600" kern="1200" dirty="0"/>
        </a:p>
      </dsp:txBody>
      <dsp:txXfrm>
        <a:off x="91186" y="2053336"/>
        <a:ext cx="3908044" cy="1685586"/>
      </dsp:txXfrm>
    </dsp:sp>
    <dsp:sp modelId="{5389EADF-CAAB-49AA-AFB2-6A67076749F3}">
      <dsp:nvSpPr>
        <dsp:cNvPr id="0" name=""/>
        <dsp:cNvSpPr/>
      </dsp:nvSpPr>
      <dsp:spPr>
        <a:xfrm rot="5400000">
          <a:off x="6979158" y="1034764"/>
          <a:ext cx="1494366" cy="7271850"/>
        </a:xfrm>
        <a:prstGeom prst="round2SameRect">
          <a:avLst/>
        </a:prstGeom>
        <a:solidFill>
          <a:schemeClr val="accent3">
            <a:tint val="40000"/>
            <a:alpha val="90000"/>
            <a:hueOff val="2029141"/>
            <a:satOff val="100000"/>
            <a:lumOff val="1779"/>
            <a:alphaOff val="0"/>
          </a:schemeClr>
        </a:solidFill>
        <a:ln w="12700" cap="flat" cmpd="sng" algn="ctr">
          <a:solidFill>
            <a:schemeClr val="accent3">
              <a:tint val="40000"/>
              <a:alpha val="90000"/>
              <a:hueOff val="2029141"/>
              <a:satOff val="100000"/>
              <a:lumOff val="1779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0020" tIns="80010" rIns="160020" bIns="80010" numCol="1" spcCol="1270" anchor="ctr" anchorCtr="0">
          <a:noAutofit/>
        </a:bodyPr>
        <a:lstStyle/>
        <a:p>
          <a:pPr marL="285750" lvl="1" indent="-285750" algn="l" defTabSz="1866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4200" kern="1200" dirty="0" smtClean="0"/>
            <a:t>Физическое развитие</a:t>
          </a:r>
          <a:endParaRPr lang="ru-RU" sz="4200" kern="1200" dirty="0"/>
        </a:p>
      </dsp:txBody>
      <dsp:txXfrm rot="-5400000">
        <a:off x="4090417" y="3996455"/>
        <a:ext cx="7198901" cy="1348468"/>
      </dsp:txXfrm>
    </dsp:sp>
    <dsp:sp modelId="{ABFA1952-1529-4B1C-BCC8-670489BDE315}">
      <dsp:nvSpPr>
        <dsp:cNvPr id="0" name=""/>
        <dsp:cNvSpPr/>
      </dsp:nvSpPr>
      <dsp:spPr>
        <a:xfrm>
          <a:off x="16943" y="3920853"/>
          <a:ext cx="4090416" cy="991661"/>
        </a:xfrm>
        <a:prstGeom prst="roundRect">
          <a:avLst/>
        </a:prstGeom>
        <a:solidFill>
          <a:schemeClr val="accent3">
            <a:hueOff val="2710599"/>
            <a:satOff val="100000"/>
            <a:lumOff val="-14706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68580" rIns="137160" bIns="6858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600" kern="1200" dirty="0" smtClean="0"/>
            <a:t>Воспитание КГН</a:t>
          </a:r>
          <a:endParaRPr lang="ru-RU" sz="3600" kern="1200" dirty="0"/>
        </a:p>
      </dsp:txBody>
      <dsp:txXfrm>
        <a:off x="65352" y="3969262"/>
        <a:ext cx="3993598" cy="89484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4BAD771-F522-4E9A-BFC2-178C8DA45141}" type="datetimeFigureOut">
              <a:rPr lang="ru-RU" smtClean="0"/>
              <a:pPr/>
              <a:t>24.03.2021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CBACFDF-B920-4CDB-A254-F38B340B80F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3020306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Чтобы запустить барабан, нужно щелкнуть на красный</a:t>
            </a:r>
            <a:r>
              <a:rPr lang="ru-RU" baseline="0" dirty="0" smtClean="0"/>
              <a:t> круг. Выпадение номеров настроено </a:t>
            </a:r>
            <a:r>
              <a:rPr lang="ru-RU" baseline="0" smtClean="0"/>
              <a:t>следующим образом: 2, 7, 1, 6, 3, 5, 8, 4.</a:t>
            </a:r>
          </a:p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BACFDF-B920-4CDB-A254-F38B340B80FB}" type="slidenum">
              <a:rPr lang="ru-RU" smtClean="0"/>
              <a:pPr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480563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0330F1-A3A1-4CB3-8DA2-6039BC125921}" type="datetimeFigureOut">
              <a:rPr lang="ru-RU" smtClean="0"/>
              <a:pPr/>
              <a:t>24.03.2021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153B59-A022-49F8-9914-C5241E006B5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295894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0330F1-A3A1-4CB3-8DA2-6039BC125921}" type="datetimeFigureOut">
              <a:rPr lang="ru-RU" smtClean="0"/>
              <a:pPr/>
              <a:t>24.03.2021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153B59-A022-49F8-9914-C5241E006B5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474526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0330F1-A3A1-4CB3-8DA2-6039BC125921}" type="datetimeFigureOut">
              <a:rPr lang="ru-RU" smtClean="0"/>
              <a:pPr/>
              <a:t>24.03.2021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153B59-A022-49F8-9914-C5241E006B5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576287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0330F1-A3A1-4CB3-8DA2-6039BC125921}" type="datetimeFigureOut">
              <a:rPr lang="ru-RU" smtClean="0"/>
              <a:pPr/>
              <a:t>24.03.2021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153B59-A022-49F8-9914-C5241E006B5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236329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0330F1-A3A1-4CB3-8DA2-6039BC125921}" type="datetimeFigureOut">
              <a:rPr lang="ru-RU" smtClean="0"/>
              <a:pPr/>
              <a:t>24.03.2021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153B59-A022-49F8-9914-C5241E006B5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030312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0330F1-A3A1-4CB3-8DA2-6039BC125921}" type="datetimeFigureOut">
              <a:rPr lang="ru-RU" smtClean="0"/>
              <a:pPr/>
              <a:t>24.03.2021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153B59-A022-49F8-9914-C5241E006B5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080575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0330F1-A3A1-4CB3-8DA2-6039BC125921}" type="datetimeFigureOut">
              <a:rPr lang="ru-RU" smtClean="0"/>
              <a:pPr/>
              <a:t>24.03.2021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153B59-A022-49F8-9914-C5241E006B5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523395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0330F1-A3A1-4CB3-8DA2-6039BC125921}" type="datetimeFigureOut">
              <a:rPr lang="ru-RU" smtClean="0"/>
              <a:pPr/>
              <a:t>24.03.2021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153B59-A022-49F8-9914-C5241E006B5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099970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0330F1-A3A1-4CB3-8DA2-6039BC125921}" type="datetimeFigureOut">
              <a:rPr lang="ru-RU" smtClean="0"/>
              <a:pPr/>
              <a:t>24.03.2021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153B59-A022-49F8-9914-C5241E006B5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226547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0330F1-A3A1-4CB3-8DA2-6039BC125921}" type="datetimeFigureOut">
              <a:rPr lang="ru-RU" smtClean="0"/>
              <a:pPr/>
              <a:t>24.03.2021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153B59-A022-49F8-9914-C5241E006B5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080828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0330F1-A3A1-4CB3-8DA2-6039BC125921}" type="datetimeFigureOut">
              <a:rPr lang="ru-RU" smtClean="0"/>
              <a:pPr/>
              <a:t>24.03.2021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153B59-A022-49F8-9914-C5241E006B5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581318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0330F1-A3A1-4CB3-8DA2-6039BC125921}" type="datetimeFigureOut">
              <a:rPr lang="ru-RU" smtClean="0"/>
              <a:pPr/>
              <a:t>24.03.2021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153B59-A022-49F8-9914-C5241E006B5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562761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slide" Target="slide6.xml"/><Relationship Id="rId13" Type="http://schemas.openxmlformats.org/officeDocument/2006/relationships/image" Target="../media/image9.png"/><Relationship Id="rId3" Type="http://schemas.openxmlformats.org/officeDocument/2006/relationships/image" Target="../media/image6.jpeg"/><Relationship Id="rId7" Type="http://schemas.openxmlformats.org/officeDocument/2006/relationships/slide" Target="slide5.xml"/><Relationship Id="rId12" Type="http://schemas.openxmlformats.org/officeDocument/2006/relationships/slide" Target="slide10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jpeg"/><Relationship Id="rId11" Type="http://schemas.openxmlformats.org/officeDocument/2006/relationships/slide" Target="slide9.xml"/><Relationship Id="rId5" Type="http://schemas.openxmlformats.org/officeDocument/2006/relationships/slide" Target="slide4.xml"/><Relationship Id="rId15" Type="http://schemas.openxmlformats.org/officeDocument/2006/relationships/image" Target="../media/image10.png"/><Relationship Id="rId10" Type="http://schemas.openxmlformats.org/officeDocument/2006/relationships/slide" Target="slide8.xml"/><Relationship Id="rId4" Type="http://schemas.openxmlformats.org/officeDocument/2006/relationships/image" Target="../media/image7.jpeg"/><Relationship Id="rId9" Type="http://schemas.openxmlformats.org/officeDocument/2006/relationships/slide" Target="slide7.xml"/><Relationship Id="rId14" Type="http://schemas.openxmlformats.org/officeDocument/2006/relationships/slide" Target="slide1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1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7" Type="http://schemas.openxmlformats.org/officeDocument/2006/relationships/slide" Target="slide16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Relationship Id="rId6" Type="http://schemas.openxmlformats.org/officeDocument/2006/relationships/slide" Target="slide15.xml"/><Relationship Id="rId5" Type="http://schemas.openxmlformats.org/officeDocument/2006/relationships/slide" Target="slide14.xml"/><Relationship Id="rId4" Type="http://schemas.openxmlformats.org/officeDocument/2006/relationships/slide" Target="slide1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2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4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5.jpeg"/><Relationship Id="rId4" Type="http://schemas.openxmlformats.org/officeDocument/2006/relationships/slide" Target="slide1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youtube.com/watch?v=abd1NWTWfEs" TargetMode="External"/><Relationship Id="rId7" Type="http://schemas.openxmlformats.org/officeDocument/2006/relationships/image" Target="../media/image1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9.png"/><Relationship Id="rId5" Type="http://schemas.openxmlformats.org/officeDocument/2006/relationships/slide" Target="slide10.xml"/><Relationship Id="rId4" Type="http://schemas.openxmlformats.org/officeDocument/2006/relationships/slide" Target="slide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7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slide" Target="slide5.xml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imcsaba.3dn.ru/32451c80e368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8570" y="2136835"/>
            <a:ext cx="3932564" cy="40077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://planet.org.ua/wp-content/uploads/2014/02/Shkola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84507" y="3355552"/>
            <a:ext cx="2256221" cy="24475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Управляющая кнопка: далее 3">
            <a:hlinkClick r:id="" action="ppaction://hlinkshowjump?jump=nextslide" highlightClick="1"/>
          </p:cNvPr>
          <p:cNvSpPr/>
          <p:nvPr/>
        </p:nvSpPr>
        <p:spPr>
          <a:xfrm>
            <a:off x="11257005" y="6144544"/>
            <a:ext cx="626076" cy="470441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Прямоугольник 1"/>
          <p:cNvSpPr/>
          <p:nvPr/>
        </p:nvSpPr>
        <p:spPr>
          <a:xfrm>
            <a:off x="2133332" y="1861760"/>
            <a:ext cx="934095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Деловая игра «Знатоки ФГОС»</a:t>
            </a:r>
            <a:endParaRPr lang="ru-RU" sz="5400" b="1" cap="none" spc="0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294852" y="4325821"/>
            <a:ext cx="769662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152650"/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Автор: </a:t>
            </a:r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			Тарада Л.Б.</a:t>
            </a:r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63731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1000" b="-2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img-fotki.yandex.ru/get/5300/marina-bazanowa.2b/0_5118c_36d31a2c_L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4498" y="947181"/>
            <a:ext cx="4709812" cy="54403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223319" y="300850"/>
            <a:ext cx="8896864" cy="646331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3600" dirty="0" smtClean="0"/>
              <a:t>1 тур</a:t>
            </a:r>
            <a:endParaRPr lang="ru-RU" sz="36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360177" y="1624184"/>
            <a:ext cx="7073583" cy="363176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11500" b="1" dirty="0" smtClean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00206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Визитная карточка</a:t>
            </a:r>
            <a:endParaRPr lang="ru-RU" sz="11500" b="1" cap="none" spc="0" dirty="0">
              <a:ln w="12700">
                <a:solidFill>
                  <a:schemeClr val="accent1"/>
                </a:solidFill>
                <a:prstDash val="solid"/>
              </a:ln>
              <a:solidFill>
                <a:srgbClr val="002060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sp>
        <p:nvSpPr>
          <p:cNvPr id="4" name="Управляющая кнопка: далее 3">
            <a:hlinkClick r:id="" action="ppaction://hlinkshowjump?jump=nextslide" highlightClick="1"/>
          </p:cNvPr>
          <p:cNvSpPr/>
          <p:nvPr/>
        </p:nvSpPr>
        <p:spPr>
          <a:xfrm>
            <a:off x="11133437" y="6228624"/>
            <a:ext cx="626076" cy="470441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93708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Скругленный прямоугольник 85"/>
          <p:cNvSpPr/>
          <p:nvPr/>
        </p:nvSpPr>
        <p:spPr>
          <a:xfrm>
            <a:off x="7205676" y="1072278"/>
            <a:ext cx="4445189" cy="4886744"/>
          </a:xfrm>
          <a:prstGeom prst="roundRect">
            <a:avLst/>
          </a:prstGeom>
          <a:blipFill>
            <a:blip r:embed="rId4" cstate="print"/>
            <a:tile tx="0" ty="0" sx="100000" sy="100000" flip="none" algn="tl"/>
          </a:blipFill>
          <a:ln w="57150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0" name="Овал 59"/>
          <p:cNvSpPr/>
          <p:nvPr/>
        </p:nvSpPr>
        <p:spPr>
          <a:xfrm>
            <a:off x="741404" y="698157"/>
            <a:ext cx="5474045" cy="546168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59" name="Группа 58"/>
          <p:cNvGrpSpPr/>
          <p:nvPr/>
        </p:nvGrpSpPr>
        <p:grpSpPr>
          <a:xfrm>
            <a:off x="3114099" y="3092649"/>
            <a:ext cx="707533" cy="707533"/>
            <a:chOff x="5301245" y="3432460"/>
            <a:chExt cx="707533" cy="707533"/>
          </a:xfrm>
          <a:solidFill>
            <a:srgbClr val="FF0000"/>
          </a:solidFill>
        </p:grpSpPr>
        <p:sp>
          <p:nvSpPr>
            <p:cNvPr id="42" name="Овал 41"/>
            <p:cNvSpPr/>
            <p:nvPr/>
          </p:nvSpPr>
          <p:spPr>
            <a:xfrm>
              <a:off x="5301245" y="3432460"/>
              <a:ext cx="707533" cy="707533"/>
            </a:xfrm>
            <a:prstGeom prst="ellips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6" name="Круговая стрелка 55"/>
            <p:cNvSpPr/>
            <p:nvPr/>
          </p:nvSpPr>
          <p:spPr>
            <a:xfrm>
              <a:off x="5424616" y="3459033"/>
              <a:ext cx="469557" cy="593983"/>
            </a:xfrm>
            <a:prstGeom prst="circularArrow">
              <a:avLst>
                <a:gd name="adj1" fmla="val 0"/>
                <a:gd name="adj2" fmla="val 3263142"/>
                <a:gd name="adj3" fmla="val 5796686"/>
                <a:gd name="adj4" fmla="val 10800000"/>
                <a:gd name="adj5" fmla="val 12500"/>
              </a:avLst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tx1"/>
                </a:solidFill>
              </a:endParaRPr>
            </a:p>
          </p:txBody>
        </p:sp>
      </p:grpSp>
      <p:sp>
        <p:nvSpPr>
          <p:cNvPr id="61" name="Стрелка влево 60"/>
          <p:cNvSpPr/>
          <p:nvPr/>
        </p:nvSpPr>
        <p:spPr>
          <a:xfrm>
            <a:off x="6033104" y="2787770"/>
            <a:ext cx="854249" cy="1235171"/>
          </a:xfrm>
          <a:prstGeom prst="lef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64" name="Группа 63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62" name="Прямоугольник 6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noFill/>
            <a:ln w="7620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3" name="Прямоугольник 62"/>
            <p:cNvSpPr/>
            <p:nvPr/>
          </p:nvSpPr>
          <p:spPr>
            <a:xfrm>
              <a:off x="284205" y="247135"/>
              <a:ext cx="11652422" cy="6388443"/>
            </a:xfrm>
            <a:prstGeom prst="rect">
              <a:avLst/>
            </a:prstGeom>
            <a:noFill/>
            <a:ln w="7620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65" name="Прямоугольник 64"/>
          <p:cNvSpPr/>
          <p:nvPr/>
        </p:nvSpPr>
        <p:spPr>
          <a:xfrm>
            <a:off x="4691918" y="151529"/>
            <a:ext cx="521578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800" b="1" cap="none" spc="0" dirty="0" smtClean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00206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Вращайте барабан</a:t>
            </a:r>
            <a:endParaRPr lang="ru-RU" sz="4800" b="1" cap="none" spc="0" dirty="0">
              <a:ln w="12700">
                <a:solidFill>
                  <a:schemeClr val="accent1"/>
                </a:solidFill>
                <a:prstDash val="solid"/>
              </a:ln>
              <a:solidFill>
                <a:srgbClr val="002060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grpSp>
        <p:nvGrpSpPr>
          <p:cNvPr id="67" name="Группа 66"/>
          <p:cNvGrpSpPr/>
          <p:nvPr/>
        </p:nvGrpSpPr>
        <p:grpSpPr>
          <a:xfrm>
            <a:off x="7463481" y="1339365"/>
            <a:ext cx="1914689" cy="1342916"/>
            <a:chOff x="7463481" y="1339365"/>
            <a:chExt cx="1914689" cy="1342916"/>
          </a:xfrm>
        </p:grpSpPr>
        <p:pic>
          <p:nvPicPr>
            <p:cNvPr id="1028" name="Picture 4" descr="http://print-convert.ru/sample_01.jpg">
              <a:hlinkClick r:id="rId5" action="ppaction://hlinksldjump"/>
            </p:cNvPr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463481" y="1339365"/>
              <a:ext cx="1914689" cy="134291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66" name="Прямоугольник 65"/>
            <p:cNvSpPr/>
            <p:nvPr/>
          </p:nvSpPr>
          <p:spPr>
            <a:xfrm>
              <a:off x="7813539" y="1592453"/>
              <a:ext cx="1260281" cy="923330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ru-RU" sz="5400" b="1" cap="none" spc="0" dirty="0" smtClean="0">
                  <a:ln w="22225">
                    <a:solidFill>
                      <a:schemeClr val="accent2"/>
                    </a:solidFill>
                    <a:prstDash val="solid"/>
                  </a:ln>
                  <a:solidFill>
                    <a:schemeClr val="accent2">
                      <a:lumMod val="40000"/>
                      <a:lumOff val="60000"/>
                    </a:schemeClr>
                  </a:solidFill>
                  <a:effectLst/>
                </a:rPr>
                <a:t>№1</a:t>
              </a:r>
              <a:endParaRPr lang="ru-RU" sz="5400" b="1" cap="none" spc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endParaRPr>
            </a:p>
          </p:txBody>
        </p:sp>
      </p:grpSp>
      <p:grpSp>
        <p:nvGrpSpPr>
          <p:cNvPr id="73" name="Группа 72"/>
          <p:cNvGrpSpPr/>
          <p:nvPr/>
        </p:nvGrpSpPr>
        <p:grpSpPr>
          <a:xfrm>
            <a:off x="9500994" y="1325996"/>
            <a:ext cx="1914689" cy="1342916"/>
            <a:chOff x="9500994" y="1325996"/>
            <a:chExt cx="1914689" cy="1342916"/>
          </a:xfrm>
        </p:grpSpPr>
        <p:pic>
          <p:nvPicPr>
            <p:cNvPr id="69" name="Picture 4" descr="http://print-convert.ru/sample_01.jpg">
              <a:hlinkClick r:id="rId7" action="ppaction://hlinksldjump"/>
            </p:cNvPr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500994" y="1325996"/>
              <a:ext cx="1914689" cy="134291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74" name="Прямоугольник 73"/>
            <p:cNvSpPr/>
            <p:nvPr/>
          </p:nvSpPr>
          <p:spPr>
            <a:xfrm>
              <a:off x="9828197" y="1592453"/>
              <a:ext cx="1260281" cy="923330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ru-RU" sz="5400" b="1" cap="none" spc="0" dirty="0" smtClean="0">
                  <a:ln w="22225">
                    <a:solidFill>
                      <a:schemeClr val="accent2"/>
                    </a:solidFill>
                    <a:prstDash val="solid"/>
                  </a:ln>
                  <a:solidFill>
                    <a:schemeClr val="accent2">
                      <a:lumMod val="40000"/>
                      <a:lumOff val="60000"/>
                    </a:schemeClr>
                  </a:solidFill>
                  <a:effectLst/>
                </a:rPr>
                <a:t>№2</a:t>
              </a:r>
              <a:endParaRPr lang="ru-RU" sz="5400" b="1" cap="none" spc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endParaRPr>
            </a:p>
          </p:txBody>
        </p:sp>
      </p:grpSp>
      <p:grpSp>
        <p:nvGrpSpPr>
          <p:cNvPr id="79" name="Группа 78"/>
          <p:cNvGrpSpPr/>
          <p:nvPr/>
        </p:nvGrpSpPr>
        <p:grpSpPr>
          <a:xfrm>
            <a:off x="7482642" y="2844192"/>
            <a:ext cx="1914689" cy="1342916"/>
            <a:chOff x="7482642" y="2844192"/>
            <a:chExt cx="1914689" cy="1342916"/>
          </a:xfrm>
        </p:grpSpPr>
        <p:pic>
          <p:nvPicPr>
            <p:cNvPr id="68" name="Picture 4" descr="http://print-convert.ru/sample_01.jpg">
              <a:hlinkClick r:id="rId8" action="ppaction://hlinksldjump"/>
            </p:cNvPr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482642" y="2844192"/>
              <a:ext cx="1914689" cy="134291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75" name="Прямоугольник 74"/>
            <p:cNvSpPr/>
            <p:nvPr/>
          </p:nvSpPr>
          <p:spPr>
            <a:xfrm>
              <a:off x="7815210" y="3074127"/>
              <a:ext cx="1260281" cy="923330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ru-RU" sz="5400" b="1" cap="none" spc="0" dirty="0" smtClean="0">
                  <a:ln w="22225">
                    <a:solidFill>
                      <a:schemeClr val="accent2"/>
                    </a:solidFill>
                    <a:prstDash val="solid"/>
                  </a:ln>
                  <a:solidFill>
                    <a:schemeClr val="accent2">
                      <a:lumMod val="40000"/>
                      <a:lumOff val="60000"/>
                    </a:schemeClr>
                  </a:solidFill>
                  <a:effectLst/>
                </a:rPr>
                <a:t>№4</a:t>
              </a:r>
              <a:endParaRPr lang="ru-RU" sz="5400" b="1" cap="none" spc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endParaRPr>
            </a:p>
          </p:txBody>
        </p:sp>
      </p:grpSp>
      <p:grpSp>
        <p:nvGrpSpPr>
          <p:cNvPr id="80" name="Группа 79"/>
          <p:cNvGrpSpPr/>
          <p:nvPr/>
        </p:nvGrpSpPr>
        <p:grpSpPr>
          <a:xfrm>
            <a:off x="9518279" y="2859941"/>
            <a:ext cx="1914689" cy="1342916"/>
            <a:chOff x="9518279" y="2859941"/>
            <a:chExt cx="1914689" cy="1342916"/>
          </a:xfrm>
        </p:grpSpPr>
        <p:pic>
          <p:nvPicPr>
            <p:cNvPr id="70" name="Picture 4" descr="http://print-convert.ru/sample_01.jpg">
              <a:hlinkClick r:id="rId9" action="ppaction://hlinksldjump"/>
            </p:cNvPr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518279" y="2859941"/>
              <a:ext cx="1914689" cy="134291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76" name="Прямоугольник 75"/>
            <p:cNvSpPr/>
            <p:nvPr/>
          </p:nvSpPr>
          <p:spPr>
            <a:xfrm>
              <a:off x="9845482" y="3069734"/>
              <a:ext cx="1260281" cy="923330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ru-RU" sz="5400" b="1" cap="none" spc="0" dirty="0" smtClean="0">
                  <a:ln w="22225">
                    <a:solidFill>
                      <a:schemeClr val="accent2"/>
                    </a:solidFill>
                    <a:prstDash val="solid"/>
                  </a:ln>
                  <a:solidFill>
                    <a:schemeClr val="accent2">
                      <a:lumMod val="40000"/>
                      <a:lumOff val="60000"/>
                    </a:schemeClr>
                  </a:solidFill>
                  <a:effectLst/>
                </a:rPr>
                <a:t>№5</a:t>
              </a:r>
              <a:endParaRPr lang="ru-RU" sz="5400" b="1" cap="none" spc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endParaRPr>
            </a:p>
          </p:txBody>
        </p:sp>
      </p:grpSp>
      <p:grpSp>
        <p:nvGrpSpPr>
          <p:cNvPr id="81" name="Группа 80"/>
          <p:cNvGrpSpPr/>
          <p:nvPr/>
        </p:nvGrpSpPr>
        <p:grpSpPr>
          <a:xfrm>
            <a:off x="7463479" y="4349020"/>
            <a:ext cx="1914689" cy="1342916"/>
            <a:chOff x="7463479" y="4349020"/>
            <a:chExt cx="1914689" cy="1342916"/>
          </a:xfrm>
        </p:grpSpPr>
        <p:pic>
          <p:nvPicPr>
            <p:cNvPr id="71" name="Picture 4" descr="http://print-convert.ru/sample_01.jpg">
              <a:hlinkClick r:id="rId10" action="ppaction://hlinksldjump"/>
            </p:cNvPr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463479" y="4349020"/>
              <a:ext cx="1914689" cy="134291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77" name="Прямоугольник 76"/>
            <p:cNvSpPr/>
            <p:nvPr/>
          </p:nvSpPr>
          <p:spPr>
            <a:xfrm>
              <a:off x="7813539" y="4491751"/>
              <a:ext cx="1260281" cy="923330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ru-RU" sz="5400" b="1" cap="none" spc="0" dirty="0" smtClean="0">
                  <a:ln w="22225">
                    <a:solidFill>
                      <a:schemeClr val="accent2"/>
                    </a:solidFill>
                    <a:prstDash val="solid"/>
                  </a:ln>
                  <a:solidFill>
                    <a:schemeClr val="accent2">
                      <a:lumMod val="40000"/>
                      <a:lumOff val="60000"/>
                    </a:schemeClr>
                  </a:solidFill>
                  <a:effectLst/>
                </a:rPr>
                <a:t>№7</a:t>
              </a:r>
              <a:endParaRPr lang="ru-RU" sz="5400" b="1" cap="none" spc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endParaRPr>
            </a:p>
          </p:txBody>
        </p:sp>
      </p:grpSp>
      <p:grpSp>
        <p:nvGrpSpPr>
          <p:cNvPr id="82" name="Группа 81"/>
          <p:cNvGrpSpPr/>
          <p:nvPr/>
        </p:nvGrpSpPr>
        <p:grpSpPr>
          <a:xfrm>
            <a:off x="9504738" y="4360451"/>
            <a:ext cx="1914689" cy="1342916"/>
            <a:chOff x="9504738" y="4360451"/>
            <a:chExt cx="1914689" cy="1342916"/>
          </a:xfrm>
        </p:grpSpPr>
        <p:pic>
          <p:nvPicPr>
            <p:cNvPr id="72" name="Picture 4" descr="http://print-convert.ru/sample_01.jpg">
              <a:hlinkClick r:id="rId11" action="ppaction://hlinksldjump"/>
            </p:cNvPr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504738" y="4360451"/>
              <a:ext cx="1914689" cy="134291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78" name="Прямоугольник 77"/>
            <p:cNvSpPr/>
            <p:nvPr/>
          </p:nvSpPr>
          <p:spPr>
            <a:xfrm>
              <a:off x="9837592" y="4506545"/>
              <a:ext cx="1260281" cy="923330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ru-RU" sz="5400" b="1" cap="none" spc="0" dirty="0" smtClean="0">
                  <a:ln w="22225">
                    <a:solidFill>
                      <a:schemeClr val="accent2"/>
                    </a:solidFill>
                    <a:prstDash val="solid"/>
                  </a:ln>
                  <a:solidFill>
                    <a:schemeClr val="accent2">
                      <a:lumMod val="40000"/>
                      <a:lumOff val="60000"/>
                    </a:schemeClr>
                  </a:solidFill>
                  <a:effectLst/>
                </a:rPr>
                <a:t>№8</a:t>
              </a:r>
              <a:endParaRPr lang="ru-RU" sz="5400" b="1" cap="none" spc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endParaRPr>
            </a:p>
          </p:txBody>
        </p:sp>
      </p:grpSp>
      <p:grpSp>
        <p:nvGrpSpPr>
          <p:cNvPr id="84" name="Группа 83"/>
          <p:cNvGrpSpPr/>
          <p:nvPr/>
        </p:nvGrpSpPr>
        <p:grpSpPr>
          <a:xfrm rot="1228688">
            <a:off x="1020480" y="1002251"/>
            <a:ext cx="4926706" cy="4908094"/>
            <a:chOff x="1020480" y="1002251"/>
            <a:chExt cx="4926706" cy="4908094"/>
          </a:xfrm>
        </p:grpSpPr>
        <p:grpSp>
          <p:nvGrpSpPr>
            <p:cNvPr id="83" name="Группа 82"/>
            <p:cNvGrpSpPr/>
            <p:nvPr/>
          </p:nvGrpSpPr>
          <p:grpSpPr>
            <a:xfrm>
              <a:off x="1020480" y="1002251"/>
              <a:ext cx="4926706" cy="4908094"/>
              <a:chOff x="1020480" y="1002251"/>
              <a:chExt cx="4926706" cy="4908094"/>
            </a:xfrm>
          </p:grpSpPr>
          <p:grpSp>
            <p:nvGrpSpPr>
              <p:cNvPr id="58" name="Группа 57"/>
              <p:cNvGrpSpPr/>
              <p:nvPr/>
            </p:nvGrpSpPr>
            <p:grpSpPr>
              <a:xfrm>
                <a:off x="1020480" y="1002251"/>
                <a:ext cx="4926706" cy="4908094"/>
                <a:chOff x="3207626" y="1342062"/>
                <a:chExt cx="4926706" cy="4908094"/>
              </a:xfrm>
            </p:grpSpPr>
            <p:sp>
              <p:nvSpPr>
                <p:cNvPr id="12" name="Трапеция 11"/>
                <p:cNvSpPr/>
                <p:nvPr/>
              </p:nvSpPr>
              <p:spPr>
                <a:xfrm rot="10800000">
                  <a:off x="5153087" y="1348871"/>
                  <a:ext cx="1003852" cy="2010328"/>
                </a:xfrm>
                <a:prstGeom prst="trapezoid">
                  <a:avLst>
                    <a:gd name="adj" fmla="val 36940"/>
                  </a:avLst>
                </a:prstGeom>
                <a:gradFill flip="none" rotWithShape="1">
                  <a:gsLst>
                    <a:gs pos="0">
                      <a:schemeClr val="accent1">
                        <a:tint val="66000"/>
                        <a:satMod val="160000"/>
                      </a:schemeClr>
                    </a:gs>
                    <a:gs pos="50000">
                      <a:schemeClr val="accent1">
                        <a:tint val="44500"/>
                        <a:satMod val="160000"/>
                      </a:schemeClr>
                    </a:gs>
                    <a:gs pos="100000">
                      <a:schemeClr val="accent1">
                        <a:tint val="23500"/>
                        <a:satMod val="160000"/>
                      </a:schemeClr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ln w="76200">
                  <a:solidFill>
                    <a:srgbClr val="00206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ru-RU" sz="4800" b="1" dirty="0">
                      <a:solidFill>
                        <a:srgbClr val="FF0000"/>
                      </a:solidFill>
                    </a:rPr>
                    <a:t>3</a:t>
                  </a:r>
                </a:p>
              </p:txBody>
            </p:sp>
            <p:cxnSp>
              <p:nvCxnSpPr>
                <p:cNvPr id="19" name="Прямая соединительная линия 18"/>
                <p:cNvCxnSpPr/>
                <p:nvPr/>
              </p:nvCxnSpPr>
              <p:spPr>
                <a:xfrm flipV="1">
                  <a:off x="6156939" y="5863660"/>
                  <a:ext cx="861699" cy="386496"/>
                </a:xfrm>
                <a:prstGeom prst="line">
                  <a:avLst/>
                </a:prstGeom>
                <a:ln w="76200">
                  <a:solidFill>
                    <a:srgbClr val="00206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3" name="Прямая соединительная линия 22"/>
                <p:cNvCxnSpPr/>
                <p:nvPr/>
              </p:nvCxnSpPr>
              <p:spPr>
                <a:xfrm flipH="1">
                  <a:off x="7744621" y="4239826"/>
                  <a:ext cx="389711" cy="898010"/>
                </a:xfrm>
                <a:prstGeom prst="line">
                  <a:avLst/>
                </a:prstGeom>
                <a:ln w="76200">
                  <a:solidFill>
                    <a:srgbClr val="00206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5" name="Прямая соединительная линия 24"/>
                <p:cNvCxnSpPr/>
                <p:nvPr/>
              </p:nvCxnSpPr>
              <p:spPr>
                <a:xfrm flipH="1" flipV="1">
                  <a:off x="3218702" y="4361430"/>
                  <a:ext cx="349749" cy="824734"/>
                </a:xfrm>
                <a:prstGeom prst="line">
                  <a:avLst/>
                </a:prstGeom>
                <a:ln w="76200">
                  <a:solidFill>
                    <a:srgbClr val="00206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7" name="Прямая соединительная линия 26"/>
                <p:cNvCxnSpPr/>
                <p:nvPr/>
              </p:nvCxnSpPr>
              <p:spPr>
                <a:xfrm flipH="1">
                  <a:off x="3207626" y="2437925"/>
                  <a:ext cx="347370" cy="895246"/>
                </a:xfrm>
                <a:prstGeom prst="line">
                  <a:avLst/>
                </a:prstGeom>
                <a:ln w="76200">
                  <a:solidFill>
                    <a:srgbClr val="00206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9" name="Прямая соединительная линия 28"/>
                <p:cNvCxnSpPr/>
                <p:nvPr/>
              </p:nvCxnSpPr>
              <p:spPr>
                <a:xfrm flipV="1">
                  <a:off x="4269193" y="1342062"/>
                  <a:ext cx="897745" cy="399934"/>
                </a:xfrm>
                <a:prstGeom prst="line">
                  <a:avLst/>
                </a:prstGeom>
                <a:ln w="76200">
                  <a:solidFill>
                    <a:srgbClr val="00206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" name="Прямая соединительная линия 30"/>
                <p:cNvCxnSpPr/>
                <p:nvPr/>
              </p:nvCxnSpPr>
              <p:spPr>
                <a:xfrm flipH="1" flipV="1">
                  <a:off x="4285511" y="5896860"/>
                  <a:ext cx="867576" cy="353295"/>
                </a:xfrm>
                <a:prstGeom prst="line">
                  <a:avLst/>
                </a:prstGeom>
                <a:ln w="76200">
                  <a:solidFill>
                    <a:srgbClr val="00206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34" name="Трапеция 33"/>
                <p:cNvSpPr/>
                <p:nvPr/>
              </p:nvSpPr>
              <p:spPr>
                <a:xfrm rot="2700000">
                  <a:off x="4129156" y="3826021"/>
                  <a:ext cx="1003852" cy="2010328"/>
                </a:xfrm>
                <a:prstGeom prst="trapezoid">
                  <a:avLst>
                    <a:gd name="adj" fmla="val 36940"/>
                  </a:avLst>
                </a:prstGeom>
                <a:gradFill flip="none" rotWithShape="1">
                  <a:gsLst>
                    <a:gs pos="0">
                      <a:schemeClr val="accent1">
                        <a:tint val="66000"/>
                        <a:satMod val="160000"/>
                      </a:schemeClr>
                    </a:gs>
                    <a:gs pos="50000">
                      <a:schemeClr val="accent1">
                        <a:tint val="44500"/>
                        <a:satMod val="160000"/>
                      </a:schemeClr>
                    </a:gs>
                    <a:gs pos="100000">
                      <a:schemeClr val="accent1">
                        <a:tint val="23500"/>
                        <a:satMod val="160000"/>
                      </a:schemeClr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ln w="76200">
                  <a:solidFill>
                    <a:srgbClr val="00206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ru-RU" sz="4800" b="1" dirty="0">
                      <a:solidFill>
                        <a:srgbClr val="FF0000"/>
                      </a:solidFill>
                    </a:rPr>
                    <a:t>6</a:t>
                  </a:r>
                </a:p>
              </p:txBody>
            </p:sp>
            <p:sp>
              <p:nvSpPr>
                <p:cNvPr id="35" name="Трапеция 34"/>
                <p:cNvSpPr/>
                <p:nvPr/>
              </p:nvSpPr>
              <p:spPr>
                <a:xfrm rot="5400000">
                  <a:off x="3710864" y="2829933"/>
                  <a:ext cx="1003852" cy="2010328"/>
                </a:xfrm>
                <a:prstGeom prst="trapezoid">
                  <a:avLst>
                    <a:gd name="adj" fmla="val 36940"/>
                  </a:avLst>
                </a:prstGeom>
                <a:gradFill flip="none" rotWithShape="1">
                  <a:gsLst>
                    <a:gs pos="0">
                      <a:schemeClr val="accent1">
                        <a:tint val="66000"/>
                        <a:satMod val="160000"/>
                      </a:schemeClr>
                    </a:gs>
                    <a:gs pos="50000">
                      <a:schemeClr val="accent1">
                        <a:tint val="44500"/>
                        <a:satMod val="160000"/>
                      </a:schemeClr>
                    </a:gs>
                    <a:gs pos="100000">
                      <a:schemeClr val="accent1">
                        <a:tint val="23500"/>
                        <a:satMod val="160000"/>
                      </a:schemeClr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ln w="76200">
                  <a:solidFill>
                    <a:srgbClr val="00206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ru-RU" sz="4800" b="1" dirty="0">
                      <a:solidFill>
                        <a:srgbClr val="FF0000"/>
                      </a:solidFill>
                    </a:rPr>
                    <a:t>5</a:t>
                  </a:r>
                </a:p>
              </p:txBody>
            </p:sp>
            <p:sp>
              <p:nvSpPr>
                <p:cNvPr id="36" name="Трапеция 35"/>
                <p:cNvSpPr/>
                <p:nvPr/>
              </p:nvSpPr>
              <p:spPr>
                <a:xfrm rot="8100000">
                  <a:off x="4114404" y="1802506"/>
                  <a:ext cx="1003852" cy="2010328"/>
                </a:xfrm>
                <a:prstGeom prst="trapezoid">
                  <a:avLst>
                    <a:gd name="adj" fmla="val 36940"/>
                  </a:avLst>
                </a:prstGeom>
                <a:gradFill flip="none" rotWithShape="1">
                  <a:gsLst>
                    <a:gs pos="0">
                      <a:schemeClr val="accent1">
                        <a:tint val="66000"/>
                        <a:satMod val="160000"/>
                      </a:schemeClr>
                    </a:gs>
                    <a:gs pos="50000">
                      <a:schemeClr val="accent1">
                        <a:tint val="44500"/>
                        <a:satMod val="160000"/>
                      </a:schemeClr>
                    </a:gs>
                    <a:gs pos="100000">
                      <a:schemeClr val="accent1">
                        <a:tint val="23500"/>
                        <a:satMod val="160000"/>
                      </a:schemeClr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ln w="76200">
                  <a:solidFill>
                    <a:srgbClr val="00206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ru-RU" sz="4800" b="1" dirty="0" smtClean="0">
                      <a:solidFill>
                        <a:srgbClr val="FF0000"/>
                      </a:solidFill>
                    </a:rPr>
                    <a:t>4</a:t>
                  </a:r>
                  <a:endParaRPr lang="ru-RU" sz="4800" b="1" dirty="0">
                    <a:solidFill>
                      <a:srgbClr val="FF0000"/>
                    </a:solidFill>
                  </a:endParaRPr>
                </a:p>
              </p:txBody>
            </p:sp>
            <p:sp>
              <p:nvSpPr>
                <p:cNvPr id="37" name="Трапеция 36"/>
                <p:cNvSpPr/>
                <p:nvPr/>
              </p:nvSpPr>
              <p:spPr>
                <a:xfrm rot="16200000">
                  <a:off x="6607418" y="2781064"/>
                  <a:ext cx="1003852" cy="2010328"/>
                </a:xfrm>
                <a:prstGeom prst="trapezoid">
                  <a:avLst>
                    <a:gd name="adj" fmla="val 36940"/>
                  </a:avLst>
                </a:prstGeom>
                <a:gradFill flip="none" rotWithShape="1">
                  <a:gsLst>
                    <a:gs pos="0">
                      <a:schemeClr val="accent1">
                        <a:tint val="66000"/>
                        <a:satMod val="160000"/>
                      </a:schemeClr>
                    </a:gs>
                    <a:gs pos="50000">
                      <a:schemeClr val="accent1">
                        <a:tint val="44500"/>
                        <a:satMod val="160000"/>
                      </a:schemeClr>
                    </a:gs>
                    <a:gs pos="100000">
                      <a:schemeClr val="accent1">
                        <a:tint val="23500"/>
                        <a:satMod val="160000"/>
                      </a:schemeClr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ln w="76200">
                  <a:solidFill>
                    <a:srgbClr val="00206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ru-RU" sz="4800" b="1" dirty="0">
                      <a:solidFill>
                        <a:srgbClr val="FF0000"/>
                      </a:solidFill>
                    </a:rPr>
                    <a:t>1</a:t>
                  </a:r>
                </a:p>
              </p:txBody>
            </p:sp>
            <p:sp>
              <p:nvSpPr>
                <p:cNvPr id="38" name="Трапеция 37"/>
                <p:cNvSpPr/>
                <p:nvPr/>
              </p:nvSpPr>
              <p:spPr>
                <a:xfrm rot="21600000">
                  <a:off x="5153088" y="4239827"/>
                  <a:ext cx="1003852" cy="2010328"/>
                </a:xfrm>
                <a:prstGeom prst="trapezoid">
                  <a:avLst>
                    <a:gd name="adj" fmla="val 36940"/>
                  </a:avLst>
                </a:prstGeom>
                <a:gradFill flip="none" rotWithShape="1">
                  <a:gsLst>
                    <a:gs pos="0">
                      <a:schemeClr val="accent1">
                        <a:tint val="66000"/>
                        <a:satMod val="160000"/>
                      </a:schemeClr>
                    </a:gs>
                    <a:gs pos="50000">
                      <a:schemeClr val="accent1">
                        <a:tint val="44500"/>
                        <a:satMod val="160000"/>
                      </a:schemeClr>
                    </a:gs>
                    <a:gs pos="100000">
                      <a:schemeClr val="accent1">
                        <a:tint val="23500"/>
                        <a:satMod val="160000"/>
                      </a:schemeClr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ln w="76200">
                  <a:solidFill>
                    <a:srgbClr val="00206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ru-RU" sz="4800" b="1" dirty="0">
                      <a:solidFill>
                        <a:srgbClr val="FF0000"/>
                      </a:solidFill>
                    </a:rPr>
                    <a:t>7</a:t>
                  </a:r>
                </a:p>
              </p:txBody>
            </p:sp>
            <p:sp>
              <p:nvSpPr>
                <p:cNvPr id="39" name="Трапеция 38"/>
                <p:cNvSpPr/>
                <p:nvPr/>
              </p:nvSpPr>
              <p:spPr>
                <a:xfrm rot="-2700000">
                  <a:off x="6178134" y="3792822"/>
                  <a:ext cx="1003852" cy="2010328"/>
                </a:xfrm>
                <a:prstGeom prst="trapezoid">
                  <a:avLst>
                    <a:gd name="adj" fmla="val 36940"/>
                  </a:avLst>
                </a:prstGeom>
                <a:gradFill flip="none" rotWithShape="1">
                  <a:gsLst>
                    <a:gs pos="0">
                      <a:schemeClr val="accent1">
                        <a:tint val="66000"/>
                        <a:satMod val="160000"/>
                      </a:schemeClr>
                    </a:gs>
                    <a:gs pos="50000">
                      <a:schemeClr val="accent1">
                        <a:tint val="44500"/>
                        <a:satMod val="160000"/>
                      </a:schemeClr>
                    </a:gs>
                    <a:gs pos="100000">
                      <a:schemeClr val="accent1">
                        <a:tint val="23500"/>
                        <a:satMod val="160000"/>
                      </a:schemeClr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ln w="76200">
                  <a:solidFill>
                    <a:srgbClr val="00206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ru-RU" sz="4800" b="1" dirty="0">
                      <a:solidFill>
                        <a:srgbClr val="FF0000"/>
                      </a:solidFill>
                    </a:rPr>
                    <a:t>8</a:t>
                  </a:r>
                </a:p>
              </p:txBody>
            </p:sp>
            <p:sp>
              <p:nvSpPr>
                <p:cNvPr id="40" name="Трапеция 39"/>
                <p:cNvSpPr/>
                <p:nvPr/>
              </p:nvSpPr>
              <p:spPr>
                <a:xfrm rot="-8100000">
                  <a:off x="6184854" y="1769305"/>
                  <a:ext cx="1003852" cy="2010328"/>
                </a:xfrm>
                <a:prstGeom prst="trapezoid">
                  <a:avLst>
                    <a:gd name="adj" fmla="val 36940"/>
                  </a:avLst>
                </a:prstGeom>
                <a:gradFill flip="none" rotWithShape="1">
                  <a:gsLst>
                    <a:gs pos="0">
                      <a:schemeClr val="accent1">
                        <a:tint val="66000"/>
                        <a:satMod val="160000"/>
                      </a:schemeClr>
                    </a:gs>
                    <a:gs pos="50000">
                      <a:schemeClr val="accent1">
                        <a:tint val="44500"/>
                        <a:satMod val="160000"/>
                      </a:schemeClr>
                    </a:gs>
                    <a:gs pos="100000">
                      <a:schemeClr val="accent1">
                        <a:tint val="23500"/>
                        <a:satMod val="160000"/>
                      </a:schemeClr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ln w="76200">
                  <a:solidFill>
                    <a:srgbClr val="00206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ru-RU" sz="4800" b="1" dirty="0">
                      <a:solidFill>
                        <a:srgbClr val="FF0000"/>
                      </a:solidFill>
                    </a:rPr>
                    <a:t>2</a:t>
                  </a:r>
                </a:p>
              </p:txBody>
            </p:sp>
            <p:cxnSp>
              <p:nvCxnSpPr>
                <p:cNvPr id="50" name="Прямая соединительная линия 49"/>
                <p:cNvCxnSpPr/>
                <p:nvPr/>
              </p:nvCxnSpPr>
              <p:spPr>
                <a:xfrm>
                  <a:off x="7752455" y="2426888"/>
                  <a:ext cx="362053" cy="857413"/>
                </a:xfrm>
                <a:prstGeom prst="line">
                  <a:avLst/>
                </a:prstGeom>
                <a:ln w="76200">
                  <a:solidFill>
                    <a:srgbClr val="00206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2" name="Прямая соединительная линия 51"/>
                <p:cNvCxnSpPr/>
                <p:nvPr/>
              </p:nvCxnSpPr>
              <p:spPr>
                <a:xfrm>
                  <a:off x="6137108" y="1342062"/>
                  <a:ext cx="903725" cy="333532"/>
                </a:xfrm>
                <a:prstGeom prst="line">
                  <a:avLst/>
                </a:prstGeom>
                <a:ln w="76200">
                  <a:solidFill>
                    <a:srgbClr val="00206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pic>
            <p:nvPicPr>
              <p:cNvPr id="1030" name="Picture 6" descr="http://www.osh.by/wp-content/uploads/2014/02/skripichnii_kluch0000.png">
                <a:hlinkClick r:id="rId12" action="ppaction://hlinksldjump"/>
              </p:cNvPr>
              <p:cNvPicPr>
                <a:picLocks noChangeAspect="1" noChangeArrowheads="1"/>
              </p:cNvPicPr>
              <p:nvPr/>
            </p:nvPicPr>
            <p:blipFill>
              <a:blip r:embed="rId1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895201" y="1940651"/>
                <a:ext cx="1246203" cy="934652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pic>
          <p:nvPicPr>
            <p:cNvPr id="1032" name="Picture 8" descr="https://pixabay.com/static/uploads/photo/2014/04/03/10/22/black-box-310220_640.png">
              <a:hlinkClick r:id="rId14" action="ppaction://hlinksldjump"/>
            </p:cNvPr>
            <p:cNvPicPr>
              <a:picLocks noChangeAspect="1" noChangeArrowheads="1"/>
            </p:cNvPicPr>
            <p:nvPr/>
          </p:nvPicPr>
          <p:blipFill>
            <a:blip r:embed="rId1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325159" y="4055057"/>
              <a:ext cx="544017" cy="49726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91" name="Управляющая кнопка: далее 90">
            <a:hlinkClick r:id="" action="ppaction://hlinkshowjump?jump=nextslide" highlightClick="1"/>
          </p:cNvPr>
          <p:cNvSpPr/>
          <p:nvPr/>
        </p:nvSpPr>
        <p:spPr>
          <a:xfrm>
            <a:off x="11212330" y="6057744"/>
            <a:ext cx="626076" cy="470441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459698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2800000">
                                      <p:cBhvr>
                                        <p:cTn id="6" dur="2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35400000">
                                      <p:cBhvr>
                                        <p:cTn id="10" dur="2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7000000">
                                      <p:cBhvr>
                                        <p:cTn id="14" dur="2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35100000">
                                      <p:cBhvr>
                                        <p:cTn id="18" dur="2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56700000">
                                      <p:cBhvr>
                                        <p:cTn id="22" dur="2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7000000">
                                      <p:cBhvr>
                                        <p:cTn id="26" dur="2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9400000">
                                      <p:cBhvr>
                                        <p:cTn id="30" dur="2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33000000">
                                      <p:cBhvr>
                                        <p:cTn id="34" dur="2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9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>
          <a:blip r:embed="rId2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3864" y="86498"/>
            <a:ext cx="2794687" cy="457201"/>
          </a:xfrm>
          <a:ln>
            <a:noFill/>
          </a:ln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r>
              <a:rPr lang="ru-RU" dirty="0" smtClean="0"/>
              <a:t>Вопрос №1</a:t>
            </a:r>
            <a:endParaRPr lang="ru-RU" dirty="0"/>
          </a:p>
        </p:txBody>
      </p:sp>
      <p:sp>
        <p:nvSpPr>
          <p:cNvPr id="3" name="Управляющая кнопка: возврат 2">
            <a:hlinkClick r:id="rId3" action="ppaction://hlinksldjump" highlightClick="1"/>
          </p:cNvPr>
          <p:cNvSpPr/>
          <p:nvPr/>
        </p:nvSpPr>
        <p:spPr>
          <a:xfrm>
            <a:off x="11460480" y="6236208"/>
            <a:ext cx="731520" cy="621792"/>
          </a:xfrm>
          <a:prstGeom prst="actionButtonRetur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TextBox 3"/>
          <p:cNvSpPr txBox="1"/>
          <p:nvPr/>
        </p:nvSpPr>
        <p:spPr>
          <a:xfrm>
            <a:off x="1210962" y="1235676"/>
            <a:ext cx="9798908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dirty="0" smtClean="0"/>
              <a:t>1. Систематическое, целенаправленное  планомерное восприятие объектов</a:t>
            </a:r>
            <a:endParaRPr lang="ru-RU" sz="4400" dirty="0"/>
          </a:p>
        </p:txBody>
      </p:sp>
      <p:sp>
        <p:nvSpPr>
          <p:cNvPr id="5" name="TextBox 4"/>
          <p:cNvSpPr txBox="1"/>
          <p:nvPr/>
        </p:nvSpPr>
        <p:spPr>
          <a:xfrm>
            <a:off x="7022299" y="5063524"/>
            <a:ext cx="4905633" cy="1077218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3200" dirty="0" smtClean="0"/>
              <a:t>1.НАБЛЮДЕНИЕ</a:t>
            </a:r>
          </a:p>
          <a:p>
            <a:pPr algn="ctr"/>
            <a:r>
              <a:rPr lang="ru-RU" sz="3200" dirty="0" smtClean="0"/>
              <a:t>2. ПАМЯТЬ</a:t>
            </a:r>
            <a:endParaRPr lang="ru-RU" sz="32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5378896" y="6272784"/>
            <a:ext cx="1463040" cy="4572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ответ</a:t>
            </a:r>
            <a:endParaRPr lang="ru-RU" dirty="0"/>
          </a:p>
        </p:txBody>
      </p:sp>
      <p:sp>
        <p:nvSpPr>
          <p:cNvPr id="12" name="TextBox 11"/>
          <p:cNvSpPr txBox="1"/>
          <p:nvPr/>
        </p:nvSpPr>
        <p:spPr>
          <a:xfrm>
            <a:off x="1312562" y="2810476"/>
            <a:ext cx="9798908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dirty="0" smtClean="0"/>
              <a:t>2.Психический познавательный процесс, состоящий в отражении прошлого опыта</a:t>
            </a:r>
            <a:endParaRPr lang="ru-RU" sz="4400" dirty="0"/>
          </a:p>
        </p:txBody>
      </p:sp>
      <p:pic>
        <p:nvPicPr>
          <p:cNvPr id="13" name="Picture 2" descr="http://boombob.ru/img/picture/Jun/24/52fa0938d3c94dd6105fac9d74011570/mini_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482667" y="2513649"/>
            <a:ext cx="2709333" cy="193981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2310216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>
          <a:blip r:embed="rId2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Управляющая кнопка: возврат 3">
            <a:hlinkClick r:id="rId3" action="ppaction://hlinksldjump" highlightClick="1"/>
          </p:cNvPr>
          <p:cNvSpPr/>
          <p:nvPr/>
        </p:nvSpPr>
        <p:spPr>
          <a:xfrm>
            <a:off x="11460480" y="6111158"/>
            <a:ext cx="731520" cy="621792"/>
          </a:xfrm>
          <a:prstGeom prst="actionButtonRetur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133864" y="86498"/>
            <a:ext cx="3930136" cy="457201"/>
          </a:xfrm>
          <a:ln>
            <a:noFill/>
          </a:ln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r>
              <a:rPr lang="ru-RU" dirty="0" smtClean="0"/>
              <a:t>Знание ФГОС</a:t>
            </a:r>
            <a:endParaRPr lang="ru-RU" dirty="0"/>
          </a:p>
        </p:txBody>
      </p:sp>
      <p:sp>
        <p:nvSpPr>
          <p:cNvPr id="15" name="TextBox 14"/>
          <p:cNvSpPr txBox="1"/>
          <p:nvPr/>
        </p:nvSpPr>
        <p:spPr>
          <a:xfrm>
            <a:off x="855361" y="863143"/>
            <a:ext cx="10760906" cy="57554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42950" indent="-742950">
              <a:buAutoNum type="arabicPeriod"/>
            </a:pPr>
            <a:r>
              <a:rPr lang="ru-RU" sz="3200" dirty="0" smtClean="0">
                <a:hlinkClick r:id="rId4" action="ppaction://hlinksldjump"/>
              </a:rPr>
              <a:t>Назовите все образовательные области</a:t>
            </a:r>
            <a:endParaRPr lang="ru-RU" sz="3200" dirty="0" smtClean="0"/>
          </a:p>
          <a:p>
            <a:pPr marL="742950" indent="-742950">
              <a:buAutoNum type="arabicPeriod"/>
            </a:pPr>
            <a:r>
              <a:rPr lang="ru-RU" sz="3200" dirty="0" smtClean="0">
                <a:hlinkClick r:id="rId5" action="ppaction://hlinksldjump"/>
              </a:rPr>
              <a:t>Из каких разделов состоит образовательная программа дошкольного образования?</a:t>
            </a:r>
            <a:endParaRPr lang="ru-RU" sz="3200" dirty="0" smtClean="0"/>
          </a:p>
          <a:p>
            <a:pPr marL="742950" indent="-742950">
              <a:buAutoNum type="arabicPeriod"/>
            </a:pPr>
            <a:r>
              <a:rPr lang="ru-RU" sz="3200" dirty="0" smtClean="0">
                <a:hlinkClick r:id="rId6" action="ppaction://hlinksldjump"/>
              </a:rPr>
              <a:t>На основании чего разрабатывается Примерная основная образовательная программа?</a:t>
            </a:r>
            <a:endParaRPr lang="ru-RU" sz="3200" dirty="0" smtClean="0"/>
          </a:p>
          <a:p>
            <a:pPr marL="742950" indent="-742950">
              <a:buAutoNum type="arabicPeriod"/>
            </a:pPr>
            <a:r>
              <a:rPr lang="ru-RU" sz="3200" dirty="0" smtClean="0">
                <a:hlinkClick r:id="rId7" action="ppaction://hlinksldjump"/>
              </a:rPr>
              <a:t>К какой образовательной области относятся следующие задачи? </a:t>
            </a:r>
            <a:endParaRPr lang="ru-RU" sz="3600" dirty="0" smtClean="0"/>
          </a:p>
          <a:p>
            <a:pPr marL="742950" indent="-742950">
              <a:buFont typeface="Arial" pitchFamily="34" charset="0"/>
              <a:buChar char="•"/>
            </a:pPr>
            <a:r>
              <a:rPr lang="ru-RU" sz="2800" i="1" dirty="0" smtClean="0">
                <a:solidFill>
                  <a:srgbClr val="FF0000"/>
                </a:solidFill>
              </a:rPr>
              <a:t>Развитие игровой деятельности, </a:t>
            </a:r>
          </a:p>
          <a:p>
            <a:pPr marL="742950" indent="-742950">
              <a:buFont typeface="Arial" pitchFamily="34" charset="0"/>
              <a:buChar char="•"/>
            </a:pPr>
            <a:r>
              <a:rPr lang="ru-RU" sz="2800" i="1" dirty="0" smtClean="0">
                <a:solidFill>
                  <a:srgbClr val="FF0000"/>
                </a:solidFill>
              </a:rPr>
              <a:t>Сенсорное развитие, </a:t>
            </a:r>
          </a:p>
          <a:p>
            <a:pPr marL="742950" indent="-742950">
              <a:buFont typeface="Arial" pitchFamily="34" charset="0"/>
              <a:buChar char="•"/>
            </a:pPr>
            <a:r>
              <a:rPr lang="ru-RU" sz="2800" i="1" dirty="0" smtClean="0">
                <a:solidFill>
                  <a:srgbClr val="FF0000"/>
                </a:solidFill>
              </a:rPr>
              <a:t>воспитание КГН, </a:t>
            </a:r>
          </a:p>
          <a:p>
            <a:pPr marL="742950" indent="-742950">
              <a:buFont typeface="Arial" pitchFamily="34" charset="0"/>
              <a:buChar char="•"/>
            </a:pPr>
            <a:r>
              <a:rPr lang="ru-RU" sz="2800" i="1" dirty="0" smtClean="0">
                <a:solidFill>
                  <a:srgbClr val="FF0000"/>
                </a:solidFill>
              </a:rPr>
              <a:t>Формирование гендерной, семейной, гражданской принадлежности, патриотических чувств?</a:t>
            </a:r>
            <a:endParaRPr lang="ru-RU" sz="3200" i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395844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>
          <a:blip r:embed="rId2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Управляющая кнопка: возврат 3">
            <a:hlinkClick r:id="rId3" action="ppaction://hlinksldjump" highlightClick="1"/>
          </p:cNvPr>
          <p:cNvSpPr/>
          <p:nvPr/>
        </p:nvSpPr>
        <p:spPr>
          <a:xfrm>
            <a:off x="11460480" y="6236208"/>
            <a:ext cx="731520" cy="621792"/>
          </a:xfrm>
          <a:prstGeom prst="actionButtonRetur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133864" y="86498"/>
            <a:ext cx="2794687" cy="457201"/>
          </a:xfrm>
          <a:ln>
            <a:noFill/>
          </a:ln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r>
              <a:rPr lang="ru-RU" dirty="0" smtClean="0"/>
              <a:t>Вопрос №4</a:t>
            </a:r>
            <a:endParaRPr lang="ru-RU" dirty="0"/>
          </a:p>
        </p:txBody>
      </p:sp>
      <p:sp>
        <p:nvSpPr>
          <p:cNvPr id="8" name="TextBox 7"/>
          <p:cNvSpPr txBox="1"/>
          <p:nvPr/>
        </p:nvSpPr>
        <p:spPr>
          <a:xfrm>
            <a:off x="6277232" y="4707924"/>
            <a:ext cx="4905633" cy="584775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3200" dirty="0" smtClean="0"/>
              <a:t>МОЛОДЕЦ</a:t>
            </a:r>
            <a:endParaRPr lang="ru-RU" sz="3200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5378896" y="6272784"/>
            <a:ext cx="1463040" cy="4572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ответ</a:t>
            </a:r>
            <a:endParaRPr lang="ru-RU" dirty="0"/>
          </a:p>
        </p:txBody>
      </p:sp>
      <p:sp>
        <p:nvSpPr>
          <p:cNvPr id="13" name="TextBox 12"/>
          <p:cNvSpPr txBox="1"/>
          <p:nvPr/>
        </p:nvSpPr>
        <p:spPr>
          <a:xfrm>
            <a:off x="1210961" y="1235676"/>
            <a:ext cx="999890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dirty="0" smtClean="0"/>
              <a:t>Конкурс выразительности речи педагога</a:t>
            </a:r>
            <a:endParaRPr lang="ru-RU" sz="4400" dirty="0"/>
          </a:p>
        </p:txBody>
      </p:sp>
      <p:pic>
        <p:nvPicPr>
          <p:cNvPr id="7170" name="Picture 2" descr="http://img.likeness.ru/uploads/users/7569/1451236942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188507" y="1997075"/>
            <a:ext cx="3552825" cy="355282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0113337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>
          <a:blip r:embed="rId2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Управляющая кнопка: возврат 3">
            <a:hlinkClick r:id="rId3" action="ppaction://hlinksldjump" highlightClick="1"/>
          </p:cNvPr>
          <p:cNvSpPr/>
          <p:nvPr/>
        </p:nvSpPr>
        <p:spPr>
          <a:xfrm>
            <a:off x="11460480" y="6236208"/>
            <a:ext cx="731520" cy="621792"/>
          </a:xfrm>
          <a:prstGeom prst="actionButtonRetur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133864" y="86498"/>
            <a:ext cx="2794687" cy="457201"/>
          </a:xfrm>
          <a:ln>
            <a:noFill/>
          </a:ln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r>
              <a:rPr lang="ru-RU" dirty="0" smtClean="0"/>
              <a:t>Вопрос №5</a:t>
            </a:r>
            <a:endParaRPr lang="ru-RU" dirty="0"/>
          </a:p>
        </p:txBody>
      </p:sp>
      <p:sp>
        <p:nvSpPr>
          <p:cNvPr id="14" name="TextBox 13"/>
          <p:cNvSpPr txBox="1"/>
          <p:nvPr/>
        </p:nvSpPr>
        <p:spPr>
          <a:xfrm>
            <a:off x="1210962" y="1235676"/>
            <a:ext cx="979890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dirty="0" smtClean="0"/>
              <a:t>Решите педагогические ситуации….</a:t>
            </a:r>
            <a:endParaRPr lang="ru-RU" sz="4400" dirty="0"/>
          </a:p>
        </p:txBody>
      </p:sp>
      <p:pic>
        <p:nvPicPr>
          <p:cNvPr id="6146" name="Picture 2" descr="http://img-fotki.yandex.ru/get/6805/9622974.5e/0_8cac8_ac45f03_ori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626908" y="1950244"/>
            <a:ext cx="4704292" cy="352822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0967827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>
          <a:blip r:embed="rId2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Управляющая кнопка: возврат 3">
            <a:hlinkClick r:id="rId3" action="ppaction://hlinksldjump" highlightClick="1"/>
          </p:cNvPr>
          <p:cNvSpPr/>
          <p:nvPr/>
        </p:nvSpPr>
        <p:spPr>
          <a:xfrm>
            <a:off x="11460480" y="6236208"/>
            <a:ext cx="731520" cy="621792"/>
          </a:xfrm>
          <a:prstGeom prst="actionButtonRetur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133864" y="86498"/>
            <a:ext cx="2794687" cy="457201"/>
          </a:xfrm>
          <a:ln>
            <a:noFill/>
          </a:ln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r>
              <a:rPr lang="ru-RU" dirty="0" smtClean="0"/>
              <a:t>Вопрос №7</a:t>
            </a:r>
            <a:endParaRPr lang="ru-RU" dirty="0"/>
          </a:p>
        </p:txBody>
      </p:sp>
      <p:sp>
        <p:nvSpPr>
          <p:cNvPr id="8" name="TextBox 7"/>
          <p:cNvSpPr txBox="1"/>
          <p:nvPr/>
        </p:nvSpPr>
        <p:spPr>
          <a:xfrm>
            <a:off x="6277232" y="4707924"/>
            <a:ext cx="4905633" cy="1077218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3200" dirty="0" smtClean="0"/>
              <a:t>Сангвиники, холерики, меланхолики, флегматики</a:t>
            </a:r>
            <a:endParaRPr lang="ru-RU" sz="3200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5378896" y="6272784"/>
            <a:ext cx="1463040" cy="4572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ответ</a:t>
            </a:r>
            <a:endParaRPr lang="ru-RU" dirty="0"/>
          </a:p>
        </p:txBody>
      </p:sp>
      <p:sp>
        <p:nvSpPr>
          <p:cNvPr id="15" name="TextBox 14"/>
          <p:cNvSpPr txBox="1"/>
          <p:nvPr/>
        </p:nvSpPr>
        <p:spPr>
          <a:xfrm>
            <a:off x="1210962" y="1235676"/>
            <a:ext cx="979890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dirty="0" smtClean="0"/>
              <a:t>Какие типы темперамента вы знаете?</a:t>
            </a:r>
            <a:endParaRPr lang="ru-RU" sz="4400" dirty="0"/>
          </a:p>
        </p:txBody>
      </p:sp>
      <p:pic>
        <p:nvPicPr>
          <p:cNvPr id="5122" name="Picture 2" descr="http://profilaktika.tomsk.ru/wp-content/uploads/2015/01/temperament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43175" y="2225675"/>
            <a:ext cx="6934200" cy="17145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3817899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>
          <a:blip r:embed="rId2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Управляющая кнопка: возврат 3">
            <a:hlinkClick r:id="rId3" action="ppaction://hlinksldjump" highlightClick="1"/>
          </p:cNvPr>
          <p:cNvSpPr/>
          <p:nvPr/>
        </p:nvSpPr>
        <p:spPr>
          <a:xfrm>
            <a:off x="11460480" y="6236208"/>
            <a:ext cx="731520" cy="621792"/>
          </a:xfrm>
          <a:prstGeom prst="actionButtonRetur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133864" y="86498"/>
            <a:ext cx="2794687" cy="457201"/>
          </a:xfrm>
          <a:ln>
            <a:noFill/>
          </a:ln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r>
              <a:rPr lang="ru-RU" dirty="0" smtClean="0"/>
              <a:t>Вопрос №8</a:t>
            </a:r>
            <a:endParaRPr lang="ru-RU" dirty="0"/>
          </a:p>
        </p:txBody>
      </p:sp>
      <p:sp>
        <p:nvSpPr>
          <p:cNvPr id="14" name="TextBox 13"/>
          <p:cNvSpPr txBox="1"/>
          <p:nvPr/>
        </p:nvSpPr>
        <p:spPr>
          <a:xfrm>
            <a:off x="1210962" y="761542"/>
            <a:ext cx="979890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dirty="0" smtClean="0">
                <a:hlinkClick r:id="rId4" action="ppaction://hlinksldjump"/>
              </a:rPr>
              <a:t>«Модель педагога»</a:t>
            </a:r>
            <a:endParaRPr lang="ru-RU" sz="4400" dirty="0"/>
          </a:p>
        </p:txBody>
      </p:sp>
      <p:pic>
        <p:nvPicPr>
          <p:cNvPr id="4098" name="Picture 2" descr="http://212d.ru/site_ds/files/99/images/211-99ad6b425ca6dc0f18e592d5caf439de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018241" y="1414992"/>
            <a:ext cx="7620000" cy="517207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6161225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>
          <a:blip r:embed="rId2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2146" y="155060"/>
            <a:ext cx="10515600" cy="413351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hlinkClick r:id="rId3"/>
              </a:rPr>
              <a:t>Музыкальная пауза</a:t>
            </a:r>
            <a:endParaRPr lang="ru-RU" dirty="0"/>
          </a:p>
        </p:txBody>
      </p:sp>
      <p:sp>
        <p:nvSpPr>
          <p:cNvPr id="4" name="Управляющая кнопка: возврат 3">
            <a:hlinkClick r:id="rId4" action="ppaction://hlinksldjump" highlightClick="1"/>
          </p:cNvPr>
          <p:cNvSpPr/>
          <p:nvPr/>
        </p:nvSpPr>
        <p:spPr>
          <a:xfrm>
            <a:off x="11460480" y="6236208"/>
            <a:ext cx="731520" cy="621792"/>
          </a:xfrm>
          <a:prstGeom prst="actionButtonRetur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6" name="Picture 6" descr="http://www.osh.by/wp-content/uploads/2014/02/skripichnii_kluch0000.png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63034" y="382145"/>
            <a:ext cx="7579388" cy="56845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http://center-nobel.com/assets/images/nobel_news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180667" y="1207560"/>
            <a:ext cx="4504265" cy="450426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2902431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>
          <a:blip r:embed="rId2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Управляющая кнопка: возврат 3">
            <a:hlinkClick r:id="rId3" action="ppaction://hlinksldjump" highlightClick="1"/>
          </p:cNvPr>
          <p:cNvSpPr/>
          <p:nvPr/>
        </p:nvSpPr>
        <p:spPr>
          <a:xfrm>
            <a:off x="11460480" y="6236208"/>
            <a:ext cx="731520" cy="621792"/>
          </a:xfrm>
          <a:prstGeom prst="actionButtonRetur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133864" y="86498"/>
            <a:ext cx="3548450" cy="457201"/>
          </a:xfrm>
          <a:ln>
            <a:noFill/>
          </a:ln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r>
              <a:rPr lang="ru-RU" dirty="0" smtClean="0"/>
              <a:t>Черный ящик</a:t>
            </a:r>
            <a:endParaRPr lang="ru-RU" dirty="0"/>
          </a:p>
        </p:txBody>
      </p:sp>
      <p:sp>
        <p:nvSpPr>
          <p:cNvPr id="8" name="TextBox 7"/>
          <p:cNvSpPr txBox="1"/>
          <p:nvPr/>
        </p:nvSpPr>
        <p:spPr>
          <a:xfrm>
            <a:off x="2167467" y="3606800"/>
            <a:ext cx="9330265" cy="156966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3200" dirty="0" smtClean="0"/>
              <a:t>1.Изобразите животного или человека</a:t>
            </a:r>
          </a:p>
          <a:p>
            <a:r>
              <a:rPr lang="ru-RU" sz="3200" dirty="0" smtClean="0"/>
              <a:t>2. Как объяснить ребенку последовательность рисования предмета или образа?</a:t>
            </a:r>
            <a:endParaRPr lang="ru-RU" sz="3200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5378896" y="6272784"/>
            <a:ext cx="1463040" cy="4572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ответ</a:t>
            </a:r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2760161" y="1714269"/>
            <a:ext cx="650235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Конкурс художников</a:t>
            </a:r>
            <a:endParaRPr lang="ru-RU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2050" name="Picture 2" descr="http://www.ru.all.biz/img/ru/pred/logo/54118.jpe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15975" y="1345142"/>
            <a:ext cx="1905000" cy="17145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6169536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imcsaba.3dn.ru/32451c80e368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8570" y="2136835"/>
            <a:ext cx="3932564" cy="40077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://planet.org.ua/wp-content/uploads/2014/02/Shkola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84507" y="3355552"/>
            <a:ext cx="2256221" cy="24475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Управляющая кнопка: далее 3">
            <a:hlinkClick r:id="" action="ppaction://hlinkshowjump?jump=nextslide" highlightClick="1"/>
          </p:cNvPr>
          <p:cNvSpPr/>
          <p:nvPr/>
        </p:nvSpPr>
        <p:spPr>
          <a:xfrm>
            <a:off x="11257005" y="6144544"/>
            <a:ext cx="626076" cy="470441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Прямоугольник 1"/>
          <p:cNvSpPr/>
          <p:nvPr/>
        </p:nvSpPr>
        <p:spPr>
          <a:xfrm>
            <a:off x="3122711" y="1213505"/>
            <a:ext cx="604543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Подведение итогов</a:t>
            </a:r>
            <a:endParaRPr lang="ru-RU" sz="5400" b="1" cap="none" spc="0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6150620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uroki-shkola.ru/wp-content/uploads/2012/10/fon_pp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4936"/>
            <a:ext cx="12192000" cy="6833064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1134533" y="1557867"/>
            <a:ext cx="9685867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Социально-коммуникативное развитие</a:t>
            </a:r>
          </a:p>
          <a:p>
            <a:pPr marL="342900" indent="-342900">
              <a:buFont typeface="+mj-lt"/>
              <a:buAutoNum type="arabicPeriod"/>
            </a:pP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Познавательное развитие</a:t>
            </a:r>
          </a:p>
          <a:p>
            <a:pPr marL="342900" indent="-342900">
              <a:buFont typeface="+mj-lt"/>
              <a:buAutoNum type="arabicPeriod"/>
            </a:pP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Художественно-эстетическое развитие</a:t>
            </a:r>
          </a:p>
          <a:p>
            <a:pPr marL="342900" indent="-342900">
              <a:buFont typeface="+mj-lt"/>
              <a:buAutoNum type="arabicPeriod"/>
            </a:pP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Физическое развитие</a:t>
            </a:r>
          </a:p>
          <a:p>
            <a:pPr marL="342900" indent="-342900">
              <a:buFont typeface="+mj-lt"/>
              <a:buAutoNum type="arabicPeriod"/>
            </a:pP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Речевое развитие</a:t>
            </a:r>
            <a:endParaRPr lang="ru-RU" sz="4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Управляющая кнопка: возврат 4">
            <a:hlinkClick r:id="rId3" action="ppaction://hlinksldjump" highlightClick="1"/>
          </p:cNvPr>
          <p:cNvSpPr/>
          <p:nvPr/>
        </p:nvSpPr>
        <p:spPr>
          <a:xfrm>
            <a:off x="10227733" y="4792133"/>
            <a:ext cx="1507067" cy="1100667"/>
          </a:xfrm>
          <a:prstGeom prst="actionButtonRetur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uroki-shkola.ru/wp-content/uploads/2012/10/fon_pp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4936"/>
            <a:ext cx="12192000" cy="6833064"/>
          </a:xfrm>
          <a:prstGeom prst="rect">
            <a:avLst/>
          </a:prstGeom>
          <a:noFill/>
        </p:spPr>
      </p:pic>
      <p:sp>
        <p:nvSpPr>
          <p:cNvPr id="3" name="Скругленный прямоугольник 2"/>
          <p:cNvSpPr/>
          <p:nvPr/>
        </p:nvSpPr>
        <p:spPr>
          <a:xfrm>
            <a:off x="812800" y="1405467"/>
            <a:ext cx="2743200" cy="1151466"/>
          </a:xfrm>
          <a:prstGeom prst="roundRect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 smtClean="0">
                <a:solidFill>
                  <a:srgbClr val="002060"/>
                </a:solidFill>
              </a:rPr>
              <a:t>Целевой раздел</a:t>
            </a:r>
            <a:endParaRPr lang="ru-RU" sz="2800" dirty="0">
              <a:solidFill>
                <a:srgbClr val="002060"/>
              </a:solidFill>
            </a:endParaRP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4775200" y="1507067"/>
            <a:ext cx="2997200" cy="1151466"/>
          </a:xfrm>
          <a:prstGeom prst="roundRect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 smtClean="0">
                <a:solidFill>
                  <a:srgbClr val="002060"/>
                </a:solidFill>
              </a:rPr>
              <a:t>Содержательный раздел</a:t>
            </a:r>
            <a:endParaRPr lang="ru-RU" sz="2800" dirty="0">
              <a:solidFill>
                <a:srgbClr val="002060"/>
              </a:solidFill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8568267" y="1490134"/>
            <a:ext cx="3318933" cy="1151466"/>
          </a:xfrm>
          <a:prstGeom prst="roundRect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 smtClean="0">
                <a:solidFill>
                  <a:srgbClr val="002060"/>
                </a:solidFill>
              </a:rPr>
              <a:t>Организационный раздел</a:t>
            </a:r>
            <a:endParaRPr lang="ru-RU" sz="2800" dirty="0">
              <a:solidFill>
                <a:srgbClr val="002060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21733" y="3505200"/>
            <a:ext cx="1540934" cy="88053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002060"/>
                </a:solidFill>
              </a:rPr>
              <a:t>Обязательная часть</a:t>
            </a:r>
          </a:p>
          <a:p>
            <a:pPr algn="ctr"/>
            <a:r>
              <a:rPr lang="ru-RU" dirty="0" smtClean="0">
                <a:solidFill>
                  <a:srgbClr val="FF0000"/>
                </a:solidFill>
              </a:rPr>
              <a:t>60 %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319867" y="3014134"/>
            <a:ext cx="1540934" cy="27093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002060"/>
                </a:solidFill>
              </a:rPr>
              <a:t>Часть, формируемая участниками образовательных отношений</a:t>
            </a:r>
          </a:p>
          <a:p>
            <a:pPr algn="ctr"/>
            <a:r>
              <a:rPr lang="ru-RU" dirty="0" smtClean="0">
                <a:solidFill>
                  <a:srgbClr val="FF0000"/>
                </a:solidFill>
              </a:rPr>
              <a:t>40%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4842933" y="3454400"/>
            <a:ext cx="1540934" cy="88053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002060"/>
                </a:solidFill>
              </a:rPr>
              <a:t>Обязательная часть</a:t>
            </a:r>
          </a:p>
          <a:p>
            <a:pPr algn="ctr"/>
            <a:r>
              <a:rPr lang="ru-RU" dirty="0" smtClean="0">
                <a:solidFill>
                  <a:srgbClr val="FF0000"/>
                </a:solidFill>
              </a:rPr>
              <a:t>60 %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8771466" y="3488267"/>
            <a:ext cx="1540934" cy="88053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002060"/>
                </a:solidFill>
              </a:rPr>
              <a:t>Обязательная часть</a:t>
            </a:r>
          </a:p>
          <a:p>
            <a:pPr algn="ctr"/>
            <a:r>
              <a:rPr lang="ru-RU" dirty="0" smtClean="0">
                <a:solidFill>
                  <a:srgbClr val="FF0000"/>
                </a:solidFill>
              </a:rPr>
              <a:t>60 %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6637867" y="3149601"/>
            <a:ext cx="1540934" cy="27093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002060"/>
                </a:solidFill>
              </a:rPr>
              <a:t>Часть, формируемая участниками образовательных отношений</a:t>
            </a:r>
          </a:p>
          <a:p>
            <a:pPr algn="ctr"/>
            <a:r>
              <a:rPr lang="ru-RU" dirty="0" smtClean="0">
                <a:solidFill>
                  <a:srgbClr val="FF0000"/>
                </a:solidFill>
              </a:rPr>
              <a:t>40%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10430934" y="3149601"/>
            <a:ext cx="1540934" cy="27093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002060"/>
                </a:solidFill>
              </a:rPr>
              <a:t>Часть, формируемая участниками образовательных отношений</a:t>
            </a:r>
          </a:p>
          <a:p>
            <a:pPr algn="ctr"/>
            <a:r>
              <a:rPr lang="ru-RU" dirty="0" smtClean="0">
                <a:solidFill>
                  <a:srgbClr val="FF0000"/>
                </a:solidFill>
              </a:rPr>
              <a:t>40%</a:t>
            </a:r>
            <a:endParaRPr lang="ru-RU" dirty="0">
              <a:solidFill>
                <a:srgbClr val="FF0000"/>
              </a:solidFill>
            </a:endParaRPr>
          </a:p>
        </p:txBody>
      </p:sp>
      <p:cxnSp>
        <p:nvCxnSpPr>
          <p:cNvPr id="13" name="Прямая со стрелкой 12"/>
          <p:cNvCxnSpPr>
            <a:stCxn id="3" idx="2"/>
            <a:endCxn id="6" idx="0"/>
          </p:cNvCxnSpPr>
          <p:nvPr/>
        </p:nvCxnSpPr>
        <p:spPr>
          <a:xfrm flipH="1">
            <a:off x="1092200" y="2556933"/>
            <a:ext cx="1092200" cy="948267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 стрелкой 14"/>
          <p:cNvCxnSpPr>
            <a:stCxn id="3" idx="2"/>
            <a:endCxn id="7" idx="0"/>
          </p:cNvCxnSpPr>
          <p:nvPr/>
        </p:nvCxnSpPr>
        <p:spPr>
          <a:xfrm>
            <a:off x="2184400" y="2556933"/>
            <a:ext cx="905934" cy="457201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 стрелкой 16"/>
          <p:cNvCxnSpPr>
            <a:stCxn id="4" idx="2"/>
            <a:endCxn id="8" idx="0"/>
          </p:cNvCxnSpPr>
          <p:nvPr/>
        </p:nvCxnSpPr>
        <p:spPr>
          <a:xfrm flipH="1">
            <a:off x="5613400" y="2658533"/>
            <a:ext cx="660400" cy="795867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Прямая со стрелкой 18"/>
          <p:cNvCxnSpPr>
            <a:stCxn id="4" idx="2"/>
            <a:endCxn id="10" idx="0"/>
          </p:cNvCxnSpPr>
          <p:nvPr/>
        </p:nvCxnSpPr>
        <p:spPr>
          <a:xfrm>
            <a:off x="6273800" y="2658533"/>
            <a:ext cx="1134534" cy="49106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Прямая со стрелкой 20"/>
          <p:cNvCxnSpPr>
            <a:stCxn id="5" idx="2"/>
            <a:endCxn id="9" idx="0"/>
          </p:cNvCxnSpPr>
          <p:nvPr/>
        </p:nvCxnSpPr>
        <p:spPr>
          <a:xfrm flipH="1">
            <a:off x="9541933" y="2641600"/>
            <a:ext cx="685801" cy="846667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Прямая со стрелкой 22"/>
          <p:cNvCxnSpPr>
            <a:stCxn id="5" idx="2"/>
            <a:endCxn id="11" idx="0"/>
          </p:cNvCxnSpPr>
          <p:nvPr/>
        </p:nvCxnSpPr>
        <p:spPr>
          <a:xfrm>
            <a:off x="10227734" y="2641600"/>
            <a:ext cx="973667" cy="508001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Управляющая кнопка: возврат 23">
            <a:hlinkClick r:id="rId3" action="ppaction://hlinksldjump" highlightClick="1"/>
          </p:cNvPr>
          <p:cNvSpPr/>
          <p:nvPr/>
        </p:nvSpPr>
        <p:spPr>
          <a:xfrm>
            <a:off x="8720667" y="6366933"/>
            <a:ext cx="1761066" cy="491067"/>
          </a:xfrm>
          <a:prstGeom prst="actionButtonRetur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uroki-shkola.ru/wp-content/uploads/2012/10/fon_pp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4936"/>
            <a:ext cx="12192000" cy="6833064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991244" y="1550911"/>
            <a:ext cx="10173683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На основании </a:t>
            </a:r>
          </a:p>
          <a:p>
            <a:pPr algn="ctr"/>
            <a:r>
              <a:rPr lang="ru-RU" sz="5400" b="1" cap="none" spc="0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Федерального государственного </a:t>
            </a:r>
          </a:p>
          <a:p>
            <a:pPr algn="ctr"/>
            <a:r>
              <a:rPr lang="ru-RU" sz="5400" b="1" cap="none" spc="0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образовательного стандарта</a:t>
            </a:r>
            <a:endParaRPr lang="ru-RU" sz="5400" b="1" cap="none" spc="0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63000"/>
                      <a:sat val="105000"/>
                    </a:schemeClr>
                  </a:gs>
                  <a:gs pos="90000">
                    <a:schemeClr val="accent1">
                      <a:shade val="50000"/>
                      <a:satMod val="100000"/>
                    </a:schemeClr>
                  </a:gs>
                </a:gsLst>
                <a:lin ang="5400000"/>
              </a:gra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</a:endParaRPr>
          </a:p>
        </p:txBody>
      </p:sp>
      <p:sp>
        <p:nvSpPr>
          <p:cNvPr id="4" name="Управляющая кнопка: возврат 3">
            <a:hlinkClick r:id="rId3" action="ppaction://hlinksldjump" highlightClick="1"/>
          </p:cNvPr>
          <p:cNvSpPr/>
          <p:nvPr/>
        </p:nvSpPr>
        <p:spPr>
          <a:xfrm>
            <a:off x="10022541" y="5737412"/>
            <a:ext cx="1595718" cy="1120588"/>
          </a:xfrm>
          <a:prstGeom prst="actionButtonRetur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uroki-shkola.ru/wp-content/uploads/2012/10/fon_pp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4936"/>
            <a:ext cx="12192000" cy="6833064"/>
          </a:xfrm>
          <a:prstGeom prst="rect">
            <a:avLst/>
          </a:prstGeom>
          <a:noFill/>
        </p:spPr>
      </p:pic>
      <p:graphicFrame>
        <p:nvGraphicFramePr>
          <p:cNvPr id="3" name="Схема 2"/>
          <p:cNvGraphicFramePr/>
          <p:nvPr/>
        </p:nvGraphicFramePr>
        <p:xfrm>
          <a:off x="237067" y="0"/>
          <a:ext cx="11362267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pSp>
        <p:nvGrpSpPr>
          <p:cNvPr id="4" name="Группа 3"/>
          <p:cNvGrpSpPr/>
          <p:nvPr/>
        </p:nvGrpSpPr>
        <p:grpSpPr>
          <a:xfrm>
            <a:off x="308526" y="5111750"/>
            <a:ext cx="4090416" cy="1746250"/>
            <a:chOff x="67734" y="3669771"/>
            <a:chExt cx="4090416" cy="1746250"/>
          </a:xfrm>
        </p:grpSpPr>
        <p:sp>
          <p:nvSpPr>
            <p:cNvPr id="5" name="Скругленный прямоугольник 4"/>
            <p:cNvSpPr/>
            <p:nvPr/>
          </p:nvSpPr>
          <p:spPr>
            <a:xfrm>
              <a:off x="67734" y="3669771"/>
              <a:ext cx="4090416" cy="1746250"/>
            </a:xfrm>
            <a:prstGeom prst="round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2710599"/>
                <a:satOff val="100000"/>
                <a:lumOff val="-14706"/>
                <a:alphaOff val="0"/>
              </a:schemeClr>
            </a:fillRef>
            <a:effectRef idx="0">
              <a:schemeClr val="accent3">
                <a:hueOff val="2710599"/>
                <a:satOff val="100000"/>
                <a:lumOff val="-14706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6" name="Скругленный прямоугольник 4"/>
            <p:cNvSpPr/>
            <p:nvPr/>
          </p:nvSpPr>
          <p:spPr>
            <a:xfrm>
              <a:off x="85245" y="3755016"/>
              <a:ext cx="3919926" cy="1575760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29540" tIns="64770" rIns="129540" bIns="64770" numCol="1" spcCol="1270" anchor="ctr" anchorCtr="0">
              <a:noAutofit/>
            </a:bodyPr>
            <a:lstStyle/>
            <a:p>
              <a:pPr lvl="0" algn="ctr" defTabSz="1511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2800" kern="1200" dirty="0" smtClean="0"/>
                <a:t>Формирование гендерной, семейной и гражданской принадлежности</a:t>
              </a:r>
              <a:endParaRPr lang="ru-RU" sz="2800" kern="1200" dirty="0"/>
            </a:p>
          </p:txBody>
        </p:sp>
      </p:grpSp>
      <p:grpSp>
        <p:nvGrpSpPr>
          <p:cNvPr id="7" name="Группа 6"/>
          <p:cNvGrpSpPr/>
          <p:nvPr/>
        </p:nvGrpSpPr>
        <p:grpSpPr>
          <a:xfrm>
            <a:off x="4373542" y="5461000"/>
            <a:ext cx="6328325" cy="1397000"/>
            <a:chOff x="4090416" y="3844395"/>
            <a:chExt cx="7271850" cy="1397000"/>
          </a:xfrm>
        </p:grpSpPr>
        <p:sp>
          <p:nvSpPr>
            <p:cNvPr id="8" name="Прямоугольник с двумя скругленными соседними углами 7"/>
            <p:cNvSpPr/>
            <p:nvPr/>
          </p:nvSpPr>
          <p:spPr>
            <a:xfrm rot="5400000">
              <a:off x="7027841" y="906970"/>
              <a:ext cx="1397000" cy="7271850"/>
            </a:xfrm>
            <a:prstGeom prst="round2SameRect">
              <a:avLst/>
            </a:prstGeom>
          </p:spPr>
          <p:style>
            <a:lnRef idx="2">
              <a:schemeClr val="accent3">
                <a:tint val="40000"/>
                <a:alpha val="90000"/>
                <a:hueOff val="2029141"/>
                <a:satOff val="100000"/>
                <a:lumOff val="1779"/>
                <a:alphaOff val="0"/>
              </a:schemeClr>
            </a:lnRef>
            <a:fillRef idx="1">
              <a:schemeClr val="accent3">
                <a:tint val="40000"/>
                <a:alpha val="90000"/>
                <a:hueOff val="2029141"/>
                <a:satOff val="100000"/>
                <a:lumOff val="1779"/>
                <a:alphaOff val="0"/>
              </a:schemeClr>
            </a:fillRef>
            <a:effectRef idx="0">
              <a:schemeClr val="accent3">
                <a:tint val="40000"/>
                <a:alpha val="90000"/>
                <a:hueOff val="2029141"/>
                <a:satOff val="100000"/>
                <a:lumOff val="1779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9" name="Прямоугольник 8"/>
            <p:cNvSpPr/>
            <p:nvPr/>
          </p:nvSpPr>
          <p:spPr>
            <a:xfrm>
              <a:off x="4090416" y="3912591"/>
              <a:ext cx="7203654" cy="1260608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48590" tIns="74295" rIns="148590" bIns="74295" numCol="1" spcCol="1270" anchor="ctr" anchorCtr="0">
              <a:noAutofit/>
            </a:bodyPr>
            <a:lstStyle/>
            <a:p>
              <a:pPr marL="285750" lvl="1" indent="-285750" algn="l" defTabSz="173355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ru-RU" sz="3900" kern="1200" dirty="0" smtClean="0"/>
                <a:t>Познавательное развитие</a:t>
              </a:r>
              <a:endParaRPr lang="ru-RU" sz="3900" kern="1200" dirty="0"/>
            </a:p>
          </p:txBody>
        </p:sp>
      </p:grpSp>
      <p:sp>
        <p:nvSpPr>
          <p:cNvPr id="10" name="Управляющая кнопка: возврат 9">
            <a:hlinkClick r:id="rId8" action="ppaction://hlinksldjump" highlightClick="1"/>
          </p:cNvPr>
          <p:cNvSpPr/>
          <p:nvPr/>
        </p:nvSpPr>
        <p:spPr>
          <a:xfrm>
            <a:off x="11159067" y="5892800"/>
            <a:ext cx="1032933" cy="965200"/>
          </a:xfrm>
          <a:prstGeom prst="actionButtonRetur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uroki-shkola.ru/wp-content/uploads/2012/10/fon_pp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4936"/>
            <a:ext cx="12192000" cy="6833064"/>
          </a:xfrm>
          <a:prstGeom prst="rect">
            <a:avLst/>
          </a:prstGeom>
          <a:noFill/>
        </p:spPr>
      </p:pic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237067" y="668865"/>
          <a:ext cx="11700932" cy="514680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2523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92523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92523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92523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922868"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chemeClr val="tx1"/>
                          </a:solidFill>
                        </a:rPr>
                        <a:t>Педагогическая направленность личности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chemeClr val="tx1"/>
                          </a:solidFill>
                        </a:rPr>
                        <a:t>Профессионально необходимые знания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chemeClr val="tx1"/>
                          </a:solidFill>
                        </a:rPr>
                        <a:t>Профессионально необходимые способности, умения навыки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chemeClr val="tx1"/>
                          </a:solidFill>
                        </a:rPr>
                        <a:t>Прикладные знания, умения, навыки, способности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66243"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chemeClr val="tx1"/>
                          </a:solidFill>
                        </a:rPr>
                        <a:t>1. Стабильный интерес к педагогической деятельности, любовь к детям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chemeClr val="tx1"/>
                          </a:solidFill>
                        </a:rPr>
                        <a:t>Специальные знания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chemeClr val="tx1"/>
                          </a:solidFill>
                        </a:rPr>
                        <a:t>Организаторские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chemeClr val="tx1"/>
                          </a:solidFill>
                        </a:rPr>
                        <a:t>Художественные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66243"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chemeClr val="tx1"/>
                          </a:solidFill>
                        </a:rPr>
                        <a:t>2. Ответственность за результаты своего труда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chemeClr val="tx1"/>
                          </a:solidFill>
                        </a:rPr>
                        <a:t>Знания вопросов по педагогике, психологии, методологии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chemeClr val="tx1"/>
                          </a:solidFill>
                        </a:rPr>
                        <a:t>Коммуникативные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chemeClr val="tx1"/>
                          </a:solidFill>
                        </a:rPr>
                        <a:t>Технические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66243"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chemeClr val="tx1"/>
                          </a:solidFill>
                        </a:rPr>
                        <a:t>3. Позитивные мотивы деятельности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chemeClr val="tx1"/>
                          </a:solidFill>
                        </a:rPr>
                        <a:t>Общественные (политические, экономические, исторические и т.д.)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chemeClr val="tx1"/>
                          </a:solidFill>
                        </a:rPr>
                        <a:t>Дидактические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chemeClr val="tx1"/>
                          </a:solidFill>
                        </a:rPr>
                        <a:t>Спортивные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66243"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chemeClr val="tx1"/>
                          </a:solidFill>
                        </a:rPr>
                        <a:t>4. Позитивные качества личности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chemeClr val="tx1"/>
                          </a:solidFill>
                        </a:rPr>
                        <a:t>Наиболее актуальные на сегодня знания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chemeClr val="tx1"/>
                          </a:solidFill>
                        </a:rPr>
                        <a:t>Актерские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chemeClr val="tx1"/>
                          </a:solidFill>
                        </a:rPr>
                        <a:t>Бытовые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4" name="Управляющая кнопка: возврат 3">
            <a:hlinkClick r:id="rId3" action="ppaction://hlinksldjump" highlightClick="1"/>
          </p:cNvPr>
          <p:cNvSpPr/>
          <p:nvPr/>
        </p:nvSpPr>
        <p:spPr>
          <a:xfrm>
            <a:off x="10447867" y="6163733"/>
            <a:ext cx="1354666" cy="694267"/>
          </a:xfrm>
          <a:prstGeom prst="actionButtonRetur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429</TotalTime>
  <Words>371</Words>
  <Application>Microsoft Office PowerPoint</Application>
  <PresentationFormat>Широкоэкранный</PresentationFormat>
  <Paragraphs>106</Paragraphs>
  <Slides>17</Slides>
  <Notes>1</Notes>
  <HiddenSlides>8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23" baseType="lpstr">
      <vt:lpstr>Arial</vt:lpstr>
      <vt:lpstr>Calibri</vt:lpstr>
      <vt:lpstr>Calibri Light</vt:lpstr>
      <vt:lpstr>Comic Sans MS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Вопрос №1</vt:lpstr>
      <vt:lpstr>Знание ФГОС</vt:lpstr>
      <vt:lpstr>Вопрос №4</vt:lpstr>
      <vt:lpstr>Вопрос №5</vt:lpstr>
      <vt:lpstr>Вопрос №7</vt:lpstr>
      <vt:lpstr>Вопрос №8</vt:lpstr>
      <vt:lpstr>Музыкальная пауза</vt:lpstr>
      <vt:lpstr>Черный ящик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александровна елена</dc:creator>
  <cp:lastModifiedBy>Ирина</cp:lastModifiedBy>
  <cp:revision>96</cp:revision>
  <dcterms:created xsi:type="dcterms:W3CDTF">2015-07-08T11:55:46Z</dcterms:created>
  <dcterms:modified xsi:type="dcterms:W3CDTF">2021-03-24T10:40:03Z</dcterms:modified>
</cp:coreProperties>
</file>