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56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95622-D712-4D76-BC27-A028C416CD0A}" type="datetimeFigureOut">
              <a:rPr lang="ru-RU" smtClean="0"/>
              <a:pPr/>
              <a:t>30.04.2026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4FD6B2-1617-48C9-954D-EFFAE0B5FE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FD6B2-1617-48C9-954D-EFFAE0B5FE8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30.04.2026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lIns="0" tIns="0" rIns="0" bIns="0"/>
          <a:lstStyle>
            <a:lvl1pPr>
              <a:defRPr sz="3200" b="1" i="0">
                <a:solidFill>
                  <a:srgbClr val="001F5F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4/30/2026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4/30/2026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539646" y="1825625"/>
            <a:ext cx="3815934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662073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30.04.2026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</p:sldLayoutIdLst>
  <p:transition spd="slow">
    <p:fad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6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0200" y="2130560"/>
            <a:ext cx="6187566" cy="2241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sz="2400" spc="-14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проекта:</a:t>
            </a:r>
            <a:endParaRPr sz="2400" dirty="0">
              <a:latin typeface="Times New Roman" pitchFamily="18" charset="0"/>
              <a:cs typeface="Times New Roman" pitchFamily="18" charset="0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«ПРОЦЕСС</a:t>
            </a:r>
            <a:r>
              <a:rPr sz="2400" spc="-6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ОПТИМИЗАЦИИ</a:t>
            </a:r>
            <a:r>
              <a:rPr sz="2400" spc="-7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УБОРКИ</a:t>
            </a:r>
            <a:r>
              <a:rPr lang="ru-RU" sz="240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ИГРУШЕК</a:t>
            </a:r>
            <a:r>
              <a:rPr lang="ru-RU" sz="2400" spc="-8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spc="-6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ГРУППОВОЙ</a:t>
            </a:r>
            <a:r>
              <a:rPr lang="ru-RU" sz="2400" spc="-9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3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КОМНАТЕ</a:t>
            </a:r>
            <a:r>
              <a:rPr lang="ru-RU" sz="2400" spc="-8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1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ПОСЛЕ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1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ОКОНЧАНИЯ</a:t>
            </a:r>
            <a:r>
              <a:rPr lang="ru-RU" sz="2400" spc="-8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ИГРОВОЙ</a:t>
            </a:r>
            <a:r>
              <a:rPr lang="ru-RU" sz="2400" spc="-7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1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ДЕЯТЕЛЬНОСТИ »</a:t>
            </a:r>
            <a:br>
              <a:rPr lang="ru-RU" sz="2400" dirty="0"/>
            </a:br>
            <a:endParaRPr sz="2400" dirty="0"/>
          </a:p>
        </p:txBody>
      </p:sp>
      <p:sp>
        <p:nvSpPr>
          <p:cNvPr id="4" name="object 4"/>
          <p:cNvSpPr txBox="1"/>
          <p:nvPr/>
        </p:nvSpPr>
        <p:spPr>
          <a:xfrm>
            <a:off x="1447800" y="1371600"/>
            <a:ext cx="68853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14295" marR="5080" indent="-260223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Муниципальное</a:t>
            </a:r>
            <a:r>
              <a:rPr sz="1800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бюджетное</a:t>
            </a:r>
            <a:r>
              <a:rPr sz="1800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дошкольное</a:t>
            </a:r>
            <a:r>
              <a:rPr sz="1800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образовательное</a:t>
            </a:r>
            <a:r>
              <a:rPr sz="1800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учреждение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детский</a:t>
            </a:r>
            <a:r>
              <a:rPr sz="18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сад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25" dirty="0">
                <a:solidFill>
                  <a:srgbClr val="001F5F"/>
                </a:solidFill>
                <a:latin typeface="Times New Roman"/>
                <a:cs typeface="Times New Roman"/>
              </a:rPr>
              <a:t>№2</a:t>
            </a:r>
            <a:r>
              <a:rPr lang="ru-RU" sz="1800" spc="-25" dirty="0">
                <a:solidFill>
                  <a:srgbClr val="001F5F"/>
                </a:solidFill>
                <a:latin typeface="Times New Roman"/>
                <a:cs typeface="Times New Roman"/>
              </a:rPr>
              <a:t>7 «Сказка»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33800" y="6019800"/>
            <a:ext cx="2286000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35"/>
              </a:spcBef>
            </a:pPr>
            <a:endParaRPr sz="16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г.о.г.</a:t>
            </a:r>
            <a:r>
              <a:rPr sz="18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001F5F"/>
                </a:solidFill>
                <a:latin typeface="Times New Roman"/>
                <a:cs typeface="Times New Roman"/>
              </a:rPr>
              <a:t>Выкса,</a:t>
            </a:r>
            <a:r>
              <a:rPr sz="18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202</a:t>
            </a:r>
            <a:r>
              <a:rPr lang="ru-RU"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6</a:t>
            </a: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г.</a:t>
            </a:r>
            <a:endParaRPr sz="18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1295400"/>
            <a:ext cx="7886700" cy="451661"/>
          </a:xfrm>
          <a:prstGeom prst="rect">
            <a:avLst/>
          </a:prstGeom>
        </p:spPr>
        <p:txBody>
          <a:bodyPr vert="horz" wrap="square" lIns="0" tIns="81533" rIns="0" bIns="0" rtlCol="0">
            <a:spAutoFit/>
          </a:bodyPr>
          <a:lstStyle/>
          <a:p>
            <a:pPr marL="346329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ФГОС</a:t>
            </a:r>
            <a:r>
              <a:rPr sz="2400" b="1" spc="-2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spc="-25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endParaRPr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52600" y="2743200"/>
            <a:ext cx="582485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Образовательная</a:t>
            </a:r>
            <a:r>
              <a:rPr sz="2400" b="1" spc="-45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область</a:t>
            </a:r>
            <a:endParaRPr sz="24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400" b="1" spc="-25" dirty="0">
                <a:solidFill>
                  <a:srgbClr val="234583"/>
                </a:solidFill>
                <a:latin typeface="Times New Roman"/>
                <a:cs typeface="Times New Roman"/>
              </a:rPr>
              <a:t>«Социально-</a:t>
            </a: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коммуникативное</a:t>
            </a:r>
            <a:r>
              <a:rPr sz="2400" b="1" spc="85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развитие»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8200" y="4800600"/>
            <a:ext cx="7858759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5955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Самообслуживание,</a:t>
            </a:r>
            <a:r>
              <a:rPr sz="2400" b="1" spc="-3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самостоятельность,</a:t>
            </a:r>
            <a:r>
              <a:rPr sz="2400" b="1" spc="-5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трудовое</a:t>
            </a:r>
            <a:endParaRPr sz="2400" dirty="0">
              <a:latin typeface="Times New Roman"/>
              <a:cs typeface="Times New Roman"/>
            </a:endParaRPr>
          </a:p>
          <a:p>
            <a:pPr marL="3134360">
              <a:lnSpc>
                <a:spcPct val="100000"/>
              </a:lnSpc>
            </a:pP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воспитание</a:t>
            </a:r>
            <a:endParaRPr sz="2400" dirty="0">
              <a:latin typeface="Times New Roman"/>
              <a:cs typeface="Times New Roman"/>
            </a:endParaRPr>
          </a:p>
          <a:p>
            <a:pPr marL="426720" marR="346075" indent="257810">
              <a:lnSpc>
                <a:spcPct val="100000"/>
              </a:lnSpc>
            </a:pP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(формировать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 желание</a:t>
            </a:r>
            <a:r>
              <a:rPr sz="2400" b="1" spc="-45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участвовать</a:t>
            </a:r>
            <a:r>
              <a:rPr sz="2400" b="1" spc="-5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в</a:t>
            </a:r>
            <a:r>
              <a:rPr sz="2400" b="1" spc="-5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посильном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труде,</a:t>
            </a:r>
            <a:r>
              <a:rPr sz="2400" b="1" spc="-7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умение</a:t>
            </a:r>
            <a:r>
              <a:rPr sz="2400" b="1" spc="-6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преодолевать</a:t>
            </a:r>
            <a:r>
              <a:rPr sz="2400" b="1" spc="-6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небольшие</a:t>
            </a:r>
            <a:r>
              <a:rPr sz="2400" b="1" spc="-55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трудности.</a:t>
            </a:r>
            <a:endParaRPr sz="24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Побуждать</a:t>
            </a:r>
            <a:r>
              <a:rPr sz="2400" b="1" spc="-7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после</a:t>
            </a:r>
            <a:r>
              <a:rPr sz="2400" b="1" spc="-6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игры</a:t>
            </a:r>
            <a:r>
              <a:rPr sz="2400" b="1" spc="-65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убирать</a:t>
            </a:r>
            <a:r>
              <a:rPr sz="2400" b="1" spc="-4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игрушки</a:t>
            </a:r>
            <a:r>
              <a:rPr sz="2400" b="1" spc="-60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на</a:t>
            </a:r>
            <a:r>
              <a:rPr sz="2400" b="1" spc="-55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234583"/>
                </a:solidFill>
                <a:latin typeface="Times New Roman"/>
                <a:cs typeface="Times New Roman"/>
              </a:rPr>
              <a:t>свои</a:t>
            </a:r>
            <a:r>
              <a:rPr sz="2400" b="1" spc="-65" dirty="0">
                <a:solidFill>
                  <a:srgbClr val="234583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234583"/>
                </a:solidFill>
                <a:latin typeface="Times New Roman"/>
                <a:cs typeface="Times New Roman"/>
              </a:rPr>
              <a:t>места).</a:t>
            </a:r>
            <a:endParaRPr sz="2400" dirty="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343400" y="1828800"/>
            <a:ext cx="512445" cy="1003300"/>
            <a:chOff x="4399788" y="969263"/>
            <a:chExt cx="512445" cy="1003300"/>
          </a:xfrm>
        </p:grpSpPr>
        <p:sp>
          <p:nvSpPr>
            <p:cNvPr id="6" name="object 6"/>
            <p:cNvSpPr/>
            <p:nvPr/>
          </p:nvSpPr>
          <p:spPr>
            <a:xfrm>
              <a:off x="4412742" y="982217"/>
              <a:ext cx="486409" cy="977265"/>
            </a:xfrm>
            <a:custGeom>
              <a:avLst/>
              <a:gdLst/>
              <a:ahLst/>
              <a:cxnLst/>
              <a:rect l="l" t="t" r="r" b="b"/>
              <a:pathLst>
                <a:path w="486410" h="977264">
                  <a:moveTo>
                    <a:pt x="364617" y="0"/>
                  </a:moveTo>
                  <a:lnTo>
                    <a:pt x="121538" y="0"/>
                  </a:lnTo>
                  <a:lnTo>
                    <a:pt x="121538" y="733806"/>
                  </a:lnTo>
                  <a:lnTo>
                    <a:pt x="0" y="733806"/>
                  </a:lnTo>
                  <a:lnTo>
                    <a:pt x="243078" y="976884"/>
                  </a:lnTo>
                  <a:lnTo>
                    <a:pt x="486156" y="733806"/>
                  </a:lnTo>
                  <a:lnTo>
                    <a:pt x="364617" y="733806"/>
                  </a:lnTo>
                  <a:lnTo>
                    <a:pt x="364617" y="0"/>
                  </a:lnTo>
                  <a:close/>
                </a:path>
              </a:pathLst>
            </a:custGeom>
            <a:solidFill>
              <a:srgbClr val="BADF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412742" y="982217"/>
              <a:ext cx="486409" cy="977265"/>
            </a:xfrm>
            <a:custGeom>
              <a:avLst/>
              <a:gdLst/>
              <a:ahLst/>
              <a:cxnLst/>
              <a:rect l="l" t="t" r="r" b="b"/>
              <a:pathLst>
                <a:path w="486410" h="977264">
                  <a:moveTo>
                    <a:pt x="0" y="733806"/>
                  </a:moveTo>
                  <a:lnTo>
                    <a:pt x="121538" y="733806"/>
                  </a:lnTo>
                  <a:lnTo>
                    <a:pt x="121538" y="0"/>
                  </a:lnTo>
                  <a:lnTo>
                    <a:pt x="364617" y="0"/>
                  </a:lnTo>
                  <a:lnTo>
                    <a:pt x="364617" y="733806"/>
                  </a:lnTo>
                  <a:lnTo>
                    <a:pt x="486156" y="733806"/>
                  </a:lnTo>
                  <a:lnTo>
                    <a:pt x="243078" y="976884"/>
                  </a:lnTo>
                  <a:lnTo>
                    <a:pt x="0" y="733806"/>
                  </a:lnTo>
                  <a:close/>
                </a:path>
              </a:pathLst>
            </a:custGeom>
            <a:ln w="25907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4419600" y="3581400"/>
            <a:ext cx="510540" cy="1120140"/>
            <a:chOff x="4488179" y="2753867"/>
            <a:chExt cx="510540" cy="1120140"/>
          </a:xfrm>
        </p:grpSpPr>
        <p:sp>
          <p:nvSpPr>
            <p:cNvPr id="9" name="object 9"/>
            <p:cNvSpPr/>
            <p:nvPr/>
          </p:nvSpPr>
          <p:spPr>
            <a:xfrm>
              <a:off x="4501133" y="2766821"/>
              <a:ext cx="485140" cy="1094740"/>
            </a:xfrm>
            <a:custGeom>
              <a:avLst/>
              <a:gdLst/>
              <a:ahLst/>
              <a:cxnLst/>
              <a:rect l="l" t="t" r="r" b="b"/>
              <a:pathLst>
                <a:path w="485139" h="1094739">
                  <a:moveTo>
                    <a:pt x="363474" y="0"/>
                  </a:moveTo>
                  <a:lnTo>
                    <a:pt x="121157" y="0"/>
                  </a:lnTo>
                  <a:lnTo>
                    <a:pt x="121157" y="851915"/>
                  </a:lnTo>
                  <a:lnTo>
                    <a:pt x="0" y="851915"/>
                  </a:lnTo>
                  <a:lnTo>
                    <a:pt x="242315" y="1094232"/>
                  </a:lnTo>
                  <a:lnTo>
                    <a:pt x="484631" y="851915"/>
                  </a:lnTo>
                  <a:lnTo>
                    <a:pt x="363474" y="851915"/>
                  </a:lnTo>
                  <a:lnTo>
                    <a:pt x="363474" y="0"/>
                  </a:lnTo>
                  <a:close/>
                </a:path>
              </a:pathLst>
            </a:custGeom>
            <a:solidFill>
              <a:srgbClr val="BADF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501133" y="2766821"/>
              <a:ext cx="485140" cy="1094740"/>
            </a:xfrm>
            <a:custGeom>
              <a:avLst/>
              <a:gdLst/>
              <a:ahLst/>
              <a:cxnLst/>
              <a:rect l="l" t="t" r="r" b="b"/>
              <a:pathLst>
                <a:path w="485139" h="1094739">
                  <a:moveTo>
                    <a:pt x="0" y="851915"/>
                  </a:moveTo>
                  <a:lnTo>
                    <a:pt x="121157" y="851915"/>
                  </a:lnTo>
                  <a:lnTo>
                    <a:pt x="121157" y="0"/>
                  </a:lnTo>
                  <a:lnTo>
                    <a:pt x="363474" y="0"/>
                  </a:lnTo>
                  <a:lnTo>
                    <a:pt x="363474" y="851915"/>
                  </a:lnTo>
                  <a:lnTo>
                    <a:pt x="484631" y="851915"/>
                  </a:lnTo>
                  <a:lnTo>
                    <a:pt x="242315" y="1094232"/>
                  </a:lnTo>
                  <a:lnTo>
                    <a:pt x="0" y="851915"/>
                  </a:lnTo>
                  <a:close/>
                </a:path>
              </a:pathLst>
            </a:custGeom>
            <a:ln w="25908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1143000"/>
            <a:ext cx="7399655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Times New Roman" pitchFamily="18" charset="0"/>
                <a:cs typeface="Times New Roman" pitchFamily="18" charset="0"/>
              </a:rPr>
              <a:t>Паспорт</a:t>
            </a:r>
            <a:r>
              <a:rPr sz="2000" spc="-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spc="-10" dirty="0">
                <a:latin typeface="Times New Roman" pitchFamily="18" charset="0"/>
                <a:cs typeface="Times New Roman" pitchFamily="18" charset="0"/>
              </a:rPr>
              <a:t>проекта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</a:pPr>
            <a:r>
              <a:rPr sz="2000" b="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«Процесс</a:t>
            </a:r>
            <a:r>
              <a:rPr sz="2000" b="0" spc="-5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оптимизации</a:t>
            </a:r>
            <a:r>
              <a:rPr sz="2000" b="0" spc="-3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уборки</a:t>
            </a:r>
            <a:r>
              <a:rPr sz="2000" b="0" spc="-5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игрушек</a:t>
            </a:r>
            <a:r>
              <a:rPr sz="2000" b="0" spc="-4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2000" b="0" spc="-3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групповой</a:t>
            </a:r>
            <a:r>
              <a:rPr sz="2000" b="0" spc="-3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0" dirty="0" err="1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комнате</a:t>
            </a:r>
            <a:r>
              <a:rPr sz="2000" b="0" spc="-6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0" spc="-10" dirty="0" err="1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после</a:t>
            </a:r>
            <a:r>
              <a:rPr lang="ru-RU" sz="2000" spc="-1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окончания</a:t>
            </a:r>
            <a:r>
              <a:rPr lang="ru-RU" sz="2000" spc="-6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игровой</a:t>
            </a:r>
            <a:r>
              <a:rPr lang="ru-RU" sz="2000" spc="-65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spc="-10" dirty="0">
                <a:solidFill>
                  <a:srgbClr val="6F2F9F"/>
                </a:solidFill>
                <a:latin typeface="Times New Roman" pitchFamily="18" charset="0"/>
                <a:cs typeface="Times New Roman" pitchFamily="18" charset="0"/>
              </a:rPr>
              <a:t>деятельности »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81600" y="2286000"/>
            <a:ext cx="3596004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Обоснование:</a:t>
            </a:r>
            <a:endParaRPr sz="1200" dirty="0">
              <a:latin typeface="Times New Roman"/>
              <a:cs typeface="Times New Roman"/>
            </a:endParaRPr>
          </a:p>
          <a:p>
            <a:pPr marL="12700" marR="210820" indent="117475">
              <a:lnSpc>
                <a:spcPct val="100000"/>
              </a:lnSpc>
              <a:buSzPct val="91666"/>
              <a:buFont typeface="Times New Roman"/>
              <a:buAutoNum type="arabicPeriod"/>
              <a:tabLst>
                <a:tab pos="130175" algn="l"/>
              </a:tabLst>
            </a:pP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Затрачивается</a:t>
            </a:r>
            <a:r>
              <a:rPr sz="12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много</a:t>
            </a:r>
            <a:r>
              <a:rPr sz="1200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времени</a:t>
            </a:r>
            <a:r>
              <a:rPr sz="1200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12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уборку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игрушек,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соответственно</a:t>
            </a:r>
            <a:r>
              <a:rPr sz="1200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затягивается</a:t>
            </a:r>
            <a:r>
              <a:rPr sz="1200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время</a:t>
            </a:r>
            <a:r>
              <a:rPr sz="12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начала</a:t>
            </a:r>
            <a:endParaRPr sz="1200" dirty="0">
              <a:latin typeface="Times New Roman"/>
              <a:cs typeface="Times New Roman"/>
            </a:endParaRPr>
          </a:p>
          <a:p>
            <a:pPr marL="38100" marR="141605" indent="6985">
              <a:lnSpc>
                <a:spcPct val="100000"/>
              </a:lnSpc>
            </a:pP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следующего</a:t>
            </a:r>
            <a:r>
              <a:rPr sz="12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вида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деятельности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детей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воспитателя (образовательная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 деятельность,</a:t>
            </a:r>
            <a:r>
              <a:rPr sz="12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прогулка</a:t>
            </a:r>
            <a:r>
              <a:rPr sz="12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001F5F"/>
                </a:solidFill>
                <a:latin typeface="Times New Roman"/>
                <a:cs typeface="Times New Roman"/>
              </a:rPr>
              <a:t>т.п.)</a:t>
            </a:r>
            <a:endParaRPr sz="1200" dirty="0">
              <a:latin typeface="Times New Roman"/>
              <a:cs typeface="Times New Roman"/>
            </a:endParaRPr>
          </a:p>
          <a:p>
            <a:pPr marL="84455" marR="5080" indent="-48895">
              <a:lnSpc>
                <a:spcPct val="100000"/>
              </a:lnSpc>
              <a:buSzPct val="91666"/>
              <a:buFont typeface="Times New Roman"/>
              <a:buAutoNum type="arabicPeriod" startAt="2"/>
              <a:tabLst>
                <a:tab pos="84455" algn="l"/>
                <a:tab pos="187960" algn="l"/>
              </a:tabLst>
            </a:pP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	Отсутствуют</a:t>
            </a:r>
            <a:r>
              <a:rPr sz="12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алгоритмы</a:t>
            </a:r>
            <a:r>
              <a:rPr sz="12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упорядочивания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2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уборки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игрушек,</a:t>
            </a:r>
            <a:r>
              <a:rPr sz="1200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правила,</a:t>
            </a:r>
            <a:r>
              <a:rPr sz="1200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подсказки,</a:t>
            </a:r>
            <a:r>
              <a:rPr sz="1200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условные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обозначения,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маркёры в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уголках</a:t>
            </a:r>
            <a:r>
              <a:rPr sz="12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2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игровых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зонах,</a:t>
            </a:r>
            <a:r>
              <a:rPr sz="12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указывающие</a:t>
            </a:r>
            <a:endParaRPr sz="120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</a:pP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1200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место</a:t>
            </a:r>
            <a:r>
              <a:rPr sz="12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размещения</a:t>
            </a:r>
            <a:r>
              <a:rPr sz="12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игрушки.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3400" y="2133600"/>
            <a:ext cx="4191000" cy="20441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Общие</a:t>
            </a:r>
            <a:r>
              <a:rPr sz="1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данные:</a:t>
            </a:r>
            <a:endParaRPr sz="1200" dirty="0">
              <a:latin typeface="Times New Roman"/>
              <a:cs typeface="Times New Roman"/>
            </a:endParaRPr>
          </a:p>
          <a:p>
            <a:pPr marL="50800" marR="680720" indent="-38100">
              <a:lnSpc>
                <a:spcPct val="100000"/>
              </a:lnSpc>
            </a:pP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Заказчик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:</a:t>
            </a:r>
            <a:r>
              <a:rPr sz="1200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заведующий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МБДОУ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д/с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№</a:t>
            </a:r>
            <a:r>
              <a:rPr sz="12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2</a:t>
            </a:r>
            <a:r>
              <a:rPr lang="ru-RU"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7 «Сказка»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lang="ru-RU" sz="1200" dirty="0">
                <a:solidFill>
                  <a:srgbClr val="001F5F"/>
                </a:solidFill>
                <a:latin typeface="Times New Roman"/>
                <a:cs typeface="Times New Roman"/>
              </a:rPr>
              <a:t>М.А. Ильичева</a:t>
            </a:r>
            <a:endParaRPr sz="1200" dirty="0">
              <a:latin typeface="Times New Roman"/>
              <a:cs typeface="Times New Roman"/>
            </a:endParaRPr>
          </a:p>
          <a:p>
            <a:pPr marL="12700" marR="616585">
              <a:lnSpc>
                <a:spcPct val="100000"/>
              </a:lnSpc>
            </a:pP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Руководитель</a:t>
            </a:r>
            <a:r>
              <a:rPr sz="1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процесса:</a:t>
            </a: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 err="1">
                <a:solidFill>
                  <a:srgbClr val="001F5F"/>
                </a:solidFill>
                <a:latin typeface="Times New Roman"/>
                <a:cs typeface="Times New Roman"/>
              </a:rPr>
              <a:t>воспитатель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lang="ru-RU" sz="1200" spc="-50" dirty="0">
                <a:solidFill>
                  <a:srgbClr val="001F5F"/>
                </a:solidFill>
                <a:latin typeface="Times New Roman"/>
                <a:cs typeface="Times New Roman"/>
              </a:rPr>
              <a:t> В..А. </a:t>
            </a:r>
            <a:endParaRPr sz="1200" dirty="0">
              <a:latin typeface="Times New Roman"/>
              <a:cs typeface="Times New Roman"/>
            </a:endParaRPr>
          </a:p>
          <a:p>
            <a:pPr marL="12700" marR="1311910">
              <a:lnSpc>
                <a:spcPct val="100000"/>
              </a:lnSpc>
            </a:pP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Команда</a:t>
            </a:r>
            <a:r>
              <a:rPr sz="1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проекта:</a:t>
            </a:r>
            <a:r>
              <a:rPr sz="1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 err="1">
                <a:solidFill>
                  <a:srgbClr val="001F5F"/>
                </a:solidFill>
                <a:latin typeface="Times New Roman"/>
                <a:cs typeface="Times New Roman"/>
              </a:rPr>
              <a:t>воспитатели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lang="ru-RU" sz="1200" dirty="0">
                <a:solidFill>
                  <a:srgbClr val="001F5F"/>
                </a:solidFill>
                <a:latin typeface="Times New Roman"/>
                <a:cs typeface="Times New Roman"/>
              </a:rPr>
              <a:t>В.А. </a:t>
            </a:r>
            <a:r>
              <a:rPr lang="ru-RU"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Хватова</a:t>
            </a:r>
            <a:r>
              <a:rPr lang="ru-RU" sz="1200" dirty="0">
                <a:solidFill>
                  <a:srgbClr val="001F5F"/>
                </a:solidFill>
                <a:latin typeface="Times New Roman"/>
                <a:cs typeface="Times New Roman"/>
              </a:rPr>
              <a:t> , Е.И.</a:t>
            </a:r>
            <a:r>
              <a:rPr lang="ru-RU" sz="1200" dirty="0">
                <a:latin typeface="Times New Roman"/>
                <a:cs typeface="Times New Roman"/>
              </a:rPr>
              <a:t> </a:t>
            </a:r>
            <a:r>
              <a:rPr lang="ru-RU" sz="1200" dirty="0">
                <a:solidFill>
                  <a:srgbClr val="001F5F"/>
                </a:solidFill>
                <a:latin typeface="Times New Roman"/>
                <a:cs typeface="Times New Roman"/>
              </a:rPr>
              <a:t>Чучкова</a:t>
            </a:r>
            <a:r>
              <a:rPr lang="ru-RU" sz="1200" dirty="0">
                <a:latin typeface="Times New Roman"/>
                <a:cs typeface="Times New Roman"/>
              </a:rPr>
              <a:t>,</a:t>
            </a:r>
            <a:r>
              <a:rPr lang="ru-RU" sz="12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помощник</a:t>
            </a:r>
            <a:r>
              <a:rPr sz="1200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воспитателя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lang="ru-RU"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О. А. Куликова.</a:t>
            </a:r>
            <a:endParaRPr sz="12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200" b="1" dirty="0" err="1">
                <a:solidFill>
                  <a:srgbClr val="001F5F"/>
                </a:solidFill>
                <a:latin typeface="Times New Roman"/>
                <a:cs typeface="Times New Roman"/>
              </a:rPr>
              <a:t>Границы</a:t>
            </a:r>
            <a:r>
              <a:rPr sz="1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b="1" dirty="0" err="1">
                <a:solidFill>
                  <a:srgbClr val="001F5F"/>
                </a:solidFill>
                <a:latin typeface="Times New Roman"/>
                <a:cs typeface="Times New Roman"/>
              </a:rPr>
              <a:t>процесса</a:t>
            </a: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:</a:t>
            </a:r>
            <a:r>
              <a:rPr sz="1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от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входа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начала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сбора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 err="1">
                <a:solidFill>
                  <a:srgbClr val="001F5F"/>
                </a:solidFill>
                <a:latin typeface="Times New Roman"/>
                <a:cs typeface="Times New Roman"/>
              </a:rPr>
              <a:t>игрушек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после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окончания</a:t>
            </a:r>
            <a:r>
              <a:rPr sz="12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игровой</a:t>
            </a:r>
            <a:r>
              <a:rPr sz="1200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 err="1">
                <a:solidFill>
                  <a:srgbClr val="001F5F"/>
                </a:solidFill>
                <a:latin typeface="Times New Roman"/>
                <a:cs typeface="Times New Roman"/>
              </a:rPr>
              <a:t>деятельности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детей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25" dirty="0" err="1">
                <a:solidFill>
                  <a:srgbClr val="001F5F"/>
                </a:solidFill>
                <a:latin typeface="Times New Roman"/>
                <a:cs typeface="Times New Roman"/>
              </a:rPr>
              <a:t>до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полного</a:t>
            </a:r>
            <a:r>
              <a:rPr sz="12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порядка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групповой</a:t>
            </a:r>
            <a:r>
              <a:rPr sz="12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 err="1">
                <a:solidFill>
                  <a:srgbClr val="001F5F"/>
                </a:solidFill>
                <a:latin typeface="Times New Roman"/>
                <a:cs typeface="Times New Roman"/>
              </a:rPr>
              <a:t>готовности</a:t>
            </a: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dirty="0" err="1">
                <a:solidFill>
                  <a:srgbClr val="001F5F"/>
                </a:solidFill>
                <a:latin typeface="Times New Roman"/>
                <a:cs typeface="Times New Roman"/>
              </a:rPr>
              <a:t>начать</a:t>
            </a:r>
            <a:r>
              <a:rPr sz="12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следующий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вид</a:t>
            </a:r>
            <a:r>
              <a:rPr sz="1200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 err="1">
                <a:solidFill>
                  <a:srgbClr val="001F5F"/>
                </a:solidFill>
                <a:latin typeface="Times New Roman"/>
                <a:cs typeface="Times New Roman"/>
              </a:rPr>
              <a:t>деятельности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.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800" y="4724400"/>
            <a:ext cx="20789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Начало</a:t>
            </a:r>
            <a:r>
              <a:rPr sz="12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процесса:</a:t>
            </a:r>
            <a:r>
              <a:rPr sz="1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1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lang="ru-RU"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01</a:t>
            </a: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.</a:t>
            </a:r>
            <a:r>
              <a:rPr lang="ru-RU"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12</a:t>
            </a: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.202</a:t>
            </a:r>
            <a:r>
              <a:rPr lang="ru-RU"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5</a:t>
            </a: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Конец</a:t>
            </a:r>
            <a:r>
              <a:rPr sz="1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процесса:</a:t>
            </a:r>
            <a:r>
              <a:rPr sz="12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lang="ru-RU"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30</a:t>
            </a: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.</a:t>
            </a:r>
            <a:r>
              <a:rPr lang="ru-RU"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04</a:t>
            </a: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.202</a:t>
            </a:r>
            <a:r>
              <a:rPr lang="ru-RU"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6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9600" y="5410200"/>
            <a:ext cx="3586479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Цель:</a:t>
            </a:r>
            <a:r>
              <a:rPr sz="12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сократить</a:t>
            </a:r>
            <a:r>
              <a:rPr sz="1200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время</a:t>
            </a:r>
            <a:r>
              <a:rPr sz="12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уборки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игрушек</a:t>
            </a: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после</a:t>
            </a:r>
            <a:r>
              <a:rPr sz="12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окончания</a:t>
            </a:r>
            <a:r>
              <a:rPr sz="1200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игровой</a:t>
            </a:r>
            <a:r>
              <a:rPr sz="1200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деятельности</a:t>
            </a: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Эффекты</a:t>
            </a:r>
            <a:r>
              <a:rPr sz="12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/>
                <a:cs typeface="Times New Roman"/>
              </a:rPr>
              <a:t>проекта:</a:t>
            </a:r>
            <a:r>
              <a:rPr sz="1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создание</a:t>
            </a:r>
            <a:r>
              <a:rPr sz="12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алгоритма,</a:t>
            </a:r>
            <a:r>
              <a:rPr sz="1200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правил,</a:t>
            </a:r>
            <a:endParaRPr sz="12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подсказок,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условных</a:t>
            </a:r>
            <a:r>
              <a:rPr sz="12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обозначений,</a:t>
            </a:r>
            <a:r>
              <a:rPr sz="1200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маркёров</a:t>
            </a:r>
            <a:r>
              <a:rPr sz="12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12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уголках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/>
                <a:cs typeface="Times New Roman"/>
              </a:rPr>
              <a:t>игровых</a:t>
            </a:r>
            <a:r>
              <a:rPr sz="12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/>
                <a:cs typeface="Times New Roman"/>
              </a:rPr>
              <a:t>зонах.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05400" y="4191000"/>
            <a:ext cx="3704590" cy="24134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КЛЮЧЕВЫЕ СОБЫТИЯ ПРОЕКТА</a:t>
            </a:r>
            <a:r>
              <a:rPr sz="1200" b="1" spc="-10" dirty="0">
                <a:solidFill>
                  <a:schemeClr val="accent5">
                    <a:lumMod val="50000"/>
                  </a:schemeClr>
                </a:solidFill>
                <a:latin typeface="Times New Roman"/>
                <a:cs typeface="Times New Roman"/>
              </a:rPr>
              <a:t>:</a:t>
            </a:r>
            <a:endParaRPr sz="1200" dirty="0">
              <a:solidFill>
                <a:schemeClr val="accent5">
                  <a:lumMod val="50000"/>
                </a:schemeClr>
              </a:solidFill>
              <a:latin typeface="Times New Roman"/>
              <a:cs typeface="Times New Roman"/>
            </a:endParaRPr>
          </a:p>
          <a:p>
            <a:pPr lvl="0"/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Старт проекта — 01.12.25</a:t>
            </a:r>
          </a:p>
          <a:p>
            <a:pPr lvl="0"/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Диагностика и определение целевого состояния — 02.12.2025 -15.12.2025 </a:t>
            </a:r>
          </a:p>
          <a:p>
            <a:pPr lvl="0"/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разработка карты текущего состояния — 16.12.2025 - 22.12.2025 </a:t>
            </a:r>
          </a:p>
          <a:p>
            <a:pPr lvl="0"/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разработка карты целевого состояния — 23.12.2025 – 29.12.2025 </a:t>
            </a:r>
          </a:p>
          <a:p>
            <a:pPr lvl="0"/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Внедрение улучшений — 30.12.25 – 15.04.26</a:t>
            </a:r>
          </a:p>
          <a:p>
            <a:pPr lvl="0"/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совещание по защите подходов внедрения — 30.12.25</a:t>
            </a:r>
          </a:p>
          <a:p>
            <a:pPr lvl="0"/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Закрепление результатов и закрытие проектов — 16.04.26 – 29.04.26</a:t>
            </a:r>
          </a:p>
          <a:p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завершающее совещание – 30.04.26.</a:t>
            </a:r>
            <a:endParaRPr sz="12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1143000"/>
            <a:ext cx="7886700" cy="1325563"/>
          </a:xfrm>
          <a:prstGeom prst="rect">
            <a:avLst/>
          </a:prstGeom>
        </p:spPr>
        <p:txBody>
          <a:bodyPr vert="horz" wrap="square" lIns="0" tIns="5842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75C00"/>
                </a:solidFill>
              </a:rPr>
              <a:t>Карта</a:t>
            </a:r>
            <a:r>
              <a:rPr sz="1800" spc="-25" dirty="0">
                <a:solidFill>
                  <a:srgbClr val="E75C00"/>
                </a:solidFill>
              </a:rPr>
              <a:t> </a:t>
            </a:r>
            <a:r>
              <a:rPr sz="1800" spc="-10" dirty="0">
                <a:solidFill>
                  <a:srgbClr val="E75C00"/>
                </a:solidFill>
              </a:rPr>
              <a:t>процесса</a:t>
            </a:r>
            <a:endParaRPr sz="1800" dirty="0"/>
          </a:p>
          <a:p>
            <a:pPr marL="10795" marR="5080" algn="ctr">
              <a:lnSpc>
                <a:spcPct val="100000"/>
              </a:lnSpc>
            </a:pPr>
            <a:r>
              <a:rPr sz="1800" dirty="0">
                <a:solidFill>
                  <a:srgbClr val="0000CC"/>
                </a:solidFill>
              </a:rPr>
              <a:t>«Процесс</a:t>
            </a:r>
            <a:r>
              <a:rPr sz="1800" spc="-70" dirty="0">
                <a:solidFill>
                  <a:srgbClr val="0000CC"/>
                </a:solidFill>
              </a:rPr>
              <a:t> </a:t>
            </a:r>
            <a:r>
              <a:rPr sz="1800" dirty="0">
                <a:solidFill>
                  <a:srgbClr val="0000CC"/>
                </a:solidFill>
              </a:rPr>
              <a:t>оптимизации</a:t>
            </a:r>
            <a:r>
              <a:rPr sz="1800" spc="-30" dirty="0">
                <a:solidFill>
                  <a:srgbClr val="0000CC"/>
                </a:solidFill>
              </a:rPr>
              <a:t> </a:t>
            </a:r>
            <a:r>
              <a:rPr sz="1800" dirty="0">
                <a:solidFill>
                  <a:srgbClr val="0000CC"/>
                </a:solidFill>
              </a:rPr>
              <a:t>уборки</a:t>
            </a:r>
            <a:r>
              <a:rPr sz="1800" spc="-80" dirty="0">
                <a:solidFill>
                  <a:srgbClr val="0000CC"/>
                </a:solidFill>
              </a:rPr>
              <a:t> </a:t>
            </a:r>
            <a:r>
              <a:rPr sz="1800" dirty="0">
                <a:solidFill>
                  <a:srgbClr val="0000CC"/>
                </a:solidFill>
              </a:rPr>
              <a:t>игрушек</a:t>
            </a:r>
            <a:r>
              <a:rPr sz="1800" spc="-50" dirty="0">
                <a:solidFill>
                  <a:srgbClr val="0000CC"/>
                </a:solidFill>
              </a:rPr>
              <a:t> </a:t>
            </a:r>
            <a:r>
              <a:rPr sz="1800" dirty="0">
                <a:solidFill>
                  <a:srgbClr val="0000CC"/>
                </a:solidFill>
              </a:rPr>
              <a:t>в</a:t>
            </a:r>
            <a:r>
              <a:rPr sz="1800" spc="-75" dirty="0">
                <a:solidFill>
                  <a:srgbClr val="0000CC"/>
                </a:solidFill>
              </a:rPr>
              <a:t> </a:t>
            </a:r>
            <a:r>
              <a:rPr sz="1800" dirty="0">
                <a:solidFill>
                  <a:srgbClr val="0000CC"/>
                </a:solidFill>
              </a:rPr>
              <a:t>групповой</a:t>
            </a:r>
            <a:r>
              <a:rPr sz="1800" spc="-60" dirty="0">
                <a:solidFill>
                  <a:srgbClr val="0000CC"/>
                </a:solidFill>
              </a:rPr>
              <a:t> </a:t>
            </a:r>
            <a:r>
              <a:rPr sz="1800" dirty="0">
                <a:solidFill>
                  <a:srgbClr val="0000CC"/>
                </a:solidFill>
              </a:rPr>
              <a:t>комнате</a:t>
            </a:r>
            <a:r>
              <a:rPr sz="1800" spc="-50" dirty="0">
                <a:solidFill>
                  <a:srgbClr val="0000CC"/>
                </a:solidFill>
              </a:rPr>
              <a:t> </a:t>
            </a:r>
            <a:r>
              <a:rPr sz="1800" spc="-10" dirty="0">
                <a:solidFill>
                  <a:srgbClr val="0000CC"/>
                </a:solidFill>
              </a:rPr>
              <a:t>после </a:t>
            </a:r>
            <a:r>
              <a:rPr sz="1800" dirty="0">
                <a:solidFill>
                  <a:srgbClr val="0000CC"/>
                </a:solidFill>
              </a:rPr>
              <a:t>окончания</a:t>
            </a:r>
            <a:r>
              <a:rPr sz="1800" spc="-5" dirty="0">
                <a:solidFill>
                  <a:srgbClr val="0000CC"/>
                </a:solidFill>
              </a:rPr>
              <a:t> </a:t>
            </a:r>
            <a:r>
              <a:rPr sz="1800" dirty="0">
                <a:solidFill>
                  <a:srgbClr val="0000CC"/>
                </a:solidFill>
              </a:rPr>
              <a:t>игровой </a:t>
            </a:r>
            <a:r>
              <a:rPr sz="1800" spc="-10" dirty="0">
                <a:solidFill>
                  <a:srgbClr val="0000CC"/>
                </a:solidFill>
              </a:rPr>
              <a:t>деятельности</a:t>
            </a:r>
            <a:r>
              <a:rPr sz="1800" spc="-55" dirty="0">
                <a:solidFill>
                  <a:srgbClr val="0000CC"/>
                </a:solidFill>
              </a:rPr>
              <a:t> </a:t>
            </a:r>
            <a:r>
              <a:rPr sz="2000" spc="-50" dirty="0">
                <a:solidFill>
                  <a:srgbClr val="0000CC"/>
                </a:solidFill>
              </a:rPr>
              <a:t>»</a:t>
            </a:r>
            <a:endParaRPr sz="20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2C8CC33-C2F6-D2E3-3E4F-61C28DFE4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2231267"/>
            <a:ext cx="5974598" cy="431634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800" y="457200"/>
            <a:ext cx="7066280" cy="1153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chemeClr val="bg1"/>
                </a:solidFill>
                <a:latin typeface="Times New Roman"/>
                <a:cs typeface="Times New Roman"/>
              </a:rPr>
              <a:t>Введение</a:t>
            </a:r>
            <a:r>
              <a:rPr sz="1800" b="1" spc="-4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bg1"/>
                </a:solidFill>
                <a:latin typeface="Times New Roman"/>
                <a:cs typeface="Times New Roman"/>
              </a:rPr>
              <a:t>в</a:t>
            </a:r>
            <a:r>
              <a:rPr sz="1800" b="1" spc="-50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bg1"/>
                </a:solidFill>
                <a:latin typeface="Times New Roman"/>
                <a:cs typeface="Times New Roman"/>
              </a:rPr>
              <a:t>предметную</a:t>
            </a:r>
            <a:r>
              <a:rPr sz="1800" b="1" spc="-3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bg1"/>
                </a:solidFill>
                <a:latin typeface="Times New Roman"/>
                <a:cs typeface="Times New Roman"/>
              </a:rPr>
              <a:t>область</a:t>
            </a:r>
            <a:r>
              <a:rPr sz="1800" b="1" spc="370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bg1"/>
                </a:solidFill>
                <a:latin typeface="Times New Roman"/>
                <a:cs typeface="Times New Roman"/>
              </a:rPr>
              <a:t>(описание</a:t>
            </a:r>
            <a:r>
              <a:rPr sz="1800" b="1" spc="-2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bg1"/>
                </a:solidFill>
                <a:latin typeface="Times New Roman"/>
                <a:cs typeface="Times New Roman"/>
              </a:rPr>
              <a:t>ситуации</a:t>
            </a:r>
            <a:r>
              <a:rPr sz="1800" b="1" spc="-3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bg1"/>
                </a:solidFill>
                <a:latin typeface="Times New Roman"/>
                <a:cs typeface="Times New Roman"/>
              </a:rPr>
              <a:t>«как</a:t>
            </a:r>
            <a:r>
              <a:rPr sz="1800" b="1" spc="-50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было»)</a:t>
            </a:r>
            <a:endParaRPr sz="1800" dirty="0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solidFill>
                  <a:srgbClr val="E75C00"/>
                </a:solidFill>
                <a:latin typeface="Times New Roman"/>
                <a:cs typeface="Times New Roman"/>
              </a:rPr>
              <a:t>Карта</a:t>
            </a:r>
            <a:r>
              <a:rPr sz="1800" b="1" spc="-70" dirty="0">
                <a:solidFill>
                  <a:srgbClr val="E75C00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E75C00"/>
                </a:solidFill>
                <a:latin typeface="Times New Roman"/>
                <a:cs typeface="Times New Roman"/>
              </a:rPr>
              <a:t>текущего</a:t>
            </a:r>
            <a:r>
              <a:rPr sz="1800" b="1" spc="-55" dirty="0">
                <a:solidFill>
                  <a:srgbClr val="E75C00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E75C00"/>
                </a:solidFill>
                <a:latin typeface="Times New Roman"/>
                <a:cs typeface="Times New Roman"/>
              </a:rPr>
              <a:t>состояния</a:t>
            </a:r>
            <a:r>
              <a:rPr sz="1800" b="1" spc="-65" dirty="0">
                <a:solidFill>
                  <a:srgbClr val="E75C00"/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rgbClr val="E75C00"/>
                </a:solidFill>
                <a:latin typeface="Times New Roman"/>
                <a:cs typeface="Times New Roman"/>
              </a:rPr>
              <a:t>процесса</a:t>
            </a:r>
            <a:endParaRPr sz="1800" dirty="0">
              <a:latin typeface="Times New Roman"/>
              <a:cs typeface="Times New Roman"/>
            </a:endParaRPr>
          </a:p>
          <a:p>
            <a:pPr marL="12065" marR="5080" algn="ctr">
              <a:lnSpc>
                <a:spcPct val="100000"/>
              </a:lnSpc>
            </a:pPr>
            <a:r>
              <a:rPr sz="1800" b="1" dirty="0">
                <a:solidFill>
                  <a:srgbClr val="0000CC"/>
                </a:solidFill>
                <a:latin typeface="Times New Roman"/>
                <a:cs typeface="Times New Roman"/>
              </a:rPr>
              <a:t>«</a:t>
            </a:r>
            <a:r>
              <a:rPr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Процесс</a:t>
            </a:r>
            <a:r>
              <a:rPr sz="1800" b="1" spc="-7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оптимизации</a:t>
            </a:r>
            <a:r>
              <a:rPr sz="1800" b="1" spc="-3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уборки</a:t>
            </a:r>
            <a:r>
              <a:rPr sz="1800" b="1" spc="-8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игрушек</a:t>
            </a:r>
            <a:r>
              <a:rPr sz="1800" b="1" spc="-5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в</a:t>
            </a:r>
            <a:r>
              <a:rPr sz="1800" b="1" spc="-7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групповой</a:t>
            </a:r>
            <a:r>
              <a:rPr sz="1800" b="1" spc="-6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комнате</a:t>
            </a:r>
            <a:r>
              <a:rPr sz="1800" b="1" spc="-5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sz="1800" b="1" spc="-1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после </a:t>
            </a:r>
            <a:r>
              <a:rPr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окончания</a:t>
            </a:r>
            <a:r>
              <a:rPr sz="1800" b="1" spc="-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игровой </a:t>
            </a:r>
            <a:r>
              <a:rPr sz="1800" b="1" spc="-1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деятельности</a:t>
            </a:r>
            <a:r>
              <a:rPr sz="1800" b="1" spc="-55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sz="2000" b="1" spc="-5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»</a:t>
            </a:r>
            <a:endParaRPr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43712" y="1578863"/>
            <a:ext cx="7632700" cy="4638040"/>
            <a:chOff x="743712" y="1578863"/>
            <a:chExt cx="7632700" cy="46380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3712" y="1578863"/>
              <a:ext cx="7632192" cy="46375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277362" y="3536441"/>
              <a:ext cx="421005" cy="384175"/>
            </a:xfrm>
            <a:custGeom>
              <a:avLst/>
              <a:gdLst/>
              <a:ahLst/>
              <a:cxnLst/>
              <a:rect l="l" t="t" r="r" b="b"/>
              <a:pathLst>
                <a:path w="421004" h="384175">
                  <a:moveTo>
                    <a:pt x="282828" y="0"/>
                  </a:moveTo>
                  <a:lnTo>
                    <a:pt x="210312" y="103124"/>
                  </a:lnTo>
                  <a:lnTo>
                    <a:pt x="162687" y="40767"/>
                  </a:lnTo>
                  <a:lnTo>
                    <a:pt x="142366" y="112395"/>
                  </a:lnTo>
                  <a:lnTo>
                    <a:pt x="7238" y="40767"/>
                  </a:lnTo>
                  <a:lnTo>
                    <a:pt x="90042" y="135382"/>
                  </a:lnTo>
                  <a:lnTo>
                    <a:pt x="0" y="153162"/>
                  </a:lnTo>
                  <a:lnTo>
                    <a:pt x="72516" y="209296"/>
                  </a:lnTo>
                  <a:lnTo>
                    <a:pt x="2666" y="259334"/>
                  </a:lnTo>
                  <a:lnTo>
                    <a:pt x="110362" y="247777"/>
                  </a:lnTo>
                  <a:lnTo>
                    <a:pt x="92710" y="313182"/>
                  </a:lnTo>
                  <a:lnTo>
                    <a:pt x="150240" y="277876"/>
                  </a:lnTo>
                  <a:lnTo>
                    <a:pt x="165226" y="384048"/>
                  </a:lnTo>
                  <a:lnTo>
                    <a:pt x="205104" y="265557"/>
                  </a:lnTo>
                  <a:lnTo>
                    <a:pt x="257937" y="350901"/>
                  </a:lnTo>
                  <a:lnTo>
                    <a:pt x="273050" y="257048"/>
                  </a:lnTo>
                  <a:lnTo>
                    <a:pt x="353313" y="321691"/>
                  </a:lnTo>
                  <a:lnTo>
                    <a:pt x="327913" y="230124"/>
                  </a:lnTo>
                  <a:lnTo>
                    <a:pt x="420624" y="236347"/>
                  </a:lnTo>
                  <a:lnTo>
                    <a:pt x="342900" y="186182"/>
                  </a:lnTo>
                  <a:lnTo>
                    <a:pt x="410845" y="144653"/>
                  </a:lnTo>
                  <a:lnTo>
                    <a:pt x="325247" y="130048"/>
                  </a:lnTo>
                  <a:lnTo>
                    <a:pt x="357886" y="79248"/>
                  </a:lnTo>
                  <a:lnTo>
                    <a:pt x="275589" y="94615"/>
                  </a:lnTo>
                  <a:lnTo>
                    <a:pt x="28282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277362" y="3536441"/>
              <a:ext cx="421005" cy="384175"/>
            </a:xfrm>
            <a:custGeom>
              <a:avLst/>
              <a:gdLst/>
              <a:ahLst/>
              <a:cxnLst/>
              <a:rect l="l" t="t" r="r" b="b"/>
              <a:pathLst>
                <a:path w="421004" h="384175">
                  <a:moveTo>
                    <a:pt x="210312" y="103124"/>
                  </a:moveTo>
                  <a:lnTo>
                    <a:pt x="282828" y="0"/>
                  </a:lnTo>
                  <a:lnTo>
                    <a:pt x="275589" y="94615"/>
                  </a:lnTo>
                  <a:lnTo>
                    <a:pt x="357886" y="79248"/>
                  </a:lnTo>
                  <a:lnTo>
                    <a:pt x="325247" y="130048"/>
                  </a:lnTo>
                  <a:lnTo>
                    <a:pt x="410845" y="144653"/>
                  </a:lnTo>
                  <a:lnTo>
                    <a:pt x="342900" y="186182"/>
                  </a:lnTo>
                  <a:lnTo>
                    <a:pt x="420624" y="236347"/>
                  </a:lnTo>
                  <a:lnTo>
                    <a:pt x="327913" y="230124"/>
                  </a:lnTo>
                  <a:lnTo>
                    <a:pt x="353313" y="321691"/>
                  </a:lnTo>
                  <a:lnTo>
                    <a:pt x="273050" y="257048"/>
                  </a:lnTo>
                  <a:lnTo>
                    <a:pt x="257937" y="350901"/>
                  </a:lnTo>
                  <a:lnTo>
                    <a:pt x="205104" y="265557"/>
                  </a:lnTo>
                  <a:lnTo>
                    <a:pt x="165226" y="384048"/>
                  </a:lnTo>
                  <a:lnTo>
                    <a:pt x="150240" y="277876"/>
                  </a:lnTo>
                  <a:lnTo>
                    <a:pt x="92710" y="313182"/>
                  </a:lnTo>
                  <a:lnTo>
                    <a:pt x="110362" y="247777"/>
                  </a:lnTo>
                  <a:lnTo>
                    <a:pt x="2666" y="259334"/>
                  </a:lnTo>
                  <a:lnTo>
                    <a:pt x="72516" y="209296"/>
                  </a:lnTo>
                  <a:lnTo>
                    <a:pt x="0" y="153162"/>
                  </a:lnTo>
                  <a:lnTo>
                    <a:pt x="90042" y="135382"/>
                  </a:lnTo>
                  <a:lnTo>
                    <a:pt x="7238" y="40767"/>
                  </a:lnTo>
                  <a:lnTo>
                    <a:pt x="142366" y="112395"/>
                  </a:lnTo>
                  <a:lnTo>
                    <a:pt x="162687" y="40767"/>
                  </a:lnTo>
                  <a:lnTo>
                    <a:pt x="210312" y="103124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3408679" y="3541598"/>
            <a:ext cx="15303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370256" y="3479228"/>
            <a:ext cx="879475" cy="431800"/>
            <a:chOff x="6370256" y="3479228"/>
            <a:chExt cx="879475" cy="431800"/>
          </a:xfrm>
        </p:grpSpPr>
        <p:sp>
          <p:nvSpPr>
            <p:cNvPr id="9" name="object 9"/>
            <p:cNvSpPr/>
            <p:nvPr/>
          </p:nvSpPr>
          <p:spPr>
            <a:xfrm>
              <a:off x="6383274" y="3492245"/>
              <a:ext cx="422275" cy="405765"/>
            </a:xfrm>
            <a:custGeom>
              <a:avLst/>
              <a:gdLst/>
              <a:ahLst/>
              <a:cxnLst/>
              <a:rect l="l" t="t" r="r" b="b"/>
              <a:pathLst>
                <a:path w="422275" h="405764">
                  <a:moveTo>
                    <a:pt x="283845" y="0"/>
                  </a:moveTo>
                  <a:lnTo>
                    <a:pt x="211074" y="108838"/>
                  </a:lnTo>
                  <a:lnTo>
                    <a:pt x="163195" y="43052"/>
                  </a:lnTo>
                  <a:lnTo>
                    <a:pt x="142875" y="118617"/>
                  </a:lnTo>
                  <a:lnTo>
                    <a:pt x="7238" y="43052"/>
                  </a:lnTo>
                  <a:lnTo>
                    <a:pt x="90424" y="143001"/>
                  </a:lnTo>
                  <a:lnTo>
                    <a:pt x="0" y="161670"/>
                  </a:lnTo>
                  <a:lnTo>
                    <a:pt x="72771" y="220979"/>
                  </a:lnTo>
                  <a:lnTo>
                    <a:pt x="2666" y="273811"/>
                  </a:lnTo>
                  <a:lnTo>
                    <a:pt x="110743" y="261619"/>
                  </a:lnTo>
                  <a:lnTo>
                    <a:pt x="93090" y="330580"/>
                  </a:lnTo>
                  <a:lnTo>
                    <a:pt x="150749" y="293242"/>
                  </a:lnTo>
                  <a:lnTo>
                    <a:pt x="165861" y="405383"/>
                  </a:lnTo>
                  <a:lnTo>
                    <a:pt x="205867" y="280288"/>
                  </a:lnTo>
                  <a:lnTo>
                    <a:pt x="258952" y="370458"/>
                  </a:lnTo>
                  <a:lnTo>
                    <a:pt x="274066" y="271271"/>
                  </a:lnTo>
                  <a:lnTo>
                    <a:pt x="354583" y="339597"/>
                  </a:lnTo>
                  <a:lnTo>
                    <a:pt x="329056" y="242950"/>
                  </a:lnTo>
                  <a:lnTo>
                    <a:pt x="422148" y="249427"/>
                  </a:lnTo>
                  <a:lnTo>
                    <a:pt x="344170" y="196595"/>
                  </a:lnTo>
                  <a:lnTo>
                    <a:pt x="412369" y="152653"/>
                  </a:lnTo>
                  <a:lnTo>
                    <a:pt x="326390" y="137286"/>
                  </a:lnTo>
                  <a:lnTo>
                    <a:pt x="359155" y="83692"/>
                  </a:lnTo>
                  <a:lnTo>
                    <a:pt x="276605" y="99949"/>
                  </a:lnTo>
                  <a:lnTo>
                    <a:pt x="28384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383274" y="3492245"/>
              <a:ext cx="422275" cy="405765"/>
            </a:xfrm>
            <a:custGeom>
              <a:avLst/>
              <a:gdLst/>
              <a:ahLst/>
              <a:cxnLst/>
              <a:rect l="l" t="t" r="r" b="b"/>
              <a:pathLst>
                <a:path w="422275" h="405764">
                  <a:moveTo>
                    <a:pt x="211074" y="108838"/>
                  </a:moveTo>
                  <a:lnTo>
                    <a:pt x="283845" y="0"/>
                  </a:lnTo>
                  <a:lnTo>
                    <a:pt x="276605" y="99949"/>
                  </a:lnTo>
                  <a:lnTo>
                    <a:pt x="359155" y="83692"/>
                  </a:lnTo>
                  <a:lnTo>
                    <a:pt x="326390" y="137286"/>
                  </a:lnTo>
                  <a:lnTo>
                    <a:pt x="412369" y="152653"/>
                  </a:lnTo>
                  <a:lnTo>
                    <a:pt x="344170" y="196595"/>
                  </a:lnTo>
                  <a:lnTo>
                    <a:pt x="422148" y="249427"/>
                  </a:lnTo>
                  <a:lnTo>
                    <a:pt x="329056" y="242950"/>
                  </a:lnTo>
                  <a:lnTo>
                    <a:pt x="354583" y="339597"/>
                  </a:lnTo>
                  <a:lnTo>
                    <a:pt x="274066" y="271271"/>
                  </a:lnTo>
                  <a:lnTo>
                    <a:pt x="258952" y="370458"/>
                  </a:lnTo>
                  <a:lnTo>
                    <a:pt x="205867" y="280288"/>
                  </a:lnTo>
                  <a:lnTo>
                    <a:pt x="165861" y="405383"/>
                  </a:lnTo>
                  <a:lnTo>
                    <a:pt x="150749" y="293242"/>
                  </a:lnTo>
                  <a:lnTo>
                    <a:pt x="93090" y="330580"/>
                  </a:lnTo>
                  <a:lnTo>
                    <a:pt x="110743" y="261619"/>
                  </a:lnTo>
                  <a:lnTo>
                    <a:pt x="2666" y="273811"/>
                  </a:lnTo>
                  <a:lnTo>
                    <a:pt x="72771" y="220979"/>
                  </a:lnTo>
                  <a:lnTo>
                    <a:pt x="0" y="161670"/>
                  </a:lnTo>
                  <a:lnTo>
                    <a:pt x="90424" y="143001"/>
                  </a:lnTo>
                  <a:lnTo>
                    <a:pt x="7238" y="43052"/>
                  </a:lnTo>
                  <a:lnTo>
                    <a:pt x="142875" y="118617"/>
                  </a:lnTo>
                  <a:lnTo>
                    <a:pt x="163195" y="43052"/>
                  </a:lnTo>
                  <a:lnTo>
                    <a:pt x="211074" y="108838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66381" y="3492245"/>
              <a:ext cx="370840" cy="405765"/>
            </a:xfrm>
            <a:custGeom>
              <a:avLst/>
              <a:gdLst/>
              <a:ahLst/>
              <a:cxnLst/>
              <a:rect l="l" t="t" r="r" b="b"/>
              <a:pathLst>
                <a:path w="370840" h="405764">
                  <a:moveTo>
                    <a:pt x="248920" y="0"/>
                  </a:moveTo>
                  <a:lnTo>
                    <a:pt x="185166" y="108838"/>
                  </a:lnTo>
                  <a:lnTo>
                    <a:pt x="143256" y="43052"/>
                  </a:lnTo>
                  <a:lnTo>
                    <a:pt x="125349" y="118617"/>
                  </a:lnTo>
                  <a:lnTo>
                    <a:pt x="6350" y="43052"/>
                  </a:lnTo>
                  <a:lnTo>
                    <a:pt x="79375" y="143001"/>
                  </a:lnTo>
                  <a:lnTo>
                    <a:pt x="0" y="161670"/>
                  </a:lnTo>
                  <a:lnTo>
                    <a:pt x="63753" y="220979"/>
                  </a:lnTo>
                  <a:lnTo>
                    <a:pt x="2286" y="273811"/>
                  </a:lnTo>
                  <a:lnTo>
                    <a:pt x="97154" y="261619"/>
                  </a:lnTo>
                  <a:lnTo>
                    <a:pt x="81661" y="330580"/>
                  </a:lnTo>
                  <a:lnTo>
                    <a:pt x="132334" y="293242"/>
                  </a:lnTo>
                  <a:lnTo>
                    <a:pt x="145415" y="405383"/>
                  </a:lnTo>
                  <a:lnTo>
                    <a:pt x="180594" y="280288"/>
                  </a:lnTo>
                  <a:lnTo>
                    <a:pt x="227075" y="370458"/>
                  </a:lnTo>
                  <a:lnTo>
                    <a:pt x="240411" y="271271"/>
                  </a:lnTo>
                  <a:lnTo>
                    <a:pt x="311150" y="339597"/>
                  </a:lnTo>
                  <a:lnTo>
                    <a:pt x="288671" y="242950"/>
                  </a:lnTo>
                  <a:lnTo>
                    <a:pt x="370332" y="249427"/>
                  </a:lnTo>
                  <a:lnTo>
                    <a:pt x="301878" y="196595"/>
                  </a:lnTo>
                  <a:lnTo>
                    <a:pt x="361696" y="152653"/>
                  </a:lnTo>
                  <a:lnTo>
                    <a:pt x="286385" y="137286"/>
                  </a:lnTo>
                  <a:lnTo>
                    <a:pt x="315087" y="83692"/>
                  </a:lnTo>
                  <a:lnTo>
                    <a:pt x="242697" y="99949"/>
                  </a:lnTo>
                  <a:lnTo>
                    <a:pt x="24892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866381" y="3492245"/>
              <a:ext cx="370840" cy="405765"/>
            </a:xfrm>
            <a:custGeom>
              <a:avLst/>
              <a:gdLst/>
              <a:ahLst/>
              <a:cxnLst/>
              <a:rect l="l" t="t" r="r" b="b"/>
              <a:pathLst>
                <a:path w="370840" h="405764">
                  <a:moveTo>
                    <a:pt x="185166" y="108838"/>
                  </a:moveTo>
                  <a:lnTo>
                    <a:pt x="248920" y="0"/>
                  </a:lnTo>
                  <a:lnTo>
                    <a:pt x="242697" y="99949"/>
                  </a:lnTo>
                  <a:lnTo>
                    <a:pt x="315087" y="83692"/>
                  </a:lnTo>
                  <a:lnTo>
                    <a:pt x="286385" y="137286"/>
                  </a:lnTo>
                  <a:lnTo>
                    <a:pt x="361696" y="152653"/>
                  </a:lnTo>
                  <a:lnTo>
                    <a:pt x="301878" y="196595"/>
                  </a:lnTo>
                  <a:lnTo>
                    <a:pt x="370332" y="249427"/>
                  </a:lnTo>
                  <a:lnTo>
                    <a:pt x="288671" y="242950"/>
                  </a:lnTo>
                  <a:lnTo>
                    <a:pt x="311150" y="339597"/>
                  </a:lnTo>
                  <a:lnTo>
                    <a:pt x="240411" y="271271"/>
                  </a:lnTo>
                  <a:lnTo>
                    <a:pt x="227075" y="370458"/>
                  </a:lnTo>
                  <a:lnTo>
                    <a:pt x="180594" y="280288"/>
                  </a:lnTo>
                  <a:lnTo>
                    <a:pt x="145415" y="405383"/>
                  </a:lnTo>
                  <a:lnTo>
                    <a:pt x="132334" y="293242"/>
                  </a:lnTo>
                  <a:lnTo>
                    <a:pt x="81661" y="330580"/>
                  </a:lnTo>
                  <a:lnTo>
                    <a:pt x="97154" y="261619"/>
                  </a:lnTo>
                  <a:lnTo>
                    <a:pt x="2286" y="273811"/>
                  </a:lnTo>
                  <a:lnTo>
                    <a:pt x="63753" y="220979"/>
                  </a:lnTo>
                  <a:lnTo>
                    <a:pt x="0" y="161670"/>
                  </a:lnTo>
                  <a:lnTo>
                    <a:pt x="79375" y="143001"/>
                  </a:lnTo>
                  <a:lnTo>
                    <a:pt x="6350" y="43052"/>
                  </a:lnTo>
                  <a:lnTo>
                    <a:pt x="125349" y="118617"/>
                  </a:lnTo>
                  <a:lnTo>
                    <a:pt x="143256" y="43052"/>
                  </a:lnTo>
                  <a:lnTo>
                    <a:pt x="185166" y="108838"/>
                  </a:lnTo>
                  <a:close/>
                </a:path>
              </a:pathLst>
            </a:custGeom>
            <a:ln w="25907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6514845" y="3507994"/>
            <a:ext cx="6115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70534" algn="l"/>
              </a:tabLst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471864" y="4712144"/>
            <a:ext cx="930275" cy="459105"/>
            <a:chOff x="2471864" y="4712144"/>
            <a:chExt cx="930275" cy="459105"/>
          </a:xfrm>
        </p:grpSpPr>
        <p:sp>
          <p:nvSpPr>
            <p:cNvPr id="15" name="object 15"/>
            <p:cNvSpPr/>
            <p:nvPr/>
          </p:nvSpPr>
          <p:spPr>
            <a:xfrm>
              <a:off x="2484881" y="4725162"/>
              <a:ext cx="410209" cy="433070"/>
            </a:xfrm>
            <a:custGeom>
              <a:avLst/>
              <a:gdLst/>
              <a:ahLst/>
              <a:cxnLst/>
              <a:rect l="l" t="t" r="r" b="b"/>
              <a:pathLst>
                <a:path w="410210" h="433070">
                  <a:moveTo>
                    <a:pt x="275590" y="0"/>
                  </a:moveTo>
                  <a:lnTo>
                    <a:pt x="204978" y="116205"/>
                  </a:lnTo>
                  <a:lnTo>
                    <a:pt x="158495" y="45974"/>
                  </a:lnTo>
                  <a:lnTo>
                    <a:pt x="138811" y="126618"/>
                  </a:lnTo>
                  <a:lnTo>
                    <a:pt x="6985" y="45974"/>
                  </a:lnTo>
                  <a:lnTo>
                    <a:pt x="87756" y="152654"/>
                  </a:lnTo>
                  <a:lnTo>
                    <a:pt x="0" y="172593"/>
                  </a:lnTo>
                  <a:lnTo>
                    <a:pt x="70612" y="235965"/>
                  </a:lnTo>
                  <a:lnTo>
                    <a:pt x="2540" y="292354"/>
                  </a:lnTo>
                  <a:lnTo>
                    <a:pt x="107568" y="279273"/>
                  </a:lnTo>
                  <a:lnTo>
                    <a:pt x="90424" y="353060"/>
                  </a:lnTo>
                  <a:lnTo>
                    <a:pt x="146431" y="313181"/>
                  </a:lnTo>
                  <a:lnTo>
                    <a:pt x="161036" y="432815"/>
                  </a:lnTo>
                  <a:lnTo>
                    <a:pt x="199898" y="299212"/>
                  </a:lnTo>
                  <a:lnTo>
                    <a:pt x="251460" y="395477"/>
                  </a:lnTo>
                  <a:lnTo>
                    <a:pt x="266065" y="289687"/>
                  </a:lnTo>
                  <a:lnTo>
                    <a:pt x="344424" y="362585"/>
                  </a:lnTo>
                  <a:lnTo>
                    <a:pt x="319531" y="259333"/>
                  </a:lnTo>
                  <a:lnTo>
                    <a:pt x="409956" y="266319"/>
                  </a:lnTo>
                  <a:lnTo>
                    <a:pt x="334137" y="209931"/>
                  </a:lnTo>
                  <a:lnTo>
                    <a:pt x="400431" y="163068"/>
                  </a:lnTo>
                  <a:lnTo>
                    <a:pt x="316992" y="146557"/>
                  </a:lnTo>
                  <a:lnTo>
                    <a:pt x="348869" y="89281"/>
                  </a:lnTo>
                  <a:lnTo>
                    <a:pt x="268605" y="106680"/>
                  </a:lnTo>
                  <a:lnTo>
                    <a:pt x="27559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484881" y="4725162"/>
              <a:ext cx="410209" cy="433070"/>
            </a:xfrm>
            <a:custGeom>
              <a:avLst/>
              <a:gdLst/>
              <a:ahLst/>
              <a:cxnLst/>
              <a:rect l="l" t="t" r="r" b="b"/>
              <a:pathLst>
                <a:path w="410210" h="433070">
                  <a:moveTo>
                    <a:pt x="204978" y="116205"/>
                  </a:moveTo>
                  <a:lnTo>
                    <a:pt x="275590" y="0"/>
                  </a:lnTo>
                  <a:lnTo>
                    <a:pt x="268605" y="106680"/>
                  </a:lnTo>
                  <a:lnTo>
                    <a:pt x="348869" y="89281"/>
                  </a:lnTo>
                  <a:lnTo>
                    <a:pt x="316992" y="146557"/>
                  </a:lnTo>
                  <a:lnTo>
                    <a:pt x="400431" y="163068"/>
                  </a:lnTo>
                  <a:lnTo>
                    <a:pt x="334137" y="209931"/>
                  </a:lnTo>
                  <a:lnTo>
                    <a:pt x="409956" y="266319"/>
                  </a:lnTo>
                  <a:lnTo>
                    <a:pt x="319531" y="259333"/>
                  </a:lnTo>
                  <a:lnTo>
                    <a:pt x="344424" y="362585"/>
                  </a:lnTo>
                  <a:lnTo>
                    <a:pt x="266065" y="289687"/>
                  </a:lnTo>
                  <a:lnTo>
                    <a:pt x="251460" y="395477"/>
                  </a:lnTo>
                  <a:lnTo>
                    <a:pt x="199898" y="299212"/>
                  </a:lnTo>
                  <a:lnTo>
                    <a:pt x="161036" y="432815"/>
                  </a:lnTo>
                  <a:lnTo>
                    <a:pt x="146431" y="313181"/>
                  </a:lnTo>
                  <a:lnTo>
                    <a:pt x="90424" y="353060"/>
                  </a:lnTo>
                  <a:lnTo>
                    <a:pt x="107568" y="279273"/>
                  </a:lnTo>
                  <a:lnTo>
                    <a:pt x="2540" y="292354"/>
                  </a:lnTo>
                  <a:lnTo>
                    <a:pt x="70612" y="235965"/>
                  </a:lnTo>
                  <a:lnTo>
                    <a:pt x="0" y="172593"/>
                  </a:lnTo>
                  <a:lnTo>
                    <a:pt x="87756" y="152654"/>
                  </a:lnTo>
                  <a:lnTo>
                    <a:pt x="6985" y="45974"/>
                  </a:lnTo>
                  <a:lnTo>
                    <a:pt x="138811" y="126618"/>
                  </a:lnTo>
                  <a:lnTo>
                    <a:pt x="158495" y="45974"/>
                  </a:lnTo>
                  <a:lnTo>
                    <a:pt x="204978" y="116205"/>
                  </a:lnTo>
                  <a:close/>
                </a:path>
              </a:pathLst>
            </a:custGeom>
            <a:ln w="25907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999993" y="4725162"/>
              <a:ext cx="388620" cy="431800"/>
            </a:xfrm>
            <a:custGeom>
              <a:avLst/>
              <a:gdLst/>
              <a:ahLst/>
              <a:cxnLst/>
              <a:rect l="l" t="t" r="r" b="b"/>
              <a:pathLst>
                <a:path w="388620" h="431800">
                  <a:moveTo>
                    <a:pt x="261239" y="0"/>
                  </a:moveTo>
                  <a:lnTo>
                    <a:pt x="194310" y="115824"/>
                  </a:lnTo>
                  <a:lnTo>
                    <a:pt x="150241" y="45846"/>
                  </a:lnTo>
                  <a:lnTo>
                    <a:pt x="131572" y="126237"/>
                  </a:lnTo>
                  <a:lnTo>
                    <a:pt x="6604" y="45846"/>
                  </a:lnTo>
                  <a:lnTo>
                    <a:pt x="83185" y="152145"/>
                  </a:lnTo>
                  <a:lnTo>
                    <a:pt x="0" y="171957"/>
                  </a:lnTo>
                  <a:lnTo>
                    <a:pt x="66929" y="235076"/>
                  </a:lnTo>
                  <a:lnTo>
                    <a:pt x="2412" y="291211"/>
                  </a:lnTo>
                  <a:lnTo>
                    <a:pt x="101981" y="278256"/>
                  </a:lnTo>
                  <a:lnTo>
                    <a:pt x="85725" y="351789"/>
                  </a:lnTo>
                  <a:lnTo>
                    <a:pt x="138811" y="312038"/>
                  </a:lnTo>
                  <a:lnTo>
                    <a:pt x="152654" y="431292"/>
                  </a:lnTo>
                  <a:lnTo>
                    <a:pt x="189483" y="298195"/>
                  </a:lnTo>
                  <a:lnTo>
                    <a:pt x="238379" y="394081"/>
                  </a:lnTo>
                  <a:lnTo>
                    <a:pt x="252221" y="288670"/>
                  </a:lnTo>
                  <a:lnTo>
                    <a:pt x="326517" y="361314"/>
                  </a:lnTo>
                  <a:lnTo>
                    <a:pt x="302894" y="258444"/>
                  </a:lnTo>
                  <a:lnTo>
                    <a:pt x="388619" y="265302"/>
                  </a:lnTo>
                  <a:lnTo>
                    <a:pt x="316738" y="209169"/>
                  </a:lnTo>
                  <a:lnTo>
                    <a:pt x="379603" y="162432"/>
                  </a:lnTo>
                  <a:lnTo>
                    <a:pt x="300481" y="146050"/>
                  </a:lnTo>
                  <a:lnTo>
                    <a:pt x="330707" y="89026"/>
                  </a:lnTo>
                  <a:lnTo>
                    <a:pt x="254634" y="106299"/>
                  </a:lnTo>
                  <a:lnTo>
                    <a:pt x="26123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999993" y="4725162"/>
              <a:ext cx="388620" cy="431800"/>
            </a:xfrm>
            <a:custGeom>
              <a:avLst/>
              <a:gdLst/>
              <a:ahLst/>
              <a:cxnLst/>
              <a:rect l="l" t="t" r="r" b="b"/>
              <a:pathLst>
                <a:path w="388620" h="431800">
                  <a:moveTo>
                    <a:pt x="194310" y="115824"/>
                  </a:moveTo>
                  <a:lnTo>
                    <a:pt x="261239" y="0"/>
                  </a:lnTo>
                  <a:lnTo>
                    <a:pt x="254634" y="106299"/>
                  </a:lnTo>
                  <a:lnTo>
                    <a:pt x="330707" y="89026"/>
                  </a:lnTo>
                  <a:lnTo>
                    <a:pt x="300481" y="146050"/>
                  </a:lnTo>
                  <a:lnTo>
                    <a:pt x="379603" y="162432"/>
                  </a:lnTo>
                  <a:lnTo>
                    <a:pt x="316738" y="209169"/>
                  </a:lnTo>
                  <a:lnTo>
                    <a:pt x="388619" y="265302"/>
                  </a:lnTo>
                  <a:lnTo>
                    <a:pt x="302894" y="258444"/>
                  </a:lnTo>
                  <a:lnTo>
                    <a:pt x="326517" y="361314"/>
                  </a:lnTo>
                  <a:lnTo>
                    <a:pt x="252221" y="288670"/>
                  </a:lnTo>
                  <a:lnTo>
                    <a:pt x="238379" y="394081"/>
                  </a:lnTo>
                  <a:lnTo>
                    <a:pt x="189483" y="298195"/>
                  </a:lnTo>
                  <a:lnTo>
                    <a:pt x="152654" y="431292"/>
                  </a:lnTo>
                  <a:lnTo>
                    <a:pt x="138811" y="312038"/>
                  </a:lnTo>
                  <a:lnTo>
                    <a:pt x="85725" y="351789"/>
                  </a:lnTo>
                  <a:lnTo>
                    <a:pt x="101981" y="278256"/>
                  </a:lnTo>
                  <a:lnTo>
                    <a:pt x="2412" y="291211"/>
                  </a:lnTo>
                  <a:lnTo>
                    <a:pt x="66929" y="235076"/>
                  </a:lnTo>
                  <a:lnTo>
                    <a:pt x="0" y="171957"/>
                  </a:lnTo>
                  <a:lnTo>
                    <a:pt x="83185" y="152145"/>
                  </a:lnTo>
                  <a:lnTo>
                    <a:pt x="6604" y="45846"/>
                  </a:lnTo>
                  <a:lnTo>
                    <a:pt x="131572" y="126237"/>
                  </a:lnTo>
                  <a:lnTo>
                    <a:pt x="150241" y="45846"/>
                  </a:lnTo>
                  <a:lnTo>
                    <a:pt x="194310" y="115824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2610739" y="4754371"/>
            <a:ext cx="6572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16890" algn="l"/>
              </a:tabLst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r>
              <a:rPr sz="2000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6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6833552" y="4712144"/>
            <a:ext cx="847725" cy="431800"/>
            <a:chOff x="6833552" y="4712144"/>
            <a:chExt cx="847725" cy="431800"/>
          </a:xfrm>
        </p:grpSpPr>
        <p:sp>
          <p:nvSpPr>
            <p:cNvPr id="21" name="object 21"/>
            <p:cNvSpPr/>
            <p:nvPr/>
          </p:nvSpPr>
          <p:spPr>
            <a:xfrm>
              <a:off x="6846570" y="4725162"/>
              <a:ext cx="390525" cy="405765"/>
            </a:xfrm>
            <a:custGeom>
              <a:avLst/>
              <a:gdLst/>
              <a:ahLst/>
              <a:cxnLst/>
              <a:rect l="l" t="t" r="r" b="b"/>
              <a:pathLst>
                <a:path w="390525" h="405764">
                  <a:moveTo>
                    <a:pt x="262254" y="0"/>
                  </a:moveTo>
                  <a:lnTo>
                    <a:pt x="195072" y="108838"/>
                  </a:lnTo>
                  <a:lnTo>
                    <a:pt x="150875" y="43052"/>
                  </a:lnTo>
                  <a:lnTo>
                    <a:pt x="132079" y="118618"/>
                  </a:lnTo>
                  <a:lnTo>
                    <a:pt x="6730" y="43052"/>
                  </a:lnTo>
                  <a:lnTo>
                    <a:pt x="83565" y="143001"/>
                  </a:lnTo>
                  <a:lnTo>
                    <a:pt x="0" y="161670"/>
                  </a:lnTo>
                  <a:lnTo>
                    <a:pt x="67182" y="220980"/>
                  </a:lnTo>
                  <a:lnTo>
                    <a:pt x="2412" y="273812"/>
                  </a:lnTo>
                  <a:lnTo>
                    <a:pt x="102361" y="261619"/>
                  </a:lnTo>
                  <a:lnTo>
                    <a:pt x="85978" y="330581"/>
                  </a:lnTo>
                  <a:lnTo>
                    <a:pt x="139319" y="293243"/>
                  </a:lnTo>
                  <a:lnTo>
                    <a:pt x="153288" y="405383"/>
                  </a:lnTo>
                  <a:lnTo>
                    <a:pt x="190246" y="280288"/>
                  </a:lnTo>
                  <a:lnTo>
                    <a:pt x="239268" y="370458"/>
                  </a:lnTo>
                  <a:lnTo>
                    <a:pt x="253237" y="271271"/>
                  </a:lnTo>
                  <a:lnTo>
                    <a:pt x="327786" y="339598"/>
                  </a:lnTo>
                  <a:lnTo>
                    <a:pt x="304164" y="242950"/>
                  </a:lnTo>
                  <a:lnTo>
                    <a:pt x="390144" y="249427"/>
                  </a:lnTo>
                  <a:lnTo>
                    <a:pt x="318007" y="196595"/>
                  </a:lnTo>
                  <a:lnTo>
                    <a:pt x="381000" y="152654"/>
                  </a:lnTo>
                  <a:lnTo>
                    <a:pt x="301625" y="137287"/>
                  </a:lnTo>
                  <a:lnTo>
                    <a:pt x="331977" y="83693"/>
                  </a:lnTo>
                  <a:lnTo>
                    <a:pt x="255650" y="99949"/>
                  </a:lnTo>
                  <a:lnTo>
                    <a:pt x="26225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846570" y="4725162"/>
              <a:ext cx="390525" cy="405765"/>
            </a:xfrm>
            <a:custGeom>
              <a:avLst/>
              <a:gdLst/>
              <a:ahLst/>
              <a:cxnLst/>
              <a:rect l="l" t="t" r="r" b="b"/>
              <a:pathLst>
                <a:path w="390525" h="405764">
                  <a:moveTo>
                    <a:pt x="195072" y="108838"/>
                  </a:moveTo>
                  <a:lnTo>
                    <a:pt x="262254" y="0"/>
                  </a:lnTo>
                  <a:lnTo>
                    <a:pt x="255650" y="99949"/>
                  </a:lnTo>
                  <a:lnTo>
                    <a:pt x="331977" y="83693"/>
                  </a:lnTo>
                  <a:lnTo>
                    <a:pt x="301625" y="137287"/>
                  </a:lnTo>
                  <a:lnTo>
                    <a:pt x="381000" y="152654"/>
                  </a:lnTo>
                  <a:lnTo>
                    <a:pt x="318007" y="196595"/>
                  </a:lnTo>
                  <a:lnTo>
                    <a:pt x="390144" y="249427"/>
                  </a:lnTo>
                  <a:lnTo>
                    <a:pt x="304164" y="242950"/>
                  </a:lnTo>
                  <a:lnTo>
                    <a:pt x="327786" y="339598"/>
                  </a:lnTo>
                  <a:lnTo>
                    <a:pt x="253237" y="271271"/>
                  </a:lnTo>
                  <a:lnTo>
                    <a:pt x="239268" y="370458"/>
                  </a:lnTo>
                  <a:lnTo>
                    <a:pt x="190246" y="280288"/>
                  </a:lnTo>
                  <a:lnTo>
                    <a:pt x="153288" y="405383"/>
                  </a:lnTo>
                  <a:lnTo>
                    <a:pt x="139319" y="293243"/>
                  </a:lnTo>
                  <a:lnTo>
                    <a:pt x="85978" y="330581"/>
                  </a:lnTo>
                  <a:lnTo>
                    <a:pt x="102361" y="261619"/>
                  </a:lnTo>
                  <a:lnTo>
                    <a:pt x="2412" y="273812"/>
                  </a:lnTo>
                  <a:lnTo>
                    <a:pt x="67182" y="220980"/>
                  </a:lnTo>
                  <a:lnTo>
                    <a:pt x="0" y="161670"/>
                  </a:lnTo>
                  <a:lnTo>
                    <a:pt x="83565" y="143001"/>
                  </a:lnTo>
                  <a:lnTo>
                    <a:pt x="6730" y="43052"/>
                  </a:lnTo>
                  <a:lnTo>
                    <a:pt x="132079" y="118618"/>
                  </a:lnTo>
                  <a:lnTo>
                    <a:pt x="150875" y="43052"/>
                  </a:lnTo>
                  <a:lnTo>
                    <a:pt x="195072" y="108838"/>
                  </a:lnTo>
                  <a:close/>
                </a:path>
              </a:pathLst>
            </a:custGeom>
            <a:ln w="25907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265670" y="4725162"/>
              <a:ext cx="402590" cy="405765"/>
            </a:xfrm>
            <a:custGeom>
              <a:avLst/>
              <a:gdLst/>
              <a:ahLst/>
              <a:cxnLst/>
              <a:rect l="l" t="t" r="r" b="b"/>
              <a:pathLst>
                <a:path w="402590" h="405764">
                  <a:moveTo>
                    <a:pt x="270509" y="0"/>
                  </a:moveTo>
                  <a:lnTo>
                    <a:pt x="201168" y="108838"/>
                  </a:lnTo>
                  <a:lnTo>
                    <a:pt x="155575" y="43052"/>
                  </a:lnTo>
                  <a:lnTo>
                    <a:pt x="136144" y="118618"/>
                  </a:lnTo>
                  <a:lnTo>
                    <a:pt x="6857" y="43052"/>
                  </a:lnTo>
                  <a:lnTo>
                    <a:pt x="86232" y="143001"/>
                  </a:lnTo>
                  <a:lnTo>
                    <a:pt x="0" y="161670"/>
                  </a:lnTo>
                  <a:lnTo>
                    <a:pt x="69341" y="220980"/>
                  </a:lnTo>
                  <a:lnTo>
                    <a:pt x="2539" y="273812"/>
                  </a:lnTo>
                  <a:lnTo>
                    <a:pt x="105536" y="261619"/>
                  </a:lnTo>
                  <a:lnTo>
                    <a:pt x="88646" y="330581"/>
                  </a:lnTo>
                  <a:lnTo>
                    <a:pt x="143763" y="293243"/>
                  </a:lnTo>
                  <a:lnTo>
                    <a:pt x="157987" y="405383"/>
                  </a:lnTo>
                  <a:lnTo>
                    <a:pt x="196214" y="280288"/>
                  </a:lnTo>
                  <a:lnTo>
                    <a:pt x="246760" y="370458"/>
                  </a:lnTo>
                  <a:lnTo>
                    <a:pt x="261111" y="271271"/>
                  </a:lnTo>
                  <a:lnTo>
                    <a:pt x="337947" y="339598"/>
                  </a:lnTo>
                  <a:lnTo>
                    <a:pt x="313562" y="242950"/>
                  </a:lnTo>
                  <a:lnTo>
                    <a:pt x="402335" y="249427"/>
                  </a:lnTo>
                  <a:lnTo>
                    <a:pt x="327913" y="196595"/>
                  </a:lnTo>
                  <a:lnTo>
                    <a:pt x="392937" y="152654"/>
                  </a:lnTo>
                  <a:lnTo>
                    <a:pt x="311150" y="137287"/>
                  </a:lnTo>
                  <a:lnTo>
                    <a:pt x="342391" y="83693"/>
                  </a:lnTo>
                  <a:lnTo>
                    <a:pt x="263651" y="99949"/>
                  </a:lnTo>
                  <a:lnTo>
                    <a:pt x="27050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7265670" y="4725162"/>
              <a:ext cx="402590" cy="405765"/>
            </a:xfrm>
            <a:custGeom>
              <a:avLst/>
              <a:gdLst/>
              <a:ahLst/>
              <a:cxnLst/>
              <a:rect l="l" t="t" r="r" b="b"/>
              <a:pathLst>
                <a:path w="402590" h="405764">
                  <a:moveTo>
                    <a:pt x="201168" y="108838"/>
                  </a:moveTo>
                  <a:lnTo>
                    <a:pt x="270509" y="0"/>
                  </a:lnTo>
                  <a:lnTo>
                    <a:pt x="263651" y="99949"/>
                  </a:lnTo>
                  <a:lnTo>
                    <a:pt x="342391" y="83693"/>
                  </a:lnTo>
                  <a:lnTo>
                    <a:pt x="311150" y="137287"/>
                  </a:lnTo>
                  <a:lnTo>
                    <a:pt x="392937" y="152654"/>
                  </a:lnTo>
                  <a:lnTo>
                    <a:pt x="327913" y="196595"/>
                  </a:lnTo>
                  <a:lnTo>
                    <a:pt x="402335" y="249427"/>
                  </a:lnTo>
                  <a:lnTo>
                    <a:pt x="313562" y="242950"/>
                  </a:lnTo>
                  <a:lnTo>
                    <a:pt x="337947" y="339598"/>
                  </a:lnTo>
                  <a:lnTo>
                    <a:pt x="261111" y="271271"/>
                  </a:lnTo>
                  <a:lnTo>
                    <a:pt x="246760" y="370458"/>
                  </a:lnTo>
                  <a:lnTo>
                    <a:pt x="196214" y="280288"/>
                  </a:lnTo>
                  <a:lnTo>
                    <a:pt x="157987" y="405383"/>
                  </a:lnTo>
                  <a:lnTo>
                    <a:pt x="143763" y="293243"/>
                  </a:lnTo>
                  <a:lnTo>
                    <a:pt x="88646" y="330581"/>
                  </a:lnTo>
                  <a:lnTo>
                    <a:pt x="105536" y="261619"/>
                  </a:lnTo>
                  <a:lnTo>
                    <a:pt x="2539" y="273812"/>
                  </a:lnTo>
                  <a:lnTo>
                    <a:pt x="69341" y="220980"/>
                  </a:lnTo>
                  <a:lnTo>
                    <a:pt x="0" y="161670"/>
                  </a:lnTo>
                  <a:lnTo>
                    <a:pt x="86232" y="143001"/>
                  </a:lnTo>
                  <a:lnTo>
                    <a:pt x="6857" y="43052"/>
                  </a:lnTo>
                  <a:lnTo>
                    <a:pt x="136144" y="118618"/>
                  </a:lnTo>
                  <a:lnTo>
                    <a:pt x="155575" y="43052"/>
                  </a:lnTo>
                  <a:lnTo>
                    <a:pt x="201168" y="108838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6962902" y="4740909"/>
            <a:ext cx="5784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8150" algn="l"/>
              </a:tabLst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7</a:t>
            </a:r>
            <a:r>
              <a:rPr sz="2000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8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57962" y="3492246"/>
            <a:ext cx="299085" cy="1306195"/>
          </a:xfrm>
          <a:prstGeom prst="rect">
            <a:avLst/>
          </a:prstGeom>
          <a:solidFill>
            <a:srgbClr val="006FC0"/>
          </a:solidFill>
          <a:ln w="25908">
            <a:solidFill>
              <a:srgbClr val="88A3A7"/>
            </a:solidFill>
          </a:ln>
        </p:spPr>
        <p:txBody>
          <a:bodyPr vert="horz" wrap="square" lIns="0" tIns="85090" rIns="0" bIns="0" rtlCol="0">
            <a:spAutoFit/>
          </a:bodyPr>
          <a:lstStyle/>
          <a:p>
            <a:pPr marL="100965" marR="24130" algn="just">
              <a:lnSpc>
                <a:spcPct val="103699"/>
              </a:lnSpc>
              <a:spcBef>
                <a:spcPts val="670"/>
              </a:spcBef>
            </a:pPr>
            <a:r>
              <a:rPr sz="1800" spc="-50" dirty="0">
                <a:solidFill>
                  <a:srgbClr val="001F5F"/>
                </a:solidFill>
                <a:latin typeface="Times New Roman"/>
                <a:cs typeface="Times New Roman"/>
              </a:rPr>
              <a:t>В Х О Д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417814" y="4510278"/>
            <a:ext cx="475615" cy="1583690"/>
          </a:xfrm>
          <a:prstGeom prst="rect">
            <a:avLst/>
          </a:prstGeom>
          <a:solidFill>
            <a:srgbClr val="006FC0"/>
          </a:solidFill>
          <a:ln w="25907">
            <a:solidFill>
              <a:srgbClr val="88A3A7"/>
            </a:solidFill>
          </a:ln>
        </p:spPr>
        <p:txBody>
          <a:bodyPr vert="horz" wrap="square" lIns="0" tIns="69850" rIns="0" bIns="0" rtlCol="0">
            <a:spAutoFit/>
          </a:bodyPr>
          <a:lstStyle/>
          <a:p>
            <a:pPr marL="186055" marR="81915" algn="just">
              <a:lnSpc>
                <a:spcPct val="105100"/>
              </a:lnSpc>
              <a:spcBef>
                <a:spcPts val="550"/>
              </a:spcBef>
            </a:pPr>
            <a:r>
              <a:rPr sz="1800" spc="-50" dirty="0">
                <a:solidFill>
                  <a:srgbClr val="001F5F"/>
                </a:solidFill>
                <a:latin typeface="Times New Roman"/>
                <a:cs typeface="Times New Roman"/>
              </a:rPr>
              <a:t>В Ы Х О Д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972311" y="3473196"/>
            <a:ext cx="7429500" cy="2057400"/>
            <a:chOff x="972311" y="3473196"/>
            <a:chExt cx="7429500" cy="2057400"/>
          </a:xfrm>
        </p:grpSpPr>
        <p:sp>
          <p:nvSpPr>
            <p:cNvPr id="29" name="object 29"/>
            <p:cNvSpPr/>
            <p:nvPr/>
          </p:nvSpPr>
          <p:spPr>
            <a:xfrm>
              <a:off x="7675626" y="5156454"/>
              <a:ext cx="713740" cy="361315"/>
            </a:xfrm>
            <a:custGeom>
              <a:avLst/>
              <a:gdLst/>
              <a:ahLst/>
              <a:cxnLst/>
              <a:rect l="l" t="t" r="r" b="b"/>
              <a:pathLst>
                <a:path w="713740" h="361314">
                  <a:moveTo>
                    <a:pt x="532638" y="0"/>
                  </a:moveTo>
                  <a:lnTo>
                    <a:pt x="532638" y="90297"/>
                  </a:lnTo>
                  <a:lnTo>
                    <a:pt x="0" y="90297"/>
                  </a:lnTo>
                  <a:lnTo>
                    <a:pt x="0" y="270891"/>
                  </a:lnTo>
                  <a:lnTo>
                    <a:pt x="532638" y="270891"/>
                  </a:lnTo>
                  <a:lnTo>
                    <a:pt x="532638" y="361188"/>
                  </a:lnTo>
                  <a:lnTo>
                    <a:pt x="713231" y="180594"/>
                  </a:lnTo>
                  <a:lnTo>
                    <a:pt x="532638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675626" y="5156454"/>
              <a:ext cx="713740" cy="361315"/>
            </a:xfrm>
            <a:custGeom>
              <a:avLst/>
              <a:gdLst/>
              <a:ahLst/>
              <a:cxnLst/>
              <a:rect l="l" t="t" r="r" b="b"/>
              <a:pathLst>
                <a:path w="713740" h="361314">
                  <a:moveTo>
                    <a:pt x="0" y="90297"/>
                  </a:moveTo>
                  <a:lnTo>
                    <a:pt x="532638" y="90297"/>
                  </a:lnTo>
                  <a:lnTo>
                    <a:pt x="532638" y="0"/>
                  </a:lnTo>
                  <a:lnTo>
                    <a:pt x="713231" y="180594"/>
                  </a:lnTo>
                  <a:lnTo>
                    <a:pt x="532638" y="361188"/>
                  </a:lnTo>
                  <a:lnTo>
                    <a:pt x="532638" y="270891"/>
                  </a:lnTo>
                  <a:lnTo>
                    <a:pt x="0" y="270891"/>
                  </a:lnTo>
                  <a:lnTo>
                    <a:pt x="0" y="90297"/>
                  </a:lnTo>
                  <a:close/>
                </a:path>
              </a:pathLst>
            </a:custGeom>
            <a:ln w="25908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2311" y="3473196"/>
              <a:ext cx="504444" cy="48310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0"/>
            <a:ext cx="7886700" cy="1325563"/>
          </a:xfrm>
          <a:prstGeom prst="rect">
            <a:avLst/>
          </a:prstGeom>
        </p:spPr>
        <p:txBody>
          <a:bodyPr vert="horz" wrap="square" lIns="0" tIns="67564" rIns="0" bIns="0" rtlCol="0">
            <a:spAutoFit/>
          </a:bodyPr>
          <a:lstStyle/>
          <a:p>
            <a:pPr marL="1242695">
              <a:lnSpc>
                <a:spcPct val="100000"/>
              </a:lnSpc>
              <a:spcBef>
                <a:spcPts val="100"/>
              </a:spcBef>
            </a:pPr>
            <a:r>
              <a:rPr sz="3000" spc="-10" dirty="0"/>
              <a:t>ВЫЯВЛЕННЫЕ</a:t>
            </a:r>
            <a:r>
              <a:rPr sz="3000" spc="-110" dirty="0"/>
              <a:t> </a:t>
            </a:r>
            <a:r>
              <a:rPr sz="3000" spc="-10" dirty="0"/>
              <a:t>ПРОБЛЕМЫ</a:t>
            </a:r>
            <a:endParaRPr sz="3000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0600" y="1143000"/>
            <a:ext cx="7703820" cy="52562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37510" y="377444"/>
            <a:ext cx="32708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Пути</a:t>
            </a:r>
            <a:r>
              <a:rPr sz="2400" spc="-6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sz="2400" spc="-5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1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проблем</a:t>
            </a:r>
            <a:endParaRPr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66442" y="866597"/>
            <a:ext cx="117094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Проблема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36284" y="866597"/>
            <a:ext cx="102425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6F2F9F"/>
                </a:solidFill>
                <a:latin typeface="Times New Roman"/>
                <a:cs typeface="Times New Roman"/>
              </a:rPr>
              <a:t>Решение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98348" y="1260347"/>
            <a:ext cx="567055" cy="480059"/>
            <a:chOff x="498348" y="1260347"/>
            <a:chExt cx="567055" cy="480059"/>
          </a:xfrm>
        </p:grpSpPr>
        <p:sp>
          <p:nvSpPr>
            <p:cNvPr id="6" name="object 6"/>
            <p:cNvSpPr/>
            <p:nvPr/>
          </p:nvSpPr>
          <p:spPr>
            <a:xfrm>
              <a:off x="511302" y="1273301"/>
              <a:ext cx="541020" cy="454659"/>
            </a:xfrm>
            <a:custGeom>
              <a:avLst/>
              <a:gdLst/>
              <a:ahLst/>
              <a:cxnLst/>
              <a:rect l="l" t="t" r="r" b="b"/>
              <a:pathLst>
                <a:path w="541019" h="454660">
                  <a:moveTo>
                    <a:pt x="363740" y="0"/>
                  </a:moveTo>
                  <a:lnTo>
                    <a:pt x="270510" y="121920"/>
                  </a:lnTo>
                  <a:lnTo>
                    <a:pt x="209194" y="48260"/>
                  </a:lnTo>
                  <a:lnTo>
                    <a:pt x="183146" y="132842"/>
                  </a:lnTo>
                  <a:lnTo>
                    <a:pt x="9271" y="48260"/>
                  </a:lnTo>
                  <a:lnTo>
                    <a:pt x="115887" y="160147"/>
                  </a:lnTo>
                  <a:lnTo>
                    <a:pt x="0" y="181101"/>
                  </a:lnTo>
                  <a:lnTo>
                    <a:pt x="93230" y="247523"/>
                  </a:lnTo>
                  <a:lnTo>
                    <a:pt x="3378" y="306705"/>
                  </a:lnTo>
                  <a:lnTo>
                    <a:pt x="141947" y="292988"/>
                  </a:lnTo>
                  <a:lnTo>
                    <a:pt x="119278" y="370459"/>
                  </a:lnTo>
                  <a:lnTo>
                    <a:pt x="193243" y="328549"/>
                  </a:lnTo>
                  <a:lnTo>
                    <a:pt x="212521" y="454151"/>
                  </a:lnTo>
                  <a:lnTo>
                    <a:pt x="263791" y="314071"/>
                  </a:lnTo>
                  <a:lnTo>
                    <a:pt x="331800" y="415036"/>
                  </a:lnTo>
                  <a:lnTo>
                    <a:pt x="351167" y="303911"/>
                  </a:lnTo>
                  <a:lnTo>
                    <a:pt x="454482" y="380492"/>
                  </a:lnTo>
                  <a:lnTo>
                    <a:pt x="421716" y="272161"/>
                  </a:lnTo>
                  <a:lnTo>
                    <a:pt x="541020" y="279400"/>
                  </a:lnTo>
                  <a:lnTo>
                    <a:pt x="441007" y="220218"/>
                  </a:lnTo>
                  <a:lnTo>
                    <a:pt x="528421" y="171069"/>
                  </a:lnTo>
                  <a:lnTo>
                    <a:pt x="418338" y="153797"/>
                  </a:lnTo>
                  <a:lnTo>
                    <a:pt x="460362" y="93725"/>
                  </a:lnTo>
                  <a:lnTo>
                    <a:pt x="354545" y="112013"/>
                  </a:lnTo>
                  <a:lnTo>
                    <a:pt x="36374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11302" y="1273301"/>
              <a:ext cx="541020" cy="454659"/>
            </a:xfrm>
            <a:custGeom>
              <a:avLst/>
              <a:gdLst/>
              <a:ahLst/>
              <a:cxnLst/>
              <a:rect l="l" t="t" r="r" b="b"/>
              <a:pathLst>
                <a:path w="541019" h="454660">
                  <a:moveTo>
                    <a:pt x="270510" y="121920"/>
                  </a:moveTo>
                  <a:lnTo>
                    <a:pt x="363740" y="0"/>
                  </a:lnTo>
                  <a:lnTo>
                    <a:pt x="354545" y="112013"/>
                  </a:lnTo>
                  <a:lnTo>
                    <a:pt x="460362" y="93725"/>
                  </a:lnTo>
                  <a:lnTo>
                    <a:pt x="418338" y="153797"/>
                  </a:lnTo>
                  <a:lnTo>
                    <a:pt x="528421" y="171069"/>
                  </a:lnTo>
                  <a:lnTo>
                    <a:pt x="441007" y="220218"/>
                  </a:lnTo>
                  <a:lnTo>
                    <a:pt x="541020" y="279400"/>
                  </a:lnTo>
                  <a:lnTo>
                    <a:pt x="421716" y="272161"/>
                  </a:lnTo>
                  <a:lnTo>
                    <a:pt x="454482" y="380492"/>
                  </a:lnTo>
                  <a:lnTo>
                    <a:pt x="351167" y="303911"/>
                  </a:lnTo>
                  <a:lnTo>
                    <a:pt x="331800" y="415036"/>
                  </a:lnTo>
                  <a:lnTo>
                    <a:pt x="263791" y="314071"/>
                  </a:lnTo>
                  <a:lnTo>
                    <a:pt x="212521" y="454151"/>
                  </a:lnTo>
                  <a:lnTo>
                    <a:pt x="193243" y="328549"/>
                  </a:lnTo>
                  <a:lnTo>
                    <a:pt x="119278" y="370459"/>
                  </a:lnTo>
                  <a:lnTo>
                    <a:pt x="141947" y="292988"/>
                  </a:lnTo>
                  <a:lnTo>
                    <a:pt x="3378" y="306705"/>
                  </a:lnTo>
                  <a:lnTo>
                    <a:pt x="93230" y="247523"/>
                  </a:lnTo>
                  <a:lnTo>
                    <a:pt x="0" y="181101"/>
                  </a:lnTo>
                  <a:lnTo>
                    <a:pt x="115887" y="160147"/>
                  </a:lnTo>
                  <a:lnTo>
                    <a:pt x="9271" y="48260"/>
                  </a:lnTo>
                  <a:lnTo>
                    <a:pt x="183146" y="132842"/>
                  </a:lnTo>
                  <a:lnTo>
                    <a:pt x="209194" y="48260"/>
                  </a:lnTo>
                  <a:lnTo>
                    <a:pt x="270510" y="12192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01446" y="1312290"/>
            <a:ext cx="1530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67868" y="1906523"/>
            <a:ext cx="565785" cy="480059"/>
            <a:chOff x="467868" y="1906523"/>
            <a:chExt cx="565785" cy="480059"/>
          </a:xfrm>
        </p:grpSpPr>
        <p:sp>
          <p:nvSpPr>
            <p:cNvPr id="10" name="object 10"/>
            <p:cNvSpPr/>
            <p:nvPr/>
          </p:nvSpPr>
          <p:spPr>
            <a:xfrm>
              <a:off x="480822" y="1919477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362712" y="0"/>
                  </a:moveTo>
                  <a:lnTo>
                    <a:pt x="269748" y="121920"/>
                  </a:lnTo>
                  <a:lnTo>
                    <a:pt x="208610" y="48260"/>
                  </a:lnTo>
                  <a:lnTo>
                    <a:pt x="182626" y="132842"/>
                  </a:lnTo>
                  <a:lnTo>
                    <a:pt x="9245" y="48260"/>
                  </a:lnTo>
                  <a:lnTo>
                    <a:pt x="115570" y="160147"/>
                  </a:lnTo>
                  <a:lnTo>
                    <a:pt x="0" y="181101"/>
                  </a:lnTo>
                  <a:lnTo>
                    <a:pt x="92964" y="247523"/>
                  </a:lnTo>
                  <a:lnTo>
                    <a:pt x="3365" y="306705"/>
                  </a:lnTo>
                  <a:lnTo>
                    <a:pt x="141541" y="292988"/>
                  </a:lnTo>
                  <a:lnTo>
                    <a:pt x="118935" y="370459"/>
                  </a:lnTo>
                  <a:lnTo>
                    <a:pt x="192697" y="328549"/>
                  </a:lnTo>
                  <a:lnTo>
                    <a:pt x="211924" y="454151"/>
                  </a:lnTo>
                  <a:lnTo>
                    <a:pt x="263055" y="314071"/>
                  </a:lnTo>
                  <a:lnTo>
                    <a:pt x="330860" y="415036"/>
                  </a:lnTo>
                  <a:lnTo>
                    <a:pt x="350177" y="303911"/>
                  </a:lnTo>
                  <a:lnTo>
                    <a:pt x="453199" y="380492"/>
                  </a:lnTo>
                  <a:lnTo>
                    <a:pt x="420535" y="272161"/>
                  </a:lnTo>
                  <a:lnTo>
                    <a:pt x="539496" y="279400"/>
                  </a:lnTo>
                  <a:lnTo>
                    <a:pt x="439762" y="220218"/>
                  </a:lnTo>
                  <a:lnTo>
                    <a:pt x="526935" y="171069"/>
                  </a:lnTo>
                  <a:lnTo>
                    <a:pt x="417156" y="153797"/>
                  </a:lnTo>
                  <a:lnTo>
                    <a:pt x="459066" y="93725"/>
                  </a:lnTo>
                  <a:lnTo>
                    <a:pt x="353542" y="112013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80822" y="1919477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269748" y="121920"/>
                  </a:moveTo>
                  <a:lnTo>
                    <a:pt x="362712" y="0"/>
                  </a:lnTo>
                  <a:lnTo>
                    <a:pt x="353542" y="112013"/>
                  </a:lnTo>
                  <a:lnTo>
                    <a:pt x="459066" y="93725"/>
                  </a:lnTo>
                  <a:lnTo>
                    <a:pt x="417156" y="153797"/>
                  </a:lnTo>
                  <a:lnTo>
                    <a:pt x="526935" y="171069"/>
                  </a:lnTo>
                  <a:lnTo>
                    <a:pt x="439762" y="220218"/>
                  </a:lnTo>
                  <a:lnTo>
                    <a:pt x="539496" y="279400"/>
                  </a:lnTo>
                  <a:lnTo>
                    <a:pt x="420535" y="272161"/>
                  </a:lnTo>
                  <a:lnTo>
                    <a:pt x="453199" y="380492"/>
                  </a:lnTo>
                  <a:lnTo>
                    <a:pt x="350177" y="303911"/>
                  </a:lnTo>
                  <a:lnTo>
                    <a:pt x="330860" y="415036"/>
                  </a:lnTo>
                  <a:lnTo>
                    <a:pt x="263055" y="314071"/>
                  </a:lnTo>
                  <a:lnTo>
                    <a:pt x="211924" y="454151"/>
                  </a:lnTo>
                  <a:lnTo>
                    <a:pt x="192697" y="328549"/>
                  </a:lnTo>
                  <a:lnTo>
                    <a:pt x="118935" y="370459"/>
                  </a:lnTo>
                  <a:lnTo>
                    <a:pt x="141541" y="292988"/>
                  </a:lnTo>
                  <a:lnTo>
                    <a:pt x="3365" y="306705"/>
                  </a:lnTo>
                  <a:lnTo>
                    <a:pt x="92964" y="247523"/>
                  </a:lnTo>
                  <a:lnTo>
                    <a:pt x="0" y="181101"/>
                  </a:lnTo>
                  <a:lnTo>
                    <a:pt x="115570" y="160147"/>
                  </a:lnTo>
                  <a:lnTo>
                    <a:pt x="9245" y="48260"/>
                  </a:lnTo>
                  <a:lnTo>
                    <a:pt x="182626" y="132842"/>
                  </a:lnTo>
                  <a:lnTo>
                    <a:pt x="208610" y="48260"/>
                  </a:lnTo>
                  <a:lnTo>
                    <a:pt x="269748" y="12192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69747" y="1958467"/>
            <a:ext cx="1530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467868" y="2577083"/>
            <a:ext cx="565785" cy="480059"/>
            <a:chOff x="467868" y="2577083"/>
            <a:chExt cx="565785" cy="480059"/>
          </a:xfrm>
        </p:grpSpPr>
        <p:sp>
          <p:nvSpPr>
            <p:cNvPr id="14" name="object 14"/>
            <p:cNvSpPr/>
            <p:nvPr/>
          </p:nvSpPr>
          <p:spPr>
            <a:xfrm>
              <a:off x="480822" y="2590037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362712" y="0"/>
                  </a:moveTo>
                  <a:lnTo>
                    <a:pt x="269748" y="121920"/>
                  </a:lnTo>
                  <a:lnTo>
                    <a:pt x="208610" y="48260"/>
                  </a:lnTo>
                  <a:lnTo>
                    <a:pt x="182626" y="132841"/>
                  </a:lnTo>
                  <a:lnTo>
                    <a:pt x="9245" y="48260"/>
                  </a:lnTo>
                  <a:lnTo>
                    <a:pt x="115570" y="160147"/>
                  </a:lnTo>
                  <a:lnTo>
                    <a:pt x="0" y="181101"/>
                  </a:lnTo>
                  <a:lnTo>
                    <a:pt x="92964" y="247523"/>
                  </a:lnTo>
                  <a:lnTo>
                    <a:pt x="3365" y="306704"/>
                  </a:lnTo>
                  <a:lnTo>
                    <a:pt x="141541" y="292988"/>
                  </a:lnTo>
                  <a:lnTo>
                    <a:pt x="118935" y="370459"/>
                  </a:lnTo>
                  <a:lnTo>
                    <a:pt x="192697" y="328549"/>
                  </a:lnTo>
                  <a:lnTo>
                    <a:pt x="211924" y="454151"/>
                  </a:lnTo>
                  <a:lnTo>
                    <a:pt x="263055" y="314071"/>
                  </a:lnTo>
                  <a:lnTo>
                    <a:pt x="330860" y="415036"/>
                  </a:lnTo>
                  <a:lnTo>
                    <a:pt x="350177" y="303911"/>
                  </a:lnTo>
                  <a:lnTo>
                    <a:pt x="453199" y="380491"/>
                  </a:lnTo>
                  <a:lnTo>
                    <a:pt x="420535" y="272161"/>
                  </a:lnTo>
                  <a:lnTo>
                    <a:pt x="539496" y="279400"/>
                  </a:lnTo>
                  <a:lnTo>
                    <a:pt x="439762" y="220217"/>
                  </a:lnTo>
                  <a:lnTo>
                    <a:pt x="526935" y="171069"/>
                  </a:lnTo>
                  <a:lnTo>
                    <a:pt x="417156" y="153797"/>
                  </a:lnTo>
                  <a:lnTo>
                    <a:pt x="459066" y="93725"/>
                  </a:lnTo>
                  <a:lnTo>
                    <a:pt x="353542" y="112013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80822" y="2590037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269748" y="121920"/>
                  </a:moveTo>
                  <a:lnTo>
                    <a:pt x="362712" y="0"/>
                  </a:lnTo>
                  <a:lnTo>
                    <a:pt x="353542" y="112013"/>
                  </a:lnTo>
                  <a:lnTo>
                    <a:pt x="459066" y="93725"/>
                  </a:lnTo>
                  <a:lnTo>
                    <a:pt x="417156" y="153797"/>
                  </a:lnTo>
                  <a:lnTo>
                    <a:pt x="526935" y="171069"/>
                  </a:lnTo>
                  <a:lnTo>
                    <a:pt x="439762" y="220217"/>
                  </a:lnTo>
                  <a:lnTo>
                    <a:pt x="539496" y="279400"/>
                  </a:lnTo>
                  <a:lnTo>
                    <a:pt x="420535" y="272161"/>
                  </a:lnTo>
                  <a:lnTo>
                    <a:pt x="453199" y="380491"/>
                  </a:lnTo>
                  <a:lnTo>
                    <a:pt x="350177" y="303911"/>
                  </a:lnTo>
                  <a:lnTo>
                    <a:pt x="330860" y="415036"/>
                  </a:lnTo>
                  <a:lnTo>
                    <a:pt x="263055" y="314071"/>
                  </a:lnTo>
                  <a:lnTo>
                    <a:pt x="211924" y="454151"/>
                  </a:lnTo>
                  <a:lnTo>
                    <a:pt x="192697" y="328549"/>
                  </a:lnTo>
                  <a:lnTo>
                    <a:pt x="118935" y="370459"/>
                  </a:lnTo>
                  <a:lnTo>
                    <a:pt x="141541" y="292988"/>
                  </a:lnTo>
                  <a:lnTo>
                    <a:pt x="3365" y="306704"/>
                  </a:lnTo>
                  <a:lnTo>
                    <a:pt x="92964" y="247523"/>
                  </a:lnTo>
                  <a:lnTo>
                    <a:pt x="0" y="181101"/>
                  </a:lnTo>
                  <a:lnTo>
                    <a:pt x="115570" y="160147"/>
                  </a:lnTo>
                  <a:lnTo>
                    <a:pt x="9245" y="48260"/>
                  </a:lnTo>
                  <a:lnTo>
                    <a:pt x="182626" y="132841"/>
                  </a:lnTo>
                  <a:lnTo>
                    <a:pt x="208610" y="48260"/>
                  </a:lnTo>
                  <a:lnTo>
                    <a:pt x="269748" y="12192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669747" y="2628392"/>
            <a:ext cx="1530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3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46531" y="3310128"/>
            <a:ext cx="565785" cy="480059"/>
            <a:chOff x="446531" y="3310128"/>
            <a:chExt cx="565785" cy="480059"/>
          </a:xfrm>
        </p:grpSpPr>
        <p:sp>
          <p:nvSpPr>
            <p:cNvPr id="18" name="object 18"/>
            <p:cNvSpPr/>
            <p:nvPr/>
          </p:nvSpPr>
          <p:spPr>
            <a:xfrm>
              <a:off x="459485" y="3323082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362711" y="0"/>
                  </a:moveTo>
                  <a:lnTo>
                    <a:pt x="269748" y="121919"/>
                  </a:lnTo>
                  <a:lnTo>
                    <a:pt x="208610" y="48259"/>
                  </a:lnTo>
                  <a:lnTo>
                    <a:pt x="182626" y="132841"/>
                  </a:lnTo>
                  <a:lnTo>
                    <a:pt x="9245" y="48259"/>
                  </a:lnTo>
                  <a:lnTo>
                    <a:pt x="115570" y="160146"/>
                  </a:lnTo>
                  <a:lnTo>
                    <a:pt x="0" y="181101"/>
                  </a:lnTo>
                  <a:lnTo>
                    <a:pt x="92964" y="247522"/>
                  </a:lnTo>
                  <a:lnTo>
                    <a:pt x="3365" y="306704"/>
                  </a:lnTo>
                  <a:lnTo>
                    <a:pt x="141541" y="292988"/>
                  </a:lnTo>
                  <a:lnTo>
                    <a:pt x="118935" y="370458"/>
                  </a:lnTo>
                  <a:lnTo>
                    <a:pt x="192697" y="328548"/>
                  </a:lnTo>
                  <a:lnTo>
                    <a:pt x="211924" y="454151"/>
                  </a:lnTo>
                  <a:lnTo>
                    <a:pt x="263055" y="314070"/>
                  </a:lnTo>
                  <a:lnTo>
                    <a:pt x="330860" y="415035"/>
                  </a:lnTo>
                  <a:lnTo>
                    <a:pt x="350177" y="303910"/>
                  </a:lnTo>
                  <a:lnTo>
                    <a:pt x="453199" y="380491"/>
                  </a:lnTo>
                  <a:lnTo>
                    <a:pt x="420535" y="272160"/>
                  </a:lnTo>
                  <a:lnTo>
                    <a:pt x="539496" y="279400"/>
                  </a:lnTo>
                  <a:lnTo>
                    <a:pt x="439762" y="220217"/>
                  </a:lnTo>
                  <a:lnTo>
                    <a:pt x="526935" y="171068"/>
                  </a:lnTo>
                  <a:lnTo>
                    <a:pt x="417156" y="153796"/>
                  </a:lnTo>
                  <a:lnTo>
                    <a:pt x="459066" y="93725"/>
                  </a:lnTo>
                  <a:lnTo>
                    <a:pt x="353542" y="112013"/>
                  </a:lnTo>
                  <a:lnTo>
                    <a:pt x="36271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59485" y="3323082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269748" y="121919"/>
                  </a:moveTo>
                  <a:lnTo>
                    <a:pt x="362711" y="0"/>
                  </a:lnTo>
                  <a:lnTo>
                    <a:pt x="353542" y="112013"/>
                  </a:lnTo>
                  <a:lnTo>
                    <a:pt x="459066" y="93725"/>
                  </a:lnTo>
                  <a:lnTo>
                    <a:pt x="417156" y="153796"/>
                  </a:lnTo>
                  <a:lnTo>
                    <a:pt x="526935" y="171068"/>
                  </a:lnTo>
                  <a:lnTo>
                    <a:pt x="439762" y="220217"/>
                  </a:lnTo>
                  <a:lnTo>
                    <a:pt x="539496" y="279400"/>
                  </a:lnTo>
                  <a:lnTo>
                    <a:pt x="420535" y="272160"/>
                  </a:lnTo>
                  <a:lnTo>
                    <a:pt x="453199" y="380491"/>
                  </a:lnTo>
                  <a:lnTo>
                    <a:pt x="350177" y="303910"/>
                  </a:lnTo>
                  <a:lnTo>
                    <a:pt x="330860" y="415035"/>
                  </a:lnTo>
                  <a:lnTo>
                    <a:pt x="263055" y="314070"/>
                  </a:lnTo>
                  <a:lnTo>
                    <a:pt x="211924" y="454151"/>
                  </a:lnTo>
                  <a:lnTo>
                    <a:pt x="192697" y="328548"/>
                  </a:lnTo>
                  <a:lnTo>
                    <a:pt x="118935" y="370458"/>
                  </a:lnTo>
                  <a:lnTo>
                    <a:pt x="141541" y="292988"/>
                  </a:lnTo>
                  <a:lnTo>
                    <a:pt x="3365" y="306704"/>
                  </a:lnTo>
                  <a:lnTo>
                    <a:pt x="92964" y="247522"/>
                  </a:lnTo>
                  <a:lnTo>
                    <a:pt x="0" y="181101"/>
                  </a:lnTo>
                  <a:lnTo>
                    <a:pt x="115570" y="160146"/>
                  </a:lnTo>
                  <a:lnTo>
                    <a:pt x="9245" y="48259"/>
                  </a:lnTo>
                  <a:lnTo>
                    <a:pt x="182626" y="132841"/>
                  </a:lnTo>
                  <a:lnTo>
                    <a:pt x="208610" y="48259"/>
                  </a:lnTo>
                  <a:lnTo>
                    <a:pt x="269748" y="121919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649325" y="3362071"/>
            <a:ext cx="1530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477012" y="4043171"/>
            <a:ext cx="565785" cy="480059"/>
            <a:chOff x="477012" y="4043171"/>
            <a:chExt cx="565785" cy="480059"/>
          </a:xfrm>
        </p:grpSpPr>
        <p:sp>
          <p:nvSpPr>
            <p:cNvPr id="22" name="object 22"/>
            <p:cNvSpPr/>
            <p:nvPr/>
          </p:nvSpPr>
          <p:spPr>
            <a:xfrm>
              <a:off x="489966" y="4056125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362712" y="0"/>
                  </a:moveTo>
                  <a:lnTo>
                    <a:pt x="269748" y="121919"/>
                  </a:lnTo>
                  <a:lnTo>
                    <a:pt x="208610" y="48260"/>
                  </a:lnTo>
                  <a:lnTo>
                    <a:pt x="182626" y="132842"/>
                  </a:lnTo>
                  <a:lnTo>
                    <a:pt x="9245" y="48260"/>
                  </a:lnTo>
                  <a:lnTo>
                    <a:pt x="115570" y="160147"/>
                  </a:lnTo>
                  <a:lnTo>
                    <a:pt x="0" y="181101"/>
                  </a:lnTo>
                  <a:lnTo>
                    <a:pt x="92964" y="247523"/>
                  </a:lnTo>
                  <a:lnTo>
                    <a:pt x="3365" y="306705"/>
                  </a:lnTo>
                  <a:lnTo>
                    <a:pt x="141541" y="292988"/>
                  </a:lnTo>
                  <a:lnTo>
                    <a:pt x="118935" y="370459"/>
                  </a:lnTo>
                  <a:lnTo>
                    <a:pt x="192697" y="328549"/>
                  </a:lnTo>
                  <a:lnTo>
                    <a:pt x="211924" y="454151"/>
                  </a:lnTo>
                  <a:lnTo>
                    <a:pt x="263055" y="314071"/>
                  </a:lnTo>
                  <a:lnTo>
                    <a:pt x="330860" y="415036"/>
                  </a:lnTo>
                  <a:lnTo>
                    <a:pt x="350177" y="303911"/>
                  </a:lnTo>
                  <a:lnTo>
                    <a:pt x="453199" y="380492"/>
                  </a:lnTo>
                  <a:lnTo>
                    <a:pt x="420535" y="272161"/>
                  </a:lnTo>
                  <a:lnTo>
                    <a:pt x="539496" y="279400"/>
                  </a:lnTo>
                  <a:lnTo>
                    <a:pt x="439762" y="220218"/>
                  </a:lnTo>
                  <a:lnTo>
                    <a:pt x="526935" y="171069"/>
                  </a:lnTo>
                  <a:lnTo>
                    <a:pt x="417156" y="153797"/>
                  </a:lnTo>
                  <a:lnTo>
                    <a:pt x="459066" y="93725"/>
                  </a:lnTo>
                  <a:lnTo>
                    <a:pt x="353542" y="112013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89966" y="4056125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269748" y="121919"/>
                  </a:moveTo>
                  <a:lnTo>
                    <a:pt x="362712" y="0"/>
                  </a:lnTo>
                  <a:lnTo>
                    <a:pt x="353542" y="112013"/>
                  </a:lnTo>
                  <a:lnTo>
                    <a:pt x="459066" y="93725"/>
                  </a:lnTo>
                  <a:lnTo>
                    <a:pt x="417156" y="153797"/>
                  </a:lnTo>
                  <a:lnTo>
                    <a:pt x="526935" y="171069"/>
                  </a:lnTo>
                  <a:lnTo>
                    <a:pt x="439762" y="220218"/>
                  </a:lnTo>
                  <a:lnTo>
                    <a:pt x="539496" y="279400"/>
                  </a:lnTo>
                  <a:lnTo>
                    <a:pt x="420535" y="272161"/>
                  </a:lnTo>
                  <a:lnTo>
                    <a:pt x="453199" y="380492"/>
                  </a:lnTo>
                  <a:lnTo>
                    <a:pt x="350177" y="303911"/>
                  </a:lnTo>
                  <a:lnTo>
                    <a:pt x="330860" y="415036"/>
                  </a:lnTo>
                  <a:lnTo>
                    <a:pt x="263055" y="314071"/>
                  </a:lnTo>
                  <a:lnTo>
                    <a:pt x="211924" y="454151"/>
                  </a:lnTo>
                  <a:lnTo>
                    <a:pt x="192697" y="328549"/>
                  </a:lnTo>
                  <a:lnTo>
                    <a:pt x="118935" y="370459"/>
                  </a:lnTo>
                  <a:lnTo>
                    <a:pt x="141541" y="292988"/>
                  </a:lnTo>
                  <a:lnTo>
                    <a:pt x="3365" y="306705"/>
                  </a:lnTo>
                  <a:lnTo>
                    <a:pt x="92964" y="247523"/>
                  </a:lnTo>
                  <a:lnTo>
                    <a:pt x="0" y="181101"/>
                  </a:lnTo>
                  <a:lnTo>
                    <a:pt x="115570" y="160147"/>
                  </a:lnTo>
                  <a:lnTo>
                    <a:pt x="9245" y="48260"/>
                  </a:lnTo>
                  <a:lnTo>
                    <a:pt x="182626" y="132842"/>
                  </a:lnTo>
                  <a:lnTo>
                    <a:pt x="208610" y="48260"/>
                  </a:lnTo>
                  <a:lnTo>
                    <a:pt x="269748" y="121919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679500" y="4095750"/>
            <a:ext cx="1530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498348" y="4689347"/>
            <a:ext cx="567055" cy="480059"/>
            <a:chOff x="498348" y="4689347"/>
            <a:chExt cx="567055" cy="480059"/>
          </a:xfrm>
        </p:grpSpPr>
        <p:sp>
          <p:nvSpPr>
            <p:cNvPr id="26" name="object 26"/>
            <p:cNvSpPr/>
            <p:nvPr/>
          </p:nvSpPr>
          <p:spPr>
            <a:xfrm>
              <a:off x="511302" y="4702301"/>
              <a:ext cx="541020" cy="454659"/>
            </a:xfrm>
            <a:custGeom>
              <a:avLst/>
              <a:gdLst/>
              <a:ahLst/>
              <a:cxnLst/>
              <a:rect l="l" t="t" r="r" b="b"/>
              <a:pathLst>
                <a:path w="541019" h="454660">
                  <a:moveTo>
                    <a:pt x="363740" y="0"/>
                  </a:moveTo>
                  <a:lnTo>
                    <a:pt x="270510" y="121920"/>
                  </a:lnTo>
                  <a:lnTo>
                    <a:pt x="209194" y="48260"/>
                  </a:lnTo>
                  <a:lnTo>
                    <a:pt x="183146" y="132842"/>
                  </a:lnTo>
                  <a:lnTo>
                    <a:pt x="9271" y="48260"/>
                  </a:lnTo>
                  <a:lnTo>
                    <a:pt x="115887" y="160147"/>
                  </a:lnTo>
                  <a:lnTo>
                    <a:pt x="0" y="181102"/>
                  </a:lnTo>
                  <a:lnTo>
                    <a:pt x="93230" y="247523"/>
                  </a:lnTo>
                  <a:lnTo>
                    <a:pt x="3378" y="306705"/>
                  </a:lnTo>
                  <a:lnTo>
                    <a:pt x="141947" y="292989"/>
                  </a:lnTo>
                  <a:lnTo>
                    <a:pt x="119278" y="370459"/>
                  </a:lnTo>
                  <a:lnTo>
                    <a:pt x="193243" y="328549"/>
                  </a:lnTo>
                  <a:lnTo>
                    <a:pt x="212521" y="454152"/>
                  </a:lnTo>
                  <a:lnTo>
                    <a:pt x="263791" y="314071"/>
                  </a:lnTo>
                  <a:lnTo>
                    <a:pt x="331800" y="415036"/>
                  </a:lnTo>
                  <a:lnTo>
                    <a:pt x="351167" y="303911"/>
                  </a:lnTo>
                  <a:lnTo>
                    <a:pt x="454482" y="380492"/>
                  </a:lnTo>
                  <a:lnTo>
                    <a:pt x="421716" y="272161"/>
                  </a:lnTo>
                  <a:lnTo>
                    <a:pt x="541020" y="279400"/>
                  </a:lnTo>
                  <a:lnTo>
                    <a:pt x="441007" y="220218"/>
                  </a:lnTo>
                  <a:lnTo>
                    <a:pt x="528421" y="171069"/>
                  </a:lnTo>
                  <a:lnTo>
                    <a:pt x="418338" y="153797"/>
                  </a:lnTo>
                  <a:lnTo>
                    <a:pt x="460362" y="93725"/>
                  </a:lnTo>
                  <a:lnTo>
                    <a:pt x="354545" y="112014"/>
                  </a:lnTo>
                  <a:lnTo>
                    <a:pt x="36374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511302" y="4702301"/>
              <a:ext cx="541020" cy="454659"/>
            </a:xfrm>
            <a:custGeom>
              <a:avLst/>
              <a:gdLst/>
              <a:ahLst/>
              <a:cxnLst/>
              <a:rect l="l" t="t" r="r" b="b"/>
              <a:pathLst>
                <a:path w="541019" h="454660">
                  <a:moveTo>
                    <a:pt x="270510" y="121920"/>
                  </a:moveTo>
                  <a:lnTo>
                    <a:pt x="363740" y="0"/>
                  </a:lnTo>
                  <a:lnTo>
                    <a:pt x="354545" y="112014"/>
                  </a:lnTo>
                  <a:lnTo>
                    <a:pt x="460362" y="93725"/>
                  </a:lnTo>
                  <a:lnTo>
                    <a:pt x="418338" y="153797"/>
                  </a:lnTo>
                  <a:lnTo>
                    <a:pt x="528421" y="171069"/>
                  </a:lnTo>
                  <a:lnTo>
                    <a:pt x="441007" y="220218"/>
                  </a:lnTo>
                  <a:lnTo>
                    <a:pt x="541020" y="279400"/>
                  </a:lnTo>
                  <a:lnTo>
                    <a:pt x="421716" y="272161"/>
                  </a:lnTo>
                  <a:lnTo>
                    <a:pt x="454482" y="380492"/>
                  </a:lnTo>
                  <a:lnTo>
                    <a:pt x="351167" y="303911"/>
                  </a:lnTo>
                  <a:lnTo>
                    <a:pt x="331800" y="415036"/>
                  </a:lnTo>
                  <a:lnTo>
                    <a:pt x="263791" y="314071"/>
                  </a:lnTo>
                  <a:lnTo>
                    <a:pt x="212521" y="454152"/>
                  </a:lnTo>
                  <a:lnTo>
                    <a:pt x="193243" y="328549"/>
                  </a:lnTo>
                  <a:lnTo>
                    <a:pt x="119278" y="370459"/>
                  </a:lnTo>
                  <a:lnTo>
                    <a:pt x="141947" y="292989"/>
                  </a:lnTo>
                  <a:lnTo>
                    <a:pt x="3378" y="306705"/>
                  </a:lnTo>
                  <a:lnTo>
                    <a:pt x="93230" y="247523"/>
                  </a:lnTo>
                  <a:lnTo>
                    <a:pt x="0" y="181102"/>
                  </a:lnTo>
                  <a:lnTo>
                    <a:pt x="115887" y="160147"/>
                  </a:lnTo>
                  <a:lnTo>
                    <a:pt x="9271" y="48260"/>
                  </a:lnTo>
                  <a:lnTo>
                    <a:pt x="183146" y="132842"/>
                  </a:lnTo>
                  <a:lnTo>
                    <a:pt x="209194" y="48260"/>
                  </a:lnTo>
                  <a:lnTo>
                    <a:pt x="270510" y="12192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701446" y="4741926"/>
            <a:ext cx="1530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6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496823" y="5334000"/>
            <a:ext cx="567055" cy="480059"/>
            <a:chOff x="496823" y="5334000"/>
            <a:chExt cx="567055" cy="480059"/>
          </a:xfrm>
        </p:grpSpPr>
        <p:sp>
          <p:nvSpPr>
            <p:cNvPr id="30" name="object 30"/>
            <p:cNvSpPr/>
            <p:nvPr/>
          </p:nvSpPr>
          <p:spPr>
            <a:xfrm>
              <a:off x="509777" y="5346953"/>
              <a:ext cx="541020" cy="454659"/>
            </a:xfrm>
            <a:custGeom>
              <a:avLst/>
              <a:gdLst/>
              <a:ahLst/>
              <a:cxnLst/>
              <a:rect l="l" t="t" r="r" b="b"/>
              <a:pathLst>
                <a:path w="541019" h="454660">
                  <a:moveTo>
                    <a:pt x="363740" y="0"/>
                  </a:moveTo>
                  <a:lnTo>
                    <a:pt x="270509" y="121920"/>
                  </a:lnTo>
                  <a:lnTo>
                    <a:pt x="209194" y="48260"/>
                  </a:lnTo>
                  <a:lnTo>
                    <a:pt x="183146" y="132842"/>
                  </a:lnTo>
                  <a:lnTo>
                    <a:pt x="9270" y="48260"/>
                  </a:lnTo>
                  <a:lnTo>
                    <a:pt x="115887" y="160147"/>
                  </a:lnTo>
                  <a:lnTo>
                    <a:pt x="0" y="181102"/>
                  </a:lnTo>
                  <a:lnTo>
                    <a:pt x="93230" y="247573"/>
                  </a:lnTo>
                  <a:lnTo>
                    <a:pt x="3378" y="306705"/>
                  </a:lnTo>
                  <a:lnTo>
                    <a:pt x="141947" y="293027"/>
                  </a:lnTo>
                  <a:lnTo>
                    <a:pt x="119278" y="370408"/>
                  </a:lnTo>
                  <a:lnTo>
                    <a:pt x="193243" y="328561"/>
                  </a:lnTo>
                  <a:lnTo>
                    <a:pt x="212521" y="454152"/>
                  </a:lnTo>
                  <a:lnTo>
                    <a:pt x="263791" y="314020"/>
                  </a:lnTo>
                  <a:lnTo>
                    <a:pt x="331800" y="414985"/>
                  </a:lnTo>
                  <a:lnTo>
                    <a:pt x="351167" y="303961"/>
                  </a:lnTo>
                  <a:lnTo>
                    <a:pt x="454482" y="380453"/>
                  </a:lnTo>
                  <a:lnTo>
                    <a:pt x="421716" y="272110"/>
                  </a:lnTo>
                  <a:lnTo>
                    <a:pt x="541019" y="279425"/>
                  </a:lnTo>
                  <a:lnTo>
                    <a:pt x="441007" y="220218"/>
                  </a:lnTo>
                  <a:lnTo>
                    <a:pt x="528421" y="171069"/>
                  </a:lnTo>
                  <a:lnTo>
                    <a:pt x="418338" y="153797"/>
                  </a:lnTo>
                  <a:lnTo>
                    <a:pt x="460362" y="93726"/>
                  </a:lnTo>
                  <a:lnTo>
                    <a:pt x="354545" y="112014"/>
                  </a:lnTo>
                  <a:lnTo>
                    <a:pt x="36374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09777" y="5346953"/>
              <a:ext cx="541020" cy="454659"/>
            </a:xfrm>
            <a:custGeom>
              <a:avLst/>
              <a:gdLst/>
              <a:ahLst/>
              <a:cxnLst/>
              <a:rect l="l" t="t" r="r" b="b"/>
              <a:pathLst>
                <a:path w="541019" h="454660">
                  <a:moveTo>
                    <a:pt x="270509" y="121920"/>
                  </a:moveTo>
                  <a:lnTo>
                    <a:pt x="363740" y="0"/>
                  </a:lnTo>
                  <a:lnTo>
                    <a:pt x="354545" y="112014"/>
                  </a:lnTo>
                  <a:lnTo>
                    <a:pt x="460362" y="93726"/>
                  </a:lnTo>
                  <a:lnTo>
                    <a:pt x="418338" y="153797"/>
                  </a:lnTo>
                  <a:lnTo>
                    <a:pt x="528421" y="171069"/>
                  </a:lnTo>
                  <a:lnTo>
                    <a:pt x="441007" y="220218"/>
                  </a:lnTo>
                  <a:lnTo>
                    <a:pt x="541019" y="279425"/>
                  </a:lnTo>
                  <a:lnTo>
                    <a:pt x="421716" y="272110"/>
                  </a:lnTo>
                  <a:lnTo>
                    <a:pt x="454482" y="380453"/>
                  </a:lnTo>
                  <a:lnTo>
                    <a:pt x="351167" y="303961"/>
                  </a:lnTo>
                  <a:lnTo>
                    <a:pt x="331800" y="414985"/>
                  </a:lnTo>
                  <a:lnTo>
                    <a:pt x="263791" y="314020"/>
                  </a:lnTo>
                  <a:lnTo>
                    <a:pt x="212521" y="454152"/>
                  </a:lnTo>
                  <a:lnTo>
                    <a:pt x="193243" y="328561"/>
                  </a:lnTo>
                  <a:lnTo>
                    <a:pt x="119278" y="370408"/>
                  </a:lnTo>
                  <a:lnTo>
                    <a:pt x="141947" y="293027"/>
                  </a:lnTo>
                  <a:lnTo>
                    <a:pt x="3378" y="306705"/>
                  </a:lnTo>
                  <a:lnTo>
                    <a:pt x="93230" y="247573"/>
                  </a:lnTo>
                  <a:lnTo>
                    <a:pt x="0" y="181102"/>
                  </a:lnTo>
                  <a:lnTo>
                    <a:pt x="115887" y="160147"/>
                  </a:lnTo>
                  <a:lnTo>
                    <a:pt x="9270" y="48260"/>
                  </a:lnTo>
                  <a:lnTo>
                    <a:pt x="183146" y="132842"/>
                  </a:lnTo>
                  <a:lnTo>
                    <a:pt x="209194" y="48260"/>
                  </a:lnTo>
                  <a:lnTo>
                    <a:pt x="270509" y="12192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699922" y="5386527"/>
            <a:ext cx="1530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7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12063" y="5958840"/>
            <a:ext cx="565785" cy="480059"/>
            <a:chOff x="512063" y="5958840"/>
            <a:chExt cx="565785" cy="480059"/>
          </a:xfrm>
        </p:grpSpPr>
        <p:sp>
          <p:nvSpPr>
            <p:cNvPr id="34" name="object 34"/>
            <p:cNvSpPr/>
            <p:nvPr/>
          </p:nvSpPr>
          <p:spPr>
            <a:xfrm>
              <a:off x="525017" y="5971794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362712" y="0"/>
                  </a:moveTo>
                  <a:lnTo>
                    <a:pt x="269747" y="121945"/>
                  </a:lnTo>
                  <a:lnTo>
                    <a:pt x="208610" y="48247"/>
                  </a:lnTo>
                  <a:lnTo>
                    <a:pt x="182625" y="132880"/>
                  </a:lnTo>
                  <a:lnTo>
                    <a:pt x="9245" y="48247"/>
                  </a:lnTo>
                  <a:lnTo>
                    <a:pt x="115569" y="160146"/>
                  </a:lnTo>
                  <a:lnTo>
                    <a:pt x="0" y="181140"/>
                  </a:lnTo>
                  <a:lnTo>
                    <a:pt x="92963" y="247573"/>
                  </a:lnTo>
                  <a:lnTo>
                    <a:pt x="3365" y="306704"/>
                  </a:lnTo>
                  <a:lnTo>
                    <a:pt x="141541" y="293027"/>
                  </a:lnTo>
                  <a:lnTo>
                    <a:pt x="118935" y="370408"/>
                  </a:lnTo>
                  <a:lnTo>
                    <a:pt x="192697" y="328561"/>
                  </a:lnTo>
                  <a:lnTo>
                    <a:pt x="211924" y="454151"/>
                  </a:lnTo>
                  <a:lnTo>
                    <a:pt x="263055" y="314020"/>
                  </a:lnTo>
                  <a:lnTo>
                    <a:pt x="330860" y="414985"/>
                  </a:lnTo>
                  <a:lnTo>
                    <a:pt x="350177" y="303961"/>
                  </a:lnTo>
                  <a:lnTo>
                    <a:pt x="453199" y="380453"/>
                  </a:lnTo>
                  <a:lnTo>
                    <a:pt x="420535" y="272110"/>
                  </a:lnTo>
                  <a:lnTo>
                    <a:pt x="539495" y="279425"/>
                  </a:lnTo>
                  <a:lnTo>
                    <a:pt x="439762" y="220243"/>
                  </a:lnTo>
                  <a:lnTo>
                    <a:pt x="526935" y="171081"/>
                  </a:lnTo>
                  <a:lnTo>
                    <a:pt x="417156" y="153796"/>
                  </a:lnTo>
                  <a:lnTo>
                    <a:pt x="459066" y="93713"/>
                  </a:lnTo>
                  <a:lnTo>
                    <a:pt x="353542" y="111963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25017" y="5971794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269747" y="121945"/>
                  </a:moveTo>
                  <a:lnTo>
                    <a:pt x="362712" y="0"/>
                  </a:lnTo>
                  <a:lnTo>
                    <a:pt x="353542" y="111963"/>
                  </a:lnTo>
                  <a:lnTo>
                    <a:pt x="459066" y="93713"/>
                  </a:lnTo>
                  <a:lnTo>
                    <a:pt x="417156" y="153796"/>
                  </a:lnTo>
                  <a:lnTo>
                    <a:pt x="526935" y="171081"/>
                  </a:lnTo>
                  <a:lnTo>
                    <a:pt x="439762" y="220243"/>
                  </a:lnTo>
                  <a:lnTo>
                    <a:pt x="539495" y="279425"/>
                  </a:lnTo>
                  <a:lnTo>
                    <a:pt x="420535" y="272110"/>
                  </a:lnTo>
                  <a:lnTo>
                    <a:pt x="453199" y="380453"/>
                  </a:lnTo>
                  <a:lnTo>
                    <a:pt x="350177" y="303961"/>
                  </a:lnTo>
                  <a:lnTo>
                    <a:pt x="330860" y="414985"/>
                  </a:lnTo>
                  <a:lnTo>
                    <a:pt x="263055" y="314020"/>
                  </a:lnTo>
                  <a:lnTo>
                    <a:pt x="211924" y="454151"/>
                  </a:lnTo>
                  <a:lnTo>
                    <a:pt x="192697" y="328561"/>
                  </a:lnTo>
                  <a:lnTo>
                    <a:pt x="118935" y="370408"/>
                  </a:lnTo>
                  <a:lnTo>
                    <a:pt x="141541" y="293027"/>
                  </a:lnTo>
                  <a:lnTo>
                    <a:pt x="3365" y="306704"/>
                  </a:lnTo>
                  <a:lnTo>
                    <a:pt x="92963" y="247573"/>
                  </a:lnTo>
                  <a:lnTo>
                    <a:pt x="0" y="181140"/>
                  </a:lnTo>
                  <a:lnTo>
                    <a:pt x="115569" y="160146"/>
                  </a:lnTo>
                  <a:lnTo>
                    <a:pt x="9245" y="48247"/>
                  </a:lnTo>
                  <a:lnTo>
                    <a:pt x="182625" y="132880"/>
                  </a:lnTo>
                  <a:lnTo>
                    <a:pt x="208610" y="48247"/>
                  </a:lnTo>
                  <a:lnTo>
                    <a:pt x="269747" y="121945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714248" y="6010452"/>
            <a:ext cx="1530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8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46810" y="1244346"/>
            <a:ext cx="3278504" cy="521334"/>
          </a:xfrm>
          <a:prstGeom prst="rect">
            <a:avLst/>
          </a:prstGeom>
          <a:solidFill>
            <a:srgbClr val="BADFE2"/>
          </a:solidFill>
          <a:ln w="25907">
            <a:solidFill>
              <a:srgbClr val="88A3A7"/>
            </a:solidFill>
          </a:ln>
        </p:spPr>
        <p:txBody>
          <a:bodyPr vert="horz" wrap="square" lIns="0" tIns="60325" rIns="0" bIns="0" rtlCol="0">
            <a:spAutoFit/>
          </a:bodyPr>
          <a:lstStyle/>
          <a:p>
            <a:pPr marL="170180" marR="1155700" indent="-38735">
              <a:lnSpc>
                <a:spcPct val="100000"/>
              </a:lnSpc>
              <a:spcBef>
                <a:spcPts val="475"/>
              </a:spcBef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Нежелание</a:t>
            </a:r>
            <a:r>
              <a:rPr sz="12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r>
              <a:rPr sz="1200" b="1" spc="-6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прерывать игровую</a:t>
            </a:r>
            <a:r>
              <a:rPr sz="12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деятельность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146810" y="1905761"/>
            <a:ext cx="3278504" cy="634365"/>
          </a:xfrm>
          <a:prstGeom prst="rect">
            <a:avLst/>
          </a:prstGeom>
          <a:solidFill>
            <a:srgbClr val="BADFE2"/>
          </a:solidFill>
          <a:ln w="25907">
            <a:solidFill>
              <a:srgbClr val="88A3A7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78105" marR="134620">
              <a:lnSpc>
                <a:spcPct val="100000"/>
              </a:lnSpc>
              <a:spcBef>
                <a:spcPts val="55"/>
              </a:spcBef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Отсутствие</a:t>
            </a:r>
            <a:r>
              <a:rPr sz="12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методики</a:t>
            </a:r>
            <a:r>
              <a:rPr sz="1200" b="1" spc="-5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200" b="1" spc="-3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способов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 мотивации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к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уборке</a:t>
            </a:r>
            <a:r>
              <a:rPr sz="1200" b="1" spc="-5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следующему</a:t>
            </a:r>
            <a:r>
              <a:rPr sz="1200" b="1" spc="1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виду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деятельности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134617" y="2664714"/>
            <a:ext cx="3290570" cy="363220"/>
          </a:xfrm>
          <a:prstGeom prst="rect">
            <a:avLst/>
          </a:prstGeom>
          <a:solidFill>
            <a:srgbClr val="BADFE2"/>
          </a:solidFill>
          <a:ln w="25907">
            <a:solidFill>
              <a:srgbClr val="88A3A7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175895">
              <a:lnSpc>
                <a:spcPct val="100000"/>
              </a:lnSpc>
              <a:spcBef>
                <a:spcPts val="320"/>
              </a:spcBef>
            </a:pP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Отсутствует</a:t>
            </a:r>
            <a:r>
              <a:rPr sz="12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алгоритм</a:t>
            </a:r>
            <a:r>
              <a:rPr sz="12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сбора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игрушек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50" dirty="0">
                <a:solidFill>
                  <a:srgbClr val="42547E"/>
                </a:solidFill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116330" y="5907785"/>
            <a:ext cx="3365500" cy="605155"/>
          </a:xfrm>
          <a:prstGeom prst="rect">
            <a:avLst/>
          </a:prstGeom>
          <a:solidFill>
            <a:srgbClr val="BADFE2"/>
          </a:solidFill>
          <a:ln w="25907">
            <a:solidFill>
              <a:srgbClr val="88A3A7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73660" marR="66675">
              <a:lnSpc>
                <a:spcPct val="100000"/>
              </a:lnSpc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Отсутствие</a:t>
            </a:r>
            <a:r>
              <a:rPr sz="1200" b="1" spc="-3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оформления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уголков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игровых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зон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 подсказывающими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схемами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картинками («элементами</a:t>
            </a:r>
            <a:r>
              <a:rPr sz="1200" b="1" spc="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бережливости»)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143761" y="4168902"/>
            <a:ext cx="3281679" cy="533400"/>
          </a:xfrm>
          <a:prstGeom prst="rect">
            <a:avLst/>
          </a:prstGeom>
          <a:solidFill>
            <a:srgbClr val="BADFE2"/>
          </a:solidFill>
          <a:ln w="25907">
            <a:solidFill>
              <a:srgbClr val="88A3A7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14300">
              <a:lnSpc>
                <a:spcPts val="1370"/>
              </a:lnSpc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Отсутствие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мотивации</a:t>
            </a:r>
            <a:r>
              <a:rPr sz="12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 на</a:t>
            </a:r>
            <a:r>
              <a:rPr sz="1200" b="1" spc="-1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выполнение</a:t>
            </a:r>
            <a:endParaRPr sz="1200">
              <a:latin typeface="Times New Roman"/>
              <a:cs typeface="Times New Roman"/>
            </a:endParaRPr>
          </a:p>
          <a:p>
            <a:pPr marL="114300">
              <a:lnSpc>
                <a:spcPct val="100000"/>
              </a:lnSpc>
            </a:pP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самостоятельной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уборки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игрушек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143761" y="4764785"/>
            <a:ext cx="3304540" cy="530860"/>
          </a:xfrm>
          <a:prstGeom prst="rect">
            <a:avLst/>
          </a:prstGeom>
          <a:solidFill>
            <a:srgbClr val="BADFE2"/>
          </a:solidFill>
          <a:ln w="25907">
            <a:solidFill>
              <a:srgbClr val="88A3A7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50165">
              <a:lnSpc>
                <a:spcPts val="1315"/>
              </a:lnSpc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Отвлечение</a:t>
            </a:r>
            <a:r>
              <a:rPr sz="1200" b="1" spc="2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r>
              <a:rPr sz="1200" b="1" spc="25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от</a:t>
            </a:r>
            <a:r>
              <a:rPr sz="12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процесса</a:t>
            </a:r>
            <a:r>
              <a:rPr sz="1200" b="1" spc="-1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уборки</a:t>
            </a:r>
            <a:endParaRPr sz="1200">
              <a:latin typeface="Times New Roman"/>
              <a:cs typeface="Times New Roman"/>
            </a:endParaRPr>
          </a:p>
          <a:p>
            <a:pPr marL="53340">
              <a:lnSpc>
                <a:spcPct val="100000"/>
              </a:lnSpc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игрушек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на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другие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виды</a:t>
            </a:r>
            <a:r>
              <a:rPr sz="12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деятельности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143761" y="5400294"/>
            <a:ext cx="3337560" cy="384175"/>
          </a:xfrm>
          <a:prstGeom prst="rect">
            <a:avLst/>
          </a:prstGeom>
          <a:solidFill>
            <a:srgbClr val="BADFE2"/>
          </a:solidFill>
          <a:ln w="25907">
            <a:solidFill>
              <a:srgbClr val="88A3A7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320"/>
              </a:spcBef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Отсутствие</a:t>
            </a:r>
            <a:r>
              <a:rPr sz="1200" b="1" spc="-5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листа</a:t>
            </a:r>
            <a:r>
              <a:rPr sz="12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поощрения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воспитанников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116330" y="3178301"/>
            <a:ext cx="3308985" cy="830580"/>
          </a:xfrm>
          <a:prstGeom prst="rect">
            <a:avLst/>
          </a:prstGeom>
          <a:solidFill>
            <a:srgbClr val="BADFE2"/>
          </a:solidFill>
          <a:ln w="25907">
            <a:solidFill>
              <a:srgbClr val="88A3A7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marL="24130" marR="410845">
              <a:lnSpc>
                <a:spcPct val="100000"/>
              </a:lnSpc>
              <a:spcBef>
                <a:spcPts val="325"/>
              </a:spcBef>
            </a:pP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Затягивание</a:t>
            </a:r>
            <a:r>
              <a:rPr sz="12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времени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начала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следующего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вида</a:t>
            </a:r>
            <a:r>
              <a:rPr sz="1200" b="1" spc="-3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деятельности</a:t>
            </a:r>
            <a:r>
              <a:rPr sz="1200" b="1" spc="-1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воспитателя (прогулка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на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улице,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 образовательная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деятельность</a:t>
            </a:r>
            <a:r>
              <a:rPr sz="12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т.п.)</a:t>
            </a:r>
            <a:endParaRPr sz="1200">
              <a:latin typeface="Times New Roman"/>
              <a:cs typeface="Times New Roman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4579620" y="5343144"/>
            <a:ext cx="565785" cy="478790"/>
            <a:chOff x="4579620" y="5343144"/>
            <a:chExt cx="565785" cy="478790"/>
          </a:xfrm>
        </p:grpSpPr>
        <p:sp>
          <p:nvSpPr>
            <p:cNvPr id="46" name="object 46"/>
            <p:cNvSpPr/>
            <p:nvPr/>
          </p:nvSpPr>
          <p:spPr>
            <a:xfrm>
              <a:off x="4592574" y="5356098"/>
              <a:ext cx="539750" cy="452755"/>
            </a:xfrm>
            <a:custGeom>
              <a:avLst/>
              <a:gdLst/>
              <a:ahLst/>
              <a:cxnLst/>
              <a:rect l="l" t="t" r="r" b="b"/>
              <a:pathLst>
                <a:path w="539750" h="452754">
                  <a:moveTo>
                    <a:pt x="362712" y="0"/>
                  </a:moveTo>
                  <a:lnTo>
                    <a:pt x="269748" y="121538"/>
                  </a:lnTo>
                  <a:lnTo>
                    <a:pt x="208661" y="48132"/>
                  </a:lnTo>
                  <a:lnTo>
                    <a:pt x="182625" y="132460"/>
                  </a:lnTo>
                  <a:lnTo>
                    <a:pt x="9271" y="48132"/>
                  </a:lnTo>
                  <a:lnTo>
                    <a:pt x="115570" y="159638"/>
                  </a:lnTo>
                  <a:lnTo>
                    <a:pt x="0" y="180466"/>
                  </a:lnTo>
                  <a:lnTo>
                    <a:pt x="92963" y="246748"/>
                  </a:lnTo>
                  <a:lnTo>
                    <a:pt x="3428" y="305676"/>
                  </a:lnTo>
                  <a:lnTo>
                    <a:pt x="141604" y="292049"/>
                  </a:lnTo>
                  <a:lnTo>
                    <a:pt x="118999" y="369163"/>
                  </a:lnTo>
                  <a:lnTo>
                    <a:pt x="192659" y="327469"/>
                  </a:lnTo>
                  <a:lnTo>
                    <a:pt x="211962" y="452627"/>
                  </a:lnTo>
                  <a:lnTo>
                    <a:pt x="263016" y="312966"/>
                  </a:lnTo>
                  <a:lnTo>
                    <a:pt x="330835" y="413588"/>
                  </a:lnTo>
                  <a:lnTo>
                    <a:pt x="350138" y="302945"/>
                  </a:lnTo>
                  <a:lnTo>
                    <a:pt x="453263" y="379183"/>
                  </a:lnTo>
                  <a:lnTo>
                    <a:pt x="420497" y="271195"/>
                  </a:lnTo>
                  <a:lnTo>
                    <a:pt x="539496" y="278485"/>
                  </a:lnTo>
                  <a:lnTo>
                    <a:pt x="439800" y="219455"/>
                  </a:lnTo>
                  <a:lnTo>
                    <a:pt x="526923" y="170560"/>
                  </a:lnTo>
                  <a:lnTo>
                    <a:pt x="417195" y="153288"/>
                  </a:lnTo>
                  <a:lnTo>
                    <a:pt x="459104" y="93344"/>
                  </a:lnTo>
                  <a:lnTo>
                    <a:pt x="353567" y="111632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4592574" y="5356098"/>
              <a:ext cx="539750" cy="452755"/>
            </a:xfrm>
            <a:custGeom>
              <a:avLst/>
              <a:gdLst/>
              <a:ahLst/>
              <a:cxnLst/>
              <a:rect l="l" t="t" r="r" b="b"/>
              <a:pathLst>
                <a:path w="539750" h="452754">
                  <a:moveTo>
                    <a:pt x="269748" y="121538"/>
                  </a:moveTo>
                  <a:lnTo>
                    <a:pt x="362712" y="0"/>
                  </a:lnTo>
                  <a:lnTo>
                    <a:pt x="353567" y="111632"/>
                  </a:lnTo>
                  <a:lnTo>
                    <a:pt x="459104" y="93344"/>
                  </a:lnTo>
                  <a:lnTo>
                    <a:pt x="417195" y="153288"/>
                  </a:lnTo>
                  <a:lnTo>
                    <a:pt x="526923" y="170560"/>
                  </a:lnTo>
                  <a:lnTo>
                    <a:pt x="439800" y="219455"/>
                  </a:lnTo>
                  <a:lnTo>
                    <a:pt x="539496" y="278485"/>
                  </a:lnTo>
                  <a:lnTo>
                    <a:pt x="420497" y="271195"/>
                  </a:lnTo>
                  <a:lnTo>
                    <a:pt x="453263" y="379183"/>
                  </a:lnTo>
                  <a:lnTo>
                    <a:pt x="350138" y="302945"/>
                  </a:lnTo>
                  <a:lnTo>
                    <a:pt x="330835" y="413588"/>
                  </a:lnTo>
                  <a:lnTo>
                    <a:pt x="263016" y="312966"/>
                  </a:lnTo>
                  <a:lnTo>
                    <a:pt x="211962" y="452627"/>
                  </a:lnTo>
                  <a:lnTo>
                    <a:pt x="192659" y="327469"/>
                  </a:lnTo>
                  <a:lnTo>
                    <a:pt x="118999" y="369163"/>
                  </a:lnTo>
                  <a:lnTo>
                    <a:pt x="141604" y="292049"/>
                  </a:lnTo>
                  <a:lnTo>
                    <a:pt x="3428" y="305676"/>
                  </a:lnTo>
                  <a:lnTo>
                    <a:pt x="92963" y="246748"/>
                  </a:lnTo>
                  <a:lnTo>
                    <a:pt x="0" y="180466"/>
                  </a:lnTo>
                  <a:lnTo>
                    <a:pt x="115570" y="159638"/>
                  </a:lnTo>
                  <a:lnTo>
                    <a:pt x="9271" y="48132"/>
                  </a:lnTo>
                  <a:lnTo>
                    <a:pt x="182625" y="132460"/>
                  </a:lnTo>
                  <a:lnTo>
                    <a:pt x="208661" y="48132"/>
                  </a:lnTo>
                  <a:lnTo>
                    <a:pt x="269748" y="121538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4782058" y="5394452"/>
            <a:ext cx="1530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7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4543044" y="4657344"/>
            <a:ext cx="565785" cy="478790"/>
            <a:chOff x="4543044" y="4657344"/>
            <a:chExt cx="565785" cy="478790"/>
          </a:xfrm>
        </p:grpSpPr>
        <p:sp>
          <p:nvSpPr>
            <p:cNvPr id="50" name="object 50"/>
            <p:cNvSpPr/>
            <p:nvPr/>
          </p:nvSpPr>
          <p:spPr>
            <a:xfrm>
              <a:off x="4555998" y="4670298"/>
              <a:ext cx="539750" cy="452755"/>
            </a:xfrm>
            <a:custGeom>
              <a:avLst/>
              <a:gdLst/>
              <a:ahLst/>
              <a:cxnLst/>
              <a:rect l="l" t="t" r="r" b="b"/>
              <a:pathLst>
                <a:path w="539750" h="452754">
                  <a:moveTo>
                    <a:pt x="362712" y="0"/>
                  </a:moveTo>
                  <a:lnTo>
                    <a:pt x="269748" y="121538"/>
                  </a:lnTo>
                  <a:lnTo>
                    <a:pt x="208661" y="48132"/>
                  </a:lnTo>
                  <a:lnTo>
                    <a:pt x="182625" y="132460"/>
                  </a:lnTo>
                  <a:lnTo>
                    <a:pt x="9271" y="48132"/>
                  </a:lnTo>
                  <a:lnTo>
                    <a:pt x="115569" y="159638"/>
                  </a:lnTo>
                  <a:lnTo>
                    <a:pt x="0" y="180466"/>
                  </a:lnTo>
                  <a:lnTo>
                    <a:pt x="92963" y="246760"/>
                  </a:lnTo>
                  <a:lnTo>
                    <a:pt x="3428" y="305688"/>
                  </a:lnTo>
                  <a:lnTo>
                    <a:pt x="141604" y="292100"/>
                  </a:lnTo>
                  <a:lnTo>
                    <a:pt x="118999" y="369188"/>
                  </a:lnTo>
                  <a:lnTo>
                    <a:pt x="192659" y="327406"/>
                  </a:lnTo>
                  <a:lnTo>
                    <a:pt x="211962" y="452627"/>
                  </a:lnTo>
                  <a:lnTo>
                    <a:pt x="263016" y="312927"/>
                  </a:lnTo>
                  <a:lnTo>
                    <a:pt x="330835" y="413638"/>
                  </a:lnTo>
                  <a:lnTo>
                    <a:pt x="350138" y="302894"/>
                  </a:lnTo>
                  <a:lnTo>
                    <a:pt x="453263" y="379221"/>
                  </a:lnTo>
                  <a:lnTo>
                    <a:pt x="420497" y="271144"/>
                  </a:lnTo>
                  <a:lnTo>
                    <a:pt x="539496" y="278510"/>
                  </a:lnTo>
                  <a:lnTo>
                    <a:pt x="439800" y="219456"/>
                  </a:lnTo>
                  <a:lnTo>
                    <a:pt x="526923" y="170560"/>
                  </a:lnTo>
                  <a:lnTo>
                    <a:pt x="417194" y="153288"/>
                  </a:lnTo>
                  <a:lnTo>
                    <a:pt x="459104" y="93344"/>
                  </a:lnTo>
                  <a:lnTo>
                    <a:pt x="353567" y="111632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4555998" y="4670298"/>
              <a:ext cx="539750" cy="452755"/>
            </a:xfrm>
            <a:custGeom>
              <a:avLst/>
              <a:gdLst/>
              <a:ahLst/>
              <a:cxnLst/>
              <a:rect l="l" t="t" r="r" b="b"/>
              <a:pathLst>
                <a:path w="539750" h="452754">
                  <a:moveTo>
                    <a:pt x="269748" y="121538"/>
                  </a:moveTo>
                  <a:lnTo>
                    <a:pt x="362712" y="0"/>
                  </a:lnTo>
                  <a:lnTo>
                    <a:pt x="353567" y="111632"/>
                  </a:lnTo>
                  <a:lnTo>
                    <a:pt x="459104" y="93344"/>
                  </a:lnTo>
                  <a:lnTo>
                    <a:pt x="417194" y="153288"/>
                  </a:lnTo>
                  <a:lnTo>
                    <a:pt x="526923" y="170560"/>
                  </a:lnTo>
                  <a:lnTo>
                    <a:pt x="439800" y="219456"/>
                  </a:lnTo>
                  <a:lnTo>
                    <a:pt x="539496" y="278510"/>
                  </a:lnTo>
                  <a:lnTo>
                    <a:pt x="420497" y="271144"/>
                  </a:lnTo>
                  <a:lnTo>
                    <a:pt x="453263" y="379221"/>
                  </a:lnTo>
                  <a:lnTo>
                    <a:pt x="350138" y="302894"/>
                  </a:lnTo>
                  <a:lnTo>
                    <a:pt x="330835" y="413638"/>
                  </a:lnTo>
                  <a:lnTo>
                    <a:pt x="263016" y="312927"/>
                  </a:lnTo>
                  <a:lnTo>
                    <a:pt x="211962" y="452627"/>
                  </a:lnTo>
                  <a:lnTo>
                    <a:pt x="192659" y="327406"/>
                  </a:lnTo>
                  <a:lnTo>
                    <a:pt x="118999" y="369188"/>
                  </a:lnTo>
                  <a:lnTo>
                    <a:pt x="141604" y="292100"/>
                  </a:lnTo>
                  <a:lnTo>
                    <a:pt x="3428" y="305688"/>
                  </a:lnTo>
                  <a:lnTo>
                    <a:pt x="92963" y="246760"/>
                  </a:lnTo>
                  <a:lnTo>
                    <a:pt x="0" y="180466"/>
                  </a:lnTo>
                  <a:lnTo>
                    <a:pt x="115569" y="159638"/>
                  </a:lnTo>
                  <a:lnTo>
                    <a:pt x="9271" y="48132"/>
                  </a:lnTo>
                  <a:lnTo>
                    <a:pt x="182625" y="132460"/>
                  </a:lnTo>
                  <a:lnTo>
                    <a:pt x="208661" y="48132"/>
                  </a:lnTo>
                  <a:lnTo>
                    <a:pt x="269748" y="121538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4745482" y="4708093"/>
            <a:ext cx="15303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6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4605528" y="3909059"/>
            <a:ext cx="565785" cy="480059"/>
            <a:chOff x="4605528" y="3909059"/>
            <a:chExt cx="565785" cy="480059"/>
          </a:xfrm>
        </p:grpSpPr>
        <p:sp>
          <p:nvSpPr>
            <p:cNvPr id="54" name="object 54"/>
            <p:cNvSpPr/>
            <p:nvPr/>
          </p:nvSpPr>
          <p:spPr>
            <a:xfrm>
              <a:off x="4618482" y="3922013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362712" y="0"/>
                  </a:moveTo>
                  <a:lnTo>
                    <a:pt x="269747" y="121919"/>
                  </a:lnTo>
                  <a:lnTo>
                    <a:pt x="208660" y="48260"/>
                  </a:lnTo>
                  <a:lnTo>
                    <a:pt x="182625" y="132842"/>
                  </a:lnTo>
                  <a:lnTo>
                    <a:pt x="9270" y="48260"/>
                  </a:lnTo>
                  <a:lnTo>
                    <a:pt x="115569" y="160147"/>
                  </a:lnTo>
                  <a:lnTo>
                    <a:pt x="0" y="181102"/>
                  </a:lnTo>
                  <a:lnTo>
                    <a:pt x="92963" y="247523"/>
                  </a:lnTo>
                  <a:lnTo>
                    <a:pt x="3428" y="306705"/>
                  </a:lnTo>
                  <a:lnTo>
                    <a:pt x="141604" y="292988"/>
                  </a:lnTo>
                  <a:lnTo>
                    <a:pt x="118998" y="370459"/>
                  </a:lnTo>
                  <a:lnTo>
                    <a:pt x="192658" y="328549"/>
                  </a:lnTo>
                  <a:lnTo>
                    <a:pt x="211962" y="454152"/>
                  </a:lnTo>
                  <a:lnTo>
                    <a:pt x="263016" y="314071"/>
                  </a:lnTo>
                  <a:lnTo>
                    <a:pt x="330834" y="415036"/>
                  </a:lnTo>
                  <a:lnTo>
                    <a:pt x="350138" y="303911"/>
                  </a:lnTo>
                  <a:lnTo>
                    <a:pt x="453263" y="380492"/>
                  </a:lnTo>
                  <a:lnTo>
                    <a:pt x="420496" y="272161"/>
                  </a:lnTo>
                  <a:lnTo>
                    <a:pt x="539495" y="279400"/>
                  </a:lnTo>
                  <a:lnTo>
                    <a:pt x="439800" y="220218"/>
                  </a:lnTo>
                  <a:lnTo>
                    <a:pt x="526922" y="171069"/>
                  </a:lnTo>
                  <a:lnTo>
                    <a:pt x="417194" y="153797"/>
                  </a:lnTo>
                  <a:lnTo>
                    <a:pt x="459104" y="93725"/>
                  </a:lnTo>
                  <a:lnTo>
                    <a:pt x="353567" y="112013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4618482" y="3922013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269747" y="121919"/>
                  </a:moveTo>
                  <a:lnTo>
                    <a:pt x="362712" y="0"/>
                  </a:lnTo>
                  <a:lnTo>
                    <a:pt x="353567" y="112013"/>
                  </a:lnTo>
                  <a:lnTo>
                    <a:pt x="459104" y="93725"/>
                  </a:lnTo>
                  <a:lnTo>
                    <a:pt x="417194" y="153797"/>
                  </a:lnTo>
                  <a:lnTo>
                    <a:pt x="526922" y="171069"/>
                  </a:lnTo>
                  <a:lnTo>
                    <a:pt x="439800" y="220218"/>
                  </a:lnTo>
                  <a:lnTo>
                    <a:pt x="539495" y="279400"/>
                  </a:lnTo>
                  <a:lnTo>
                    <a:pt x="420496" y="272161"/>
                  </a:lnTo>
                  <a:lnTo>
                    <a:pt x="453263" y="380492"/>
                  </a:lnTo>
                  <a:lnTo>
                    <a:pt x="350138" y="303911"/>
                  </a:lnTo>
                  <a:lnTo>
                    <a:pt x="330834" y="415036"/>
                  </a:lnTo>
                  <a:lnTo>
                    <a:pt x="263016" y="314071"/>
                  </a:lnTo>
                  <a:lnTo>
                    <a:pt x="211962" y="454152"/>
                  </a:lnTo>
                  <a:lnTo>
                    <a:pt x="192658" y="328549"/>
                  </a:lnTo>
                  <a:lnTo>
                    <a:pt x="118998" y="370459"/>
                  </a:lnTo>
                  <a:lnTo>
                    <a:pt x="141604" y="292988"/>
                  </a:lnTo>
                  <a:lnTo>
                    <a:pt x="3428" y="306705"/>
                  </a:lnTo>
                  <a:lnTo>
                    <a:pt x="92963" y="247523"/>
                  </a:lnTo>
                  <a:lnTo>
                    <a:pt x="0" y="181102"/>
                  </a:lnTo>
                  <a:lnTo>
                    <a:pt x="115569" y="160147"/>
                  </a:lnTo>
                  <a:lnTo>
                    <a:pt x="9270" y="48260"/>
                  </a:lnTo>
                  <a:lnTo>
                    <a:pt x="182625" y="132842"/>
                  </a:lnTo>
                  <a:lnTo>
                    <a:pt x="208660" y="48260"/>
                  </a:lnTo>
                  <a:lnTo>
                    <a:pt x="269747" y="121919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4808982" y="3960621"/>
            <a:ext cx="1530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4631435" y="2293620"/>
            <a:ext cx="565785" cy="478790"/>
            <a:chOff x="4631435" y="2293620"/>
            <a:chExt cx="565785" cy="478790"/>
          </a:xfrm>
        </p:grpSpPr>
        <p:sp>
          <p:nvSpPr>
            <p:cNvPr id="58" name="object 58"/>
            <p:cNvSpPr/>
            <p:nvPr/>
          </p:nvSpPr>
          <p:spPr>
            <a:xfrm>
              <a:off x="4644389" y="2306574"/>
              <a:ext cx="539750" cy="452755"/>
            </a:xfrm>
            <a:custGeom>
              <a:avLst/>
              <a:gdLst/>
              <a:ahLst/>
              <a:cxnLst/>
              <a:rect l="l" t="t" r="r" b="b"/>
              <a:pathLst>
                <a:path w="539750" h="452755">
                  <a:moveTo>
                    <a:pt x="362712" y="0"/>
                  </a:moveTo>
                  <a:lnTo>
                    <a:pt x="269748" y="121538"/>
                  </a:lnTo>
                  <a:lnTo>
                    <a:pt x="208661" y="48133"/>
                  </a:lnTo>
                  <a:lnTo>
                    <a:pt x="182625" y="132461"/>
                  </a:lnTo>
                  <a:lnTo>
                    <a:pt x="9271" y="48133"/>
                  </a:lnTo>
                  <a:lnTo>
                    <a:pt x="115570" y="159638"/>
                  </a:lnTo>
                  <a:lnTo>
                    <a:pt x="0" y="180466"/>
                  </a:lnTo>
                  <a:lnTo>
                    <a:pt x="92963" y="246761"/>
                  </a:lnTo>
                  <a:lnTo>
                    <a:pt x="3429" y="305688"/>
                  </a:lnTo>
                  <a:lnTo>
                    <a:pt x="141605" y="292100"/>
                  </a:lnTo>
                  <a:lnTo>
                    <a:pt x="118999" y="369188"/>
                  </a:lnTo>
                  <a:lnTo>
                    <a:pt x="192659" y="327405"/>
                  </a:lnTo>
                  <a:lnTo>
                    <a:pt x="211962" y="452627"/>
                  </a:lnTo>
                  <a:lnTo>
                    <a:pt x="263017" y="312927"/>
                  </a:lnTo>
                  <a:lnTo>
                    <a:pt x="330835" y="413638"/>
                  </a:lnTo>
                  <a:lnTo>
                    <a:pt x="350138" y="302895"/>
                  </a:lnTo>
                  <a:lnTo>
                    <a:pt x="453263" y="379222"/>
                  </a:lnTo>
                  <a:lnTo>
                    <a:pt x="420497" y="271145"/>
                  </a:lnTo>
                  <a:lnTo>
                    <a:pt x="539496" y="278511"/>
                  </a:lnTo>
                  <a:lnTo>
                    <a:pt x="439800" y="219455"/>
                  </a:lnTo>
                  <a:lnTo>
                    <a:pt x="526923" y="170561"/>
                  </a:lnTo>
                  <a:lnTo>
                    <a:pt x="417195" y="153288"/>
                  </a:lnTo>
                  <a:lnTo>
                    <a:pt x="459105" y="93345"/>
                  </a:lnTo>
                  <a:lnTo>
                    <a:pt x="353568" y="111633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4644389" y="2306574"/>
              <a:ext cx="539750" cy="452755"/>
            </a:xfrm>
            <a:custGeom>
              <a:avLst/>
              <a:gdLst/>
              <a:ahLst/>
              <a:cxnLst/>
              <a:rect l="l" t="t" r="r" b="b"/>
              <a:pathLst>
                <a:path w="539750" h="452755">
                  <a:moveTo>
                    <a:pt x="269748" y="121538"/>
                  </a:moveTo>
                  <a:lnTo>
                    <a:pt x="362712" y="0"/>
                  </a:lnTo>
                  <a:lnTo>
                    <a:pt x="353568" y="111633"/>
                  </a:lnTo>
                  <a:lnTo>
                    <a:pt x="459105" y="93345"/>
                  </a:lnTo>
                  <a:lnTo>
                    <a:pt x="417195" y="153288"/>
                  </a:lnTo>
                  <a:lnTo>
                    <a:pt x="526923" y="170561"/>
                  </a:lnTo>
                  <a:lnTo>
                    <a:pt x="439800" y="219455"/>
                  </a:lnTo>
                  <a:lnTo>
                    <a:pt x="539496" y="278511"/>
                  </a:lnTo>
                  <a:lnTo>
                    <a:pt x="420497" y="271145"/>
                  </a:lnTo>
                  <a:lnTo>
                    <a:pt x="453263" y="379222"/>
                  </a:lnTo>
                  <a:lnTo>
                    <a:pt x="350138" y="302895"/>
                  </a:lnTo>
                  <a:lnTo>
                    <a:pt x="330835" y="413638"/>
                  </a:lnTo>
                  <a:lnTo>
                    <a:pt x="263017" y="312927"/>
                  </a:lnTo>
                  <a:lnTo>
                    <a:pt x="211962" y="452627"/>
                  </a:lnTo>
                  <a:lnTo>
                    <a:pt x="192659" y="327405"/>
                  </a:lnTo>
                  <a:lnTo>
                    <a:pt x="118999" y="369188"/>
                  </a:lnTo>
                  <a:lnTo>
                    <a:pt x="141605" y="292100"/>
                  </a:lnTo>
                  <a:lnTo>
                    <a:pt x="3429" y="305688"/>
                  </a:lnTo>
                  <a:lnTo>
                    <a:pt x="92963" y="246761"/>
                  </a:lnTo>
                  <a:lnTo>
                    <a:pt x="0" y="180466"/>
                  </a:lnTo>
                  <a:lnTo>
                    <a:pt x="115570" y="159638"/>
                  </a:lnTo>
                  <a:lnTo>
                    <a:pt x="9271" y="48133"/>
                  </a:lnTo>
                  <a:lnTo>
                    <a:pt x="182625" y="132461"/>
                  </a:lnTo>
                  <a:lnTo>
                    <a:pt x="208661" y="48133"/>
                  </a:lnTo>
                  <a:lnTo>
                    <a:pt x="269748" y="121538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4834509" y="2344293"/>
            <a:ext cx="1530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3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4543044" y="1251203"/>
            <a:ext cx="565785" cy="480059"/>
            <a:chOff x="4543044" y="1251203"/>
            <a:chExt cx="565785" cy="480059"/>
          </a:xfrm>
        </p:grpSpPr>
        <p:sp>
          <p:nvSpPr>
            <p:cNvPr id="62" name="object 62"/>
            <p:cNvSpPr/>
            <p:nvPr/>
          </p:nvSpPr>
          <p:spPr>
            <a:xfrm>
              <a:off x="4555998" y="1264157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362712" y="0"/>
                  </a:moveTo>
                  <a:lnTo>
                    <a:pt x="269748" y="121919"/>
                  </a:lnTo>
                  <a:lnTo>
                    <a:pt x="208661" y="48259"/>
                  </a:lnTo>
                  <a:lnTo>
                    <a:pt x="182625" y="132841"/>
                  </a:lnTo>
                  <a:lnTo>
                    <a:pt x="9271" y="48259"/>
                  </a:lnTo>
                  <a:lnTo>
                    <a:pt x="115569" y="160146"/>
                  </a:lnTo>
                  <a:lnTo>
                    <a:pt x="0" y="181101"/>
                  </a:lnTo>
                  <a:lnTo>
                    <a:pt x="92963" y="247522"/>
                  </a:lnTo>
                  <a:lnTo>
                    <a:pt x="3428" y="306704"/>
                  </a:lnTo>
                  <a:lnTo>
                    <a:pt x="141604" y="292988"/>
                  </a:lnTo>
                  <a:lnTo>
                    <a:pt x="118999" y="370458"/>
                  </a:lnTo>
                  <a:lnTo>
                    <a:pt x="192659" y="328549"/>
                  </a:lnTo>
                  <a:lnTo>
                    <a:pt x="211962" y="454151"/>
                  </a:lnTo>
                  <a:lnTo>
                    <a:pt x="263016" y="314070"/>
                  </a:lnTo>
                  <a:lnTo>
                    <a:pt x="330835" y="415036"/>
                  </a:lnTo>
                  <a:lnTo>
                    <a:pt x="350138" y="303911"/>
                  </a:lnTo>
                  <a:lnTo>
                    <a:pt x="453263" y="380491"/>
                  </a:lnTo>
                  <a:lnTo>
                    <a:pt x="420497" y="272161"/>
                  </a:lnTo>
                  <a:lnTo>
                    <a:pt x="539496" y="279400"/>
                  </a:lnTo>
                  <a:lnTo>
                    <a:pt x="439800" y="220217"/>
                  </a:lnTo>
                  <a:lnTo>
                    <a:pt x="526923" y="171068"/>
                  </a:lnTo>
                  <a:lnTo>
                    <a:pt x="417194" y="153796"/>
                  </a:lnTo>
                  <a:lnTo>
                    <a:pt x="459104" y="93725"/>
                  </a:lnTo>
                  <a:lnTo>
                    <a:pt x="353567" y="112013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4555998" y="1264157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269748" y="121919"/>
                  </a:moveTo>
                  <a:lnTo>
                    <a:pt x="362712" y="0"/>
                  </a:lnTo>
                  <a:lnTo>
                    <a:pt x="353567" y="112013"/>
                  </a:lnTo>
                  <a:lnTo>
                    <a:pt x="459104" y="93725"/>
                  </a:lnTo>
                  <a:lnTo>
                    <a:pt x="417194" y="153796"/>
                  </a:lnTo>
                  <a:lnTo>
                    <a:pt x="526923" y="171068"/>
                  </a:lnTo>
                  <a:lnTo>
                    <a:pt x="439800" y="220217"/>
                  </a:lnTo>
                  <a:lnTo>
                    <a:pt x="539496" y="279400"/>
                  </a:lnTo>
                  <a:lnTo>
                    <a:pt x="420497" y="272161"/>
                  </a:lnTo>
                  <a:lnTo>
                    <a:pt x="453263" y="380491"/>
                  </a:lnTo>
                  <a:lnTo>
                    <a:pt x="350138" y="303911"/>
                  </a:lnTo>
                  <a:lnTo>
                    <a:pt x="330835" y="415036"/>
                  </a:lnTo>
                  <a:lnTo>
                    <a:pt x="263016" y="314070"/>
                  </a:lnTo>
                  <a:lnTo>
                    <a:pt x="211962" y="454151"/>
                  </a:lnTo>
                  <a:lnTo>
                    <a:pt x="192659" y="328549"/>
                  </a:lnTo>
                  <a:lnTo>
                    <a:pt x="118999" y="370458"/>
                  </a:lnTo>
                  <a:lnTo>
                    <a:pt x="141604" y="292988"/>
                  </a:lnTo>
                  <a:lnTo>
                    <a:pt x="3428" y="306704"/>
                  </a:lnTo>
                  <a:lnTo>
                    <a:pt x="92963" y="247522"/>
                  </a:lnTo>
                  <a:lnTo>
                    <a:pt x="0" y="181101"/>
                  </a:lnTo>
                  <a:lnTo>
                    <a:pt x="115569" y="160146"/>
                  </a:lnTo>
                  <a:lnTo>
                    <a:pt x="9271" y="48259"/>
                  </a:lnTo>
                  <a:lnTo>
                    <a:pt x="182625" y="132841"/>
                  </a:lnTo>
                  <a:lnTo>
                    <a:pt x="208661" y="48259"/>
                  </a:lnTo>
                  <a:lnTo>
                    <a:pt x="269748" y="121919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4" name="object 64"/>
          <p:cNvSpPr txBox="1"/>
          <p:nvPr/>
        </p:nvSpPr>
        <p:spPr>
          <a:xfrm>
            <a:off x="4745482" y="1302207"/>
            <a:ext cx="15303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65" name="object 65"/>
          <p:cNvGrpSpPr/>
          <p:nvPr/>
        </p:nvGrpSpPr>
        <p:grpSpPr>
          <a:xfrm>
            <a:off x="4579620" y="5995415"/>
            <a:ext cx="565785" cy="480059"/>
            <a:chOff x="4579620" y="5995415"/>
            <a:chExt cx="565785" cy="480059"/>
          </a:xfrm>
        </p:grpSpPr>
        <p:sp>
          <p:nvSpPr>
            <p:cNvPr id="66" name="object 66"/>
            <p:cNvSpPr/>
            <p:nvPr/>
          </p:nvSpPr>
          <p:spPr>
            <a:xfrm>
              <a:off x="4592574" y="6008369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362712" y="0"/>
                  </a:moveTo>
                  <a:lnTo>
                    <a:pt x="269748" y="121945"/>
                  </a:lnTo>
                  <a:lnTo>
                    <a:pt x="208661" y="48247"/>
                  </a:lnTo>
                  <a:lnTo>
                    <a:pt x="182625" y="132880"/>
                  </a:lnTo>
                  <a:lnTo>
                    <a:pt x="9271" y="48247"/>
                  </a:lnTo>
                  <a:lnTo>
                    <a:pt x="115570" y="160146"/>
                  </a:lnTo>
                  <a:lnTo>
                    <a:pt x="0" y="181140"/>
                  </a:lnTo>
                  <a:lnTo>
                    <a:pt x="92963" y="247573"/>
                  </a:lnTo>
                  <a:lnTo>
                    <a:pt x="3428" y="306704"/>
                  </a:lnTo>
                  <a:lnTo>
                    <a:pt x="141604" y="293027"/>
                  </a:lnTo>
                  <a:lnTo>
                    <a:pt x="118999" y="370408"/>
                  </a:lnTo>
                  <a:lnTo>
                    <a:pt x="192659" y="328561"/>
                  </a:lnTo>
                  <a:lnTo>
                    <a:pt x="211962" y="454151"/>
                  </a:lnTo>
                  <a:lnTo>
                    <a:pt x="263016" y="314020"/>
                  </a:lnTo>
                  <a:lnTo>
                    <a:pt x="330835" y="414985"/>
                  </a:lnTo>
                  <a:lnTo>
                    <a:pt x="350138" y="303961"/>
                  </a:lnTo>
                  <a:lnTo>
                    <a:pt x="453263" y="380453"/>
                  </a:lnTo>
                  <a:lnTo>
                    <a:pt x="420497" y="272110"/>
                  </a:lnTo>
                  <a:lnTo>
                    <a:pt x="539496" y="279425"/>
                  </a:lnTo>
                  <a:lnTo>
                    <a:pt x="439800" y="220243"/>
                  </a:lnTo>
                  <a:lnTo>
                    <a:pt x="526923" y="171081"/>
                  </a:lnTo>
                  <a:lnTo>
                    <a:pt x="417195" y="153796"/>
                  </a:lnTo>
                  <a:lnTo>
                    <a:pt x="459104" y="93713"/>
                  </a:lnTo>
                  <a:lnTo>
                    <a:pt x="353567" y="111963"/>
                  </a:lnTo>
                  <a:lnTo>
                    <a:pt x="362712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4592574" y="6008369"/>
              <a:ext cx="539750" cy="454659"/>
            </a:xfrm>
            <a:custGeom>
              <a:avLst/>
              <a:gdLst/>
              <a:ahLst/>
              <a:cxnLst/>
              <a:rect l="l" t="t" r="r" b="b"/>
              <a:pathLst>
                <a:path w="539750" h="454660">
                  <a:moveTo>
                    <a:pt x="269748" y="121945"/>
                  </a:moveTo>
                  <a:lnTo>
                    <a:pt x="362712" y="0"/>
                  </a:lnTo>
                  <a:lnTo>
                    <a:pt x="353567" y="111963"/>
                  </a:lnTo>
                  <a:lnTo>
                    <a:pt x="459104" y="93713"/>
                  </a:lnTo>
                  <a:lnTo>
                    <a:pt x="417195" y="153796"/>
                  </a:lnTo>
                  <a:lnTo>
                    <a:pt x="526923" y="171081"/>
                  </a:lnTo>
                  <a:lnTo>
                    <a:pt x="439800" y="220243"/>
                  </a:lnTo>
                  <a:lnTo>
                    <a:pt x="539496" y="279425"/>
                  </a:lnTo>
                  <a:lnTo>
                    <a:pt x="420497" y="272110"/>
                  </a:lnTo>
                  <a:lnTo>
                    <a:pt x="453263" y="380453"/>
                  </a:lnTo>
                  <a:lnTo>
                    <a:pt x="350138" y="303961"/>
                  </a:lnTo>
                  <a:lnTo>
                    <a:pt x="330835" y="414985"/>
                  </a:lnTo>
                  <a:lnTo>
                    <a:pt x="263016" y="314020"/>
                  </a:lnTo>
                  <a:lnTo>
                    <a:pt x="211962" y="454151"/>
                  </a:lnTo>
                  <a:lnTo>
                    <a:pt x="192659" y="328561"/>
                  </a:lnTo>
                  <a:lnTo>
                    <a:pt x="118999" y="370408"/>
                  </a:lnTo>
                  <a:lnTo>
                    <a:pt x="141604" y="293027"/>
                  </a:lnTo>
                  <a:lnTo>
                    <a:pt x="3428" y="306704"/>
                  </a:lnTo>
                  <a:lnTo>
                    <a:pt x="92963" y="247573"/>
                  </a:lnTo>
                  <a:lnTo>
                    <a:pt x="0" y="181140"/>
                  </a:lnTo>
                  <a:lnTo>
                    <a:pt x="115570" y="160146"/>
                  </a:lnTo>
                  <a:lnTo>
                    <a:pt x="9271" y="48247"/>
                  </a:lnTo>
                  <a:lnTo>
                    <a:pt x="182625" y="132880"/>
                  </a:lnTo>
                  <a:lnTo>
                    <a:pt x="208661" y="48247"/>
                  </a:lnTo>
                  <a:lnTo>
                    <a:pt x="269748" y="121945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8" name="object 68"/>
          <p:cNvSpPr txBox="1"/>
          <p:nvPr/>
        </p:nvSpPr>
        <p:spPr>
          <a:xfrm>
            <a:off x="4782058" y="6047028"/>
            <a:ext cx="1530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8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5203697" y="1259586"/>
            <a:ext cx="3368040" cy="492759"/>
          </a:xfrm>
          <a:prstGeom prst="rect">
            <a:avLst/>
          </a:prstGeom>
          <a:solidFill>
            <a:srgbClr val="FFFF00"/>
          </a:solidFill>
          <a:ln w="25907">
            <a:solidFill>
              <a:srgbClr val="88A3A7"/>
            </a:solidFill>
          </a:ln>
        </p:spPr>
        <p:txBody>
          <a:bodyPr vert="horz" wrap="square" lIns="0" tIns="76835" rIns="0" bIns="0" rtlCol="0">
            <a:spAutoFit/>
          </a:bodyPr>
          <a:lstStyle/>
          <a:p>
            <a:pPr marL="279400" marR="114300" indent="-38100">
              <a:lnSpc>
                <a:spcPct val="100000"/>
              </a:lnSpc>
              <a:spcBef>
                <a:spcPts val="605"/>
              </a:spcBef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Воспитатель</a:t>
            </a:r>
            <a:r>
              <a:rPr sz="12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заранее</a:t>
            </a:r>
            <a:r>
              <a:rPr sz="1200" b="1" spc="-3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продумывает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способы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мотивации</a:t>
            </a:r>
            <a:r>
              <a:rPr sz="1200" b="1" spc="20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5203697" y="2259329"/>
            <a:ext cx="3368040" cy="873760"/>
          </a:xfrm>
          <a:prstGeom prst="rect">
            <a:avLst/>
          </a:prstGeom>
          <a:solidFill>
            <a:srgbClr val="FFFF00"/>
          </a:solidFill>
          <a:ln w="25907">
            <a:solidFill>
              <a:srgbClr val="88A3A7"/>
            </a:solidFill>
          </a:ln>
        </p:spPr>
        <p:txBody>
          <a:bodyPr vert="horz" wrap="square" lIns="0" tIns="90805" rIns="0" bIns="0" rtlCol="0">
            <a:spAutoFit/>
          </a:bodyPr>
          <a:lstStyle/>
          <a:p>
            <a:pPr marL="118745">
              <a:lnSpc>
                <a:spcPct val="100000"/>
              </a:lnSpc>
              <a:spcBef>
                <a:spcPts val="715"/>
              </a:spcBef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Насыщение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среды</a:t>
            </a:r>
            <a:r>
              <a:rPr sz="1200" b="1" spc="-5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группы</a:t>
            </a:r>
            <a:r>
              <a:rPr sz="1200" b="1" spc="-7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элементами</a:t>
            </a:r>
            <a:endParaRPr sz="1200">
              <a:latin typeface="Times New Roman"/>
              <a:cs typeface="Times New Roman"/>
            </a:endParaRPr>
          </a:p>
          <a:p>
            <a:pPr marL="118745" marR="288925">
              <a:lnSpc>
                <a:spcPct val="100000"/>
              </a:lnSpc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«бережливого</a:t>
            </a:r>
            <a:r>
              <a:rPr sz="1200" b="1" spc="2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пространства»</a:t>
            </a:r>
            <a:r>
              <a:rPr sz="1200" b="1" spc="-7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(алгоритмы,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схемы,</a:t>
            </a:r>
            <a:r>
              <a:rPr sz="1200" b="1" spc="-6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картинки)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5183885" y="3682746"/>
            <a:ext cx="3420110" cy="833755"/>
          </a:xfrm>
          <a:prstGeom prst="rect">
            <a:avLst/>
          </a:prstGeom>
          <a:solidFill>
            <a:srgbClr val="FFFF00"/>
          </a:solidFill>
          <a:ln w="25907">
            <a:solidFill>
              <a:srgbClr val="88A3A7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39065" marR="180340">
              <a:lnSpc>
                <a:spcPct val="100000"/>
              </a:lnSpc>
              <a:spcBef>
                <a:spcPts val="240"/>
              </a:spcBef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Яркая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мотивация</a:t>
            </a:r>
            <a:r>
              <a:rPr sz="12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 на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самостоятельную деятельность,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внедрение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поощрения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за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активность</a:t>
            </a:r>
            <a:r>
              <a:rPr sz="1200" b="1" spc="-5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в</a:t>
            </a:r>
            <a:r>
              <a:rPr sz="12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постеры</a:t>
            </a:r>
            <a:r>
              <a:rPr sz="12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личных</a:t>
            </a:r>
            <a:r>
              <a:rPr sz="12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достижений воспитанников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144261" y="4709921"/>
            <a:ext cx="3453765" cy="582295"/>
          </a:xfrm>
          <a:prstGeom prst="rect">
            <a:avLst/>
          </a:prstGeom>
          <a:solidFill>
            <a:srgbClr val="FFFF00"/>
          </a:solidFill>
          <a:ln w="25907">
            <a:solidFill>
              <a:srgbClr val="88A3A7"/>
            </a:solidFill>
          </a:ln>
        </p:spPr>
        <p:txBody>
          <a:bodyPr vert="horz" wrap="square" lIns="0" tIns="56515" rIns="0" bIns="0" rtlCol="0">
            <a:spAutoFit/>
          </a:bodyPr>
          <a:lstStyle/>
          <a:p>
            <a:pPr marL="135255" marR="704850">
              <a:lnSpc>
                <a:spcPct val="100000"/>
              </a:lnSpc>
              <a:spcBef>
                <a:spcPts val="445"/>
              </a:spcBef>
            </a:pP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Постоянный</a:t>
            </a:r>
            <a:r>
              <a:rPr sz="1200" b="1" spc="-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ненавязчивый</a:t>
            </a:r>
            <a:r>
              <a:rPr sz="1200" b="1" spc="1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контроль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со</a:t>
            </a:r>
            <a:r>
              <a:rPr sz="1200" b="1" spc="-1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стороны</a:t>
            </a:r>
            <a:r>
              <a:rPr sz="1200" b="1" spc="-5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воспитателя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5148834" y="5436870"/>
            <a:ext cx="3455035" cy="350520"/>
          </a:xfrm>
          <a:prstGeom prst="rect">
            <a:avLst/>
          </a:prstGeom>
          <a:solidFill>
            <a:srgbClr val="FFFF00"/>
          </a:solidFill>
          <a:ln w="25907">
            <a:solidFill>
              <a:srgbClr val="88A3A7"/>
            </a:solidFill>
          </a:ln>
        </p:spPr>
        <p:txBody>
          <a:bodyPr vert="horz" wrap="square" lIns="0" tIns="58419" rIns="0" bIns="0" rtlCol="0">
            <a:spAutoFit/>
          </a:bodyPr>
          <a:lstStyle/>
          <a:p>
            <a:pPr marL="313690">
              <a:lnSpc>
                <a:spcPct val="100000"/>
              </a:lnSpc>
              <a:spcBef>
                <a:spcPts val="459"/>
              </a:spcBef>
            </a:pP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Разработать</a:t>
            </a:r>
            <a:r>
              <a:rPr sz="12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метод</a:t>
            </a:r>
            <a:r>
              <a:rPr sz="12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поощрения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5182361" y="5918453"/>
            <a:ext cx="3389629" cy="518159"/>
          </a:xfrm>
          <a:prstGeom prst="rect">
            <a:avLst/>
          </a:prstGeom>
          <a:solidFill>
            <a:srgbClr val="FFFF00"/>
          </a:solidFill>
          <a:ln w="25907">
            <a:solidFill>
              <a:srgbClr val="88A3A7"/>
            </a:solidFill>
          </a:ln>
        </p:spPr>
        <p:txBody>
          <a:bodyPr vert="horz" wrap="square" lIns="0" tIns="90805" rIns="0" bIns="0" rtlCol="0">
            <a:spAutoFit/>
          </a:bodyPr>
          <a:lstStyle/>
          <a:p>
            <a:pPr marL="755650" marR="687705" indent="-515620">
              <a:lnSpc>
                <a:spcPct val="100000"/>
              </a:lnSpc>
              <a:spcBef>
                <a:spcPts val="715"/>
              </a:spcBef>
            </a:pP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Выполнение</a:t>
            </a:r>
            <a:r>
              <a:rPr sz="1200" b="1" spc="-5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2547E"/>
                </a:solidFill>
                <a:latin typeface="Times New Roman"/>
                <a:cs typeface="Times New Roman"/>
              </a:rPr>
              <a:t>всех позиций</a:t>
            </a:r>
            <a:r>
              <a:rPr sz="1200" b="1" spc="-5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решения выявленных</a:t>
            </a:r>
            <a:r>
              <a:rPr sz="1200" b="1" spc="1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2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проблем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14600" y="369664"/>
            <a:ext cx="403860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Пирамида</a:t>
            </a:r>
            <a:r>
              <a:rPr sz="3200" spc="-3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проблем</a:t>
            </a:r>
            <a:endParaRPr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88428" y="4856924"/>
            <a:ext cx="3842385" cy="1539875"/>
            <a:chOff x="888428" y="4856924"/>
            <a:chExt cx="3842385" cy="1539875"/>
          </a:xfrm>
        </p:grpSpPr>
        <p:sp>
          <p:nvSpPr>
            <p:cNvPr id="4" name="object 4"/>
            <p:cNvSpPr/>
            <p:nvPr/>
          </p:nvSpPr>
          <p:spPr>
            <a:xfrm>
              <a:off x="901446" y="4869941"/>
              <a:ext cx="3816350" cy="1513840"/>
            </a:xfrm>
            <a:custGeom>
              <a:avLst/>
              <a:gdLst/>
              <a:ahLst/>
              <a:cxnLst/>
              <a:rect l="l" t="t" r="r" b="b"/>
              <a:pathLst>
                <a:path w="3816350" h="1513839">
                  <a:moveTo>
                    <a:pt x="3254120" y="0"/>
                  </a:moveTo>
                  <a:lnTo>
                    <a:pt x="561975" y="0"/>
                  </a:lnTo>
                  <a:lnTo>
                    <a:pt x="0" y="1513331"/>
                  </a:lnTo>
                  <a:lnTo>
                    <a:pt x="3816095" y="1513331"/>
                  </a:lnTo>
                  <a:lnTo>
                    <a:pt x="3254120" y="0"/>
                  </a:lnTo>
                  <a:close/>
                </a:path>
              </a:pathLst>
            </a:custGeom>
            <a:solidFill>
              <a:srgbClr val="FFF3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01446" y="4869941"/>
              <a:ext cx="3816350" cy="1513840"/>
            </a:xfrm>
            <a:custGeom>
              <a:avLst/>
              <a:gdLst/>
              <a:ahLst/>
              <a:cxnLst/>
              <a:rect l="l" t="t" r="r" b="b"/>
              <a:pathLst>
                <a:path w="3816350" h="1513839">
                  <a:moveTo>
                    <a:pt x="0" y="1513331"/>
                  </a:moveTo>
                  <a:lnTo>
                    <a:pt x="561975" y="0"/>
                  </a:lnTo>
                  <a:lnTo>
                    <a:pt x="3254120" y="0"/>
                  </a:lnTo>
                  <a:lnTo>
                    <a:pt x="3816095" y="1513331"/>
                  </a:lnTo>
                  <a:lnTo>
                    <a:pt x="0" y="1513331"/>
                  </a:lnTo>
                  <a:close/>
                </a:path>
              </a:pathLst>
            </a:custGeom>
            <a:ln w="25908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247645" y="5575198"/>
            <a:ext cx="112141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Уровень</a:t>
            </a:r>
            <a:r>
              <a:rPr sz="1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4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ДОУ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464563" y="3151632"/>
            <a:ext cx="2689860" cy="1586865"/>
            <a:chOff x="1464563" y="3151632"/>
            <a:chExt cx="2689860" cy="1586865"/>
          </a:xfrm>
        </p:grpSpPr>
        <p:sp>
          <p:nvSpPr>
            <p:cNvPr id="8" name="object 8"/>
            <p:cNvSpPr/>
            <p:nvPr/>
          </p:nvSpPr>
          <p:spPr>
            <a:xfrm>
              <a:off x="1477517" y="3164586"/>
              <a:ext cx="2664460" cy="1560830"/>
            </a:xfrm>
            <a:custGeom>
              <a:avLst/>
              <a:gdLst/>
              <a:ahLst/>
              <a:cxnLst/>
              <a:rect l="l" t="t" r="r" b="b"/>
              <a:pathLst>
                <a:path w="2664460" h="1560829">
                  <a:moveTo>
                    <a:pt x="1985518" y="0"/>
                  </a:moveTo>
                  <a:lnTo>
                    <a:pt x="678433" y="0"/>
                  </a:lnTo>
                  <a:lnTo>
                    <a:pt x="0" y="1560576"/>
                  </a:lnTo>
                  <a:lnTo>
                    <a:pt x="2663952" y="1560576"/>
                  </a:lnTo>
                  <a:lnTo>
                    <a:pt x="1985518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77517" y="3164586"/>
              <a:ext cx="2664460" cy="1560830"/>
            </a:xfrm>
            <a:custGeom>
              <a:avLst/>
              <a:gdLst/>
              <a:ahLst/>
              <a:cxnLst/>
              <a:rect l="l" t="t" r="r" b="b"/>
              <a:pathLst>
                <a:path w="2664460" h="1560829">
                  <a:moveTo>
                    <a:pt x="0" y="1560576"/>
                  </a:moveTo>
                  <a:lnTo>
                    <a:pt x="678433" y="0"/>
                  </a:lnTo>
                  <a:lnTo>
                    <a:pt x="1985518" y="0"/>
                  </a:lnTo>
                  <a:lnTo>
                    <a:pt x="2663952" y="1560576"/>
                  </a:lnTo>
                  <a:lnTo>
                    <a:pt x="0" y="1560576"/>
                  </a:lnTo>
                  <a:close/>
                </a:path>
              </a:pathLst>
            </a:custGeom>
            <a:ln w="25908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2196845" y="3877182"/>
            <a:ext cx="12217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Муниципальный</a:t>
            </a:r>
            <a:endParaRPr sz="12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уровень</a:t>
            </a:r>
            <a:endParaRPr sz="1200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914144" y="1472183"/>
            <a:ext cx="1786255" cy="1597660"/>
            <a:chOff x="1914144" y="1472183"/>
            <a:chExt cx="1786255" cy="1597660"/>
          </a:xfrm>
        </p:grpSpPr>
        <p:sp>
          <p:nvSpPr>
            <p:cNvPr id="12" name="object 12"/>
            <p:cNvSpPr/>
            <p:nvPr/>
          </p:nvSpPr>
          <p:spPr>
            <a:xfrm>
              <a:off x="2196846" y="1485137"/>
              <a:ext cx="1224280" cy="1571625"/>
            </a:xfrm>
            <a:custGeom>
              <a:avLst/>
              <a:gdLst/>
              <a:ahLst/>
              <a:cxnLst/>
              <a:rect l="l" t="t" r="r" b="b"/>
              <a:pathLst>
                <a:path w="1224279" h="1571625">
                  <a:moveTo>
                    <a:pt x="611886" y="0"/>
                  </a:moveTo>
                  <a:lnTo>
                    <a:pt x="0" y="1571244"/>
                  </a:lnTo>
                  <a:lnTo>
                    <a:pt x="1223771" y="1571244"/>
                  </a:lnTo>
                  <a:lnTo>
                    <a:pt x="6118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196846" y="1485137"/>
              <a:ext cx="1224280" cy="1571625"/>
            </a:xfrm>
            <a:custGeom>
              <a:avLst/>
              <a:gdLst/>
              <a:ahLst/>
              <a:cxnLst/>
              <a:rect l="l" t="t" r="r" b="b"/>
              <a:pathLst>
                <a:path w="1224279" h="1571625">
                  <a:moveTo>
                    <a:pt x="0" y="1571244"/>
                  </a:moveTo>
                  <a:lnTo>
                    <a:pt x="611886" y="0"/>
                  </a:lnTo>
                  <a:lnTo>
                    <a:pt x="1223771" y="1571244"/>
                  </a:lnTo>
                  <a:lnTo>
                    <a:pt x="0" y="1571244"/>
                  </a:lnTo>
                  <a:close/>
                </a:path>
              </a:pathLst>
            </a:custGeom>
            <a:ln w="25908">
              <a:solidFill>
                <a:srgbClr val="B32C1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14144" y="2270759"/>
              <a:ext cx="1786128" cy="316991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4973828" y="1316227"/>
            <a:ext cx="3597275" cy="45078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1015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Не</a:t>
            </a:r>
            <a:r>
              <a:rPr sz="1400" b="1" spc="-3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желание</a:t>
            </a:r>
            <a:r>
              <a:rPr sz="14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r>
              <a:rPr sz="14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прерывать</a:t>
            </a:r>
            <a:r>
              <a:rPr sz="1400" b="1" spc="-6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игровую деятельность</a:t>
            </a:r>
            <a:endParaRPr sz="1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Отсутствие</a:t>
            </a:r>
            <a:r>
              <a:rPr sz="14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методики</a:t>
            </a:r>
            <a:r>
              <a:rPr sz="1400" b="1" spc="-3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400" b="1" spc="-3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способов</a:t>
            </a:r>
            <a:r>
              <a:rPr sz="14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мотивации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r>
              <a:rPr sz="14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к</a:t>
            </a:r>
            <a:r>
              <a:rPr sz="14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уборке</a:t>
            </a:r>
            <a:r>
              <a:rPr sz="14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4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следующему</a:t>
            </a:r>
            <a:r>
              <a:rPr sz="14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виду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деятельности</a:t>
            </a:r>
            <a:endParaRPr sz="1400">
              <a:latin typeface="Times New Roman"/>
              <a:cs typeface="Times New Roman"/>
            </a:endParaRPr>
          </a:p>
          <a:p>
            <a:pPr marL="12700" marR="46355">
              <a:lnSpc>
                <a:spcPct val="100000"/>
              </a:lnSpc>
            </a:pP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Отсутствует</a:t>
            </a:r>
            <a:r>
              <a:rPr sz="1400" b="1" spc="-7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алгоритм</a:t>
            </a:r>
            <a:r>
              <a:rPr sz="1400" b="1" spc="-5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сбора</a:t>
            </a:r>
            <a:r>
              <a:rPr sz="1400" b="1" spc="-6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игрушек</a:t>
            </a:r>
            <a:r>
              <a:rPr sz="14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50" dirty="0">
                <a:solidFill>
                  <a:srgbClr val="42547E"/>
                </a:solidFill>
                <a:latin typeface="Times New Roman"/>
                <a:cs typeface="Times New Roman"/>
              </a:rPr>
              <a:t>.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Отсутствие</a:t>
            </a:r>
            <a:r>
              <a:rPr sz="14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оформления</a:t>
            </a:r>
            <a:r>
              <a:rPr sz="14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уголков</a:t>
            </a:r>
            <a:r>
              <a:rPr sz="14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4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игровых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зон</a:t>
            </a:r>
            <a:r>
              <a:rPr sz="14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подсказывающими</a:t>
            </a:r>
            <a:r>
              <a:rPr sz="1400" b="1" spc="-1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схемами</a:t>
            </a:r>
            <a:r>
              <a:rPr sz="14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50" dirty="0">
                <a:solidFill>
                  <a:srgbClr val="42547E"/>
                </a:solidFill>
                <a:latin typeface="Times New Roman"/>
                <a:cs typeface="Times New Roman"/>
              </a:rPr>
              <a:t>и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картинками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(«элементами</a:t>
            </a:r>
            <a:r>
              <a:rPr sz="1400" b="1" spc="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бережливости»)</a:t>
            </a:r>
            <a:endParaRPr sz="1400">
              <a:latin typeface="Times New Roman"/>
              <a:cs typeface="Times New Roman"/>
            </a:endParaRPr>
          </a:p>
          <a:p>
            <a:pPr marL="56515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Отсутствие</a:t>
            </a:r>
            <a:r>
              <a:rPr sz="1400" b="1" spc="-6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мотивации</a:t>
            </a:r>
            <a:r>
              <a:rPr sz="1400" b="1" spc="-5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r>
              <a:rPr sz="14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на</a:t>
            </a:r>
            <a:endParaRPr sz="1400">
              <a:latin typeface="Times New Roman"/>
              <a:cs typeface="Times New Roman"/>
            </a:endParaRPr>
          </a:p>
          <a:p>
            <a:pPr marL="12700" marR="550545">
              <a:lnSpc>
                <a:spcPct val="100000"/>
              </a:lnSpc>
            </a:pP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выполнение</a:t>
            </a:r>
            <a:r>
              <a:rPr sz="14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самостоятельной</a:t>
            </a:r>
            <a:r>
              <a:rPr sz="1400" b="1" spc="-7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уборки игрушек</a:t>
            </a:r>
            <a:endParaRPr sz="1400">
              <a:latin typeface="Times New Roman"/>
              <a:cs typeface="Times New Roman"/>
            </a:endParaRPr>
          </a:p>
          <a:p>
            <a:pPr marL="12700" marR="447675">
              <a:lnSpc>
                <a:spcPct val="100000"/>
              </a:lnSpc>
            </a:pP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Отвлечение</a:t>
            </a:r>
            <a:r>
              <a:rPr sz="1400" b="1" spc="27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r>
              <a:rPr sz="1400" b="1" spc="28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от</a:t>
            </a:r>
            <a:r>
              <a:rPr sz="1400" b="1" spc="-5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процесса</a:t>
            </a:r>
            <a:r>
              <a:rPr sz="14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уборки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игрушек</a:t>
            </a:r>
            <a:r>
              <a:rPr sz="14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на</a:t>
            </a:r>
            <a:r>
              <a:rPr sz="14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другие</a:t>
            </a:r>
            <a:r>
              <a:rPr sz="14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виды</a:t>
            </a:r>
            <a:r>
              <a:rPr sz="1400" b="1" spc="-5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деятельности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Отсутствие</a:t>
            </a:r>
            <a:r>
              <a:rPr sz="14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листа</a:t>
            </a:r>
            <a:r>
              <a:rPr sz="1400" b="1" spc="-3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поощрения воспитанников</a:t>
            </a:r>
            <a:endParaRPr sz="1400">
              <a:latin typeface="Times New Roman"/>
              <a:cs typeface="Times New Roman"/>
            </a:endParaRPr>
          </a:p>
          <a:p>
            <a:pPr marL="12700" marR="219710">
              <a:lnSpc>
                <a:spcPct val="100000"/>
              </a:lnSpc>
            </a:pP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Затягивание</a:t>
            </a:r>
            <a:r>
              <a:rPr sz="1400" b="1" spc="-4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времени</a:t>
            </a:r>
            <a:r>
              <a:rPr sz="1400" b="1" spc="-5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начала</a:t>
            </a:r>
            <a:r>
              <a:rPr sz="1400" b="1" spc="-5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следующего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вида</a:t>
            </a:r>
            <a:r>
              <a:rPr sz="1400" b="1" spc="-3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деятельности</a:t>
            </a:r>
            <a:r>
              <a:rPr sz="14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детей</a:t>
            </a:r>
            <a:r>
              <a:rPr sz="14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4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воспитателя (прогулка</a:t>
            </a:r>
            <a:r>
              <a:rPr sz="1400" b="1" spc="-4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на</a:t>
            </a:r>
            <a:r>
              <a:rPr sz="1400" b="1" spc="-25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улице,</a:t>
            </a:r>
            <a:r>
              <a:rPr sz="1400" b="1" spc="-2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образовательная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деятельность</a:t>
            </a:r>
            <a:r>
              <a:rPr sz="1400" b="1" spc="-6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42547E"/>
                </a:solidFill>
                <a:latin typeface="Times New Roman"/>
                <a:cs typeface="Times New Roman"/>
              </a:rPr>
              <a:t>и</a:t>
            </a:r>
            <a:r>
              <a:rPr sz="1400" b="1" spc="-30" dirty="0">
                <a:solidFill>
                  <a:srgbClr val="42547E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42547E"/>
                </a:solidFill>
                <a:latin typeface="Times New Roman"/>
                <a:cs typeface="Times New Roman"/>
              </a:rPr>
              <a:t>т.п.)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480559" y="1289303"/>
            <a:ext cx="439420" cy="818515"/>
            <a:chOff x="4480559" y="1289303"/>
            <a:chExt cx="439420" cy="818515"/>
          </a:xfrm>
        </p:grpSpPr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94275" y="1289303"/>
              <a:ext cx="425196" cy="4069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80559" y="1696211"/>
              <a:ext cx="429767" cy="411479"/>
            </a:xfrm>
            <a:prstGeom prst="rect">
              <a:avLst/>
            </a:prstGeom>
          </p:spPr>
        </p:pic>
      </p:grpSp>
      <p:grpSp>
        <p:nvGrpSpPr>
          <p:cNvPr id="19" name="object 19"/>
          <p:cNvGrpSpPr/>
          <p:nvPr/>
        </p:nvGrpSpPr>
        <p:grpSpPr>
          <a:xfrm>
            <a:off x="4472940" y="2270760"/>
            <a:ext cx="431800" cy="784860"/>
            <a:chOff x="4472940" y="2270760"/>
            <a:chExt cx="431800" cy="784860"/>
          </a:xfrm>
        </p:grpSpPr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72940" y="2270760"/>
              <a:ext cx="431291" cy="41147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72940" y="2641092"/>
              <a:ext cx="403860" cy="414527"/>
            </a:xfrm>
            <a:prstGeom prst="rect">
              <a:avLst/>
            </a:prstGeom>
          </p:spPr>
        </p:pic>
      </p:grpSp>
      <p:pic>
        <p:nvPicPr>
          <p:cNvPr id="22" name="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488179" y="3429000"/>
            <a:ext cx="422148" cy="402336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503420" y="4005071"/>
            <a:ext cx="431291" cy="411480"/>
          </a:xfrm>
          <a:prstGeom prst="rect">
            <a:avLst/>
          </a:prstGeom>
        </p:spPr>
      </p:pic>
      <p:grpSp>
        <p:nvGrpSpPr>
          <p:cNvPr id="24" name="object 24"/>
          <p:cNvGrpSpPr/>
          <p:nvPr/>
        </p:nvGrpSpPr>
        <p:grpSpPr>
          <a:xfrm>
            <a:off x="1050036" y="4507991"/>
            <a:ext cx="3904615" cy="1957070"/>
            <a:chOff x="1050036" y="4507991"/>
            <a:chExt cx="3904615" cy="1957070"/>
          </a:xfrm>
        </p:grpSpPr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503420" y="4507991"/>
              <a:ext cx="451103" cy="43434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480559" y="4986527"/>
              <a:ext cx="455675" cy="43586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50036" y="6041135"/>
              <a:ext cx="426719" cy="400811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02663" y="6030467"/>
              <a:ext cx="434339" cy="414527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79675" y="6030467"/>
              <a:ext cx="432815" cy="414527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50591" y="6009131"/>
              <a:ext cx="402336" cy="41452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880359" y="6041135"/>
              <a:ext cx="426720" cy="400811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307080" y="6048755"/>
              <a:ext cx="432815" cy="41452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739896" y="6030467"/>
              <a:ext cx="451103" cy="43433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191000" y="6009131"/>
              <a:ext cx="457200" cy="43281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838200"/>
            <a:ext cx="7886700" cy="1325563"/>
          </a:xfrm>
          <a:prstGeom prst="rect">
            <a:avLst/>
          </a:prstGeom>
        </p:spPr>
        <p:txBody>
          <a:bodyPr vert="horz" wrap="square" lIns="0" tIns="181228" rIns="0" bIns="0" rtlCol="0">
            <a:spAutoFit/>
          </a:bodyPr>
          <a:lstStyle/>
          <a:p>
            <a:pPr marL="2300605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Диаграмма</a:t>
            </a:r>
            <a:r>
              <a:rPr sz="2400" spc="-120" dirty="0"/>
              <a:t> </a:t>
            </a:r>
            <a:r>
              <a:rPr sz="2400" spc="-10" dirty="0"/>
              <a:t>«Спагетти»</a:t>
            </a:r>
            <a:endParaRPr sz="2400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0600" y="2667000"/>
            <a:ext cx="7310882" cy="216103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0"/>
            <a:ext cx="7886700" cy="9652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155"/>
              </a:lnSpc>
              <a:spcBef>
                <a:spcPts val="100"/>
              </a:spcBef>
            </a:pPr>
            <a:r>
              <a:rPr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  <a:r>
              <a:rPr sz="1800" spc="-6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800" spc="-7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предметную</a:t>
            </a:r>
            <a:r>
              <a:rPr sz="1800" spc="-5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область</a:t>
            </a:r>
            <a:r>
              <a:rPr sz="1800" spc="32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(описание</a:t>
            </a:r>
            <a:r>
              <a:rPr sz="1800" spc="-5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ситуации</a:t>
            </a:r>
            <a:r>
              <a:rPr sz="1800" spc="-5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«как</a:t>
            </a:r>
            <a:r>
              <a:rPr sz="1800" spc="-7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800" spc="-1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стало»)</a:t>
            </a:r>
            <a:endParaRPr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0160" marR="5080" algn="ctr">
              <a:lnSpc>
                <a:spcPct val="99400"/>
              </a:lnSpc>
              <a:spcBef>
                <a:spcPts val="10"/>
              </a:spcBef>
            </a:pP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«Процесс</a:t>
            </a:r>
            <a:r>
              <a:rPr sz="2000" spc="-5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оптимизации</a:t>
            </a:r>
            <a:r>
              <a:rPr sz="2000" spc="-3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уборки</a:t>
            </a:r>
            <a:r>
              <a:rPr sz="2000" spc="-4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игрушек</a:t>
            </a:r>
            <a:r>
              <a:rPr sz="2000" spc="-5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2000" spc="-2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групповой</a:t>
            </a:r>
            <a:r>
              <a:rPr sz="2000" spc="-5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комнате</a:t>
            </a:r>
            <a:r>
              <a:rPr sz="2000" spc="-3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окончания</a:t>
            </a:r>
            <a:r>
              <a:rPr sz="2000" spc="-8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игровой</a:t>
            </a:r>
            <a:r>
              <a:rPr sz="2000" spc="-6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sz="2000" spc="-2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5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4211" y="1557527"/>
            <a:ext cx="7604759" cy="453542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40258" y="2998470"/>
            <a:ext cx="393700" cy="1655445"/>
          </a:xfrm>
          <a:prstGeom prst="rect">
            <a:avLst/>
          </a:prstGeom>
          <a:solidFill>
            <a:srgbClr val="006FC0"/>
          </a:solidFill>
          <a:ln w="25907">
            <a:solidFill>
              <a:srgbClr val="88A3A7"/>
            </a:solidFill>
          </a:ln>
        </p:spPr>
        <p:txBody>
          <a:bodyPr vert="horz" wrap="square" lIns="0" tIns="259079" rIns="0" bIns="0" rtlCol="0">
            <a:spAutoFit/>
          </a:bodyPr>
          <a:lstStyle/>
          <a:p>
            <a:pPr marL="148590" marR="71120" algn="just">
              <a:lnSpc>
                <a:spcPct val="103699"/>
              </a:lnSpc>
              <a:spcBef>
                <a:spcPts val="2039"/>
              </a:spcBef>
            </a:pPr>
            <a:r>
              <a:rPr sz="1800" spc="-50" dirty="0">
                <a:solidFill>
                  <a:srgbClr val="001F5F"/>
                </a:solidFill>
                <a:latin typeface="Times New Roman"/>
                <a:cs typeface="Times New Roman"/>
              </a:rPr>
              <a:t>В Х О Д</a:t>
            </a:r>
            <a:endParaRPr sz="1800" dirty="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932419" y="4785359"/>
            <a:ext cx="620395" cy="457200"/>
            <a:chOff x="7932419" y="4785359"/>
            <a:chExt cx="620395" cy="457200"/>
          </a:xfrm>
        </p:grpSpPr>
        <p:sp>
          <p:nvSpPr>
            <p:cNvPr id="6" name="object 6"/>
            <p:cNvSpPr/>
            <p:nvPr/>
          </p:nvSpPr>
          <p:spPr>
            <a:xfrm>
              <a:off x="7945373" y="4798313"/>
              <a:ext cx="594360" cy="431800"/>
            </a:xfrm>
            <a:custGeom>
              <a:avLst/>
              <a:gdLst/>
              <a:ahLst/>
              <a:cxnLst/>
              <a:rect l="l" t="t" r="r" b="b"/>
              <a:pathLst>
                <a:path w="594359" h="431800">
                  <a:moveTo>
                    <a:pt x="378714" y="0"/>
                  </a:moveTo>
                  <a:lnTo>
                    <a:pt x="378714" y="107823"/>
                  </a:lnTo>
                  <a:lnTo>
                    <a:pt x="0" y="107823"/>
                  </a:lnTo>
                  <a:lnTo>
                    <a:pt x="0" y="323469"/>
                  </a:lnTo>
                  <a:lnTo>
                    <a:pt x="378714" y="323469"/>
                  </a:lnTo>
                  <a:lnTo>
                    <a:pt x="378714" y="431292"/>
                  </a:lnTo>
                  <a:lnTo>
                    <a:pt x="594359" y="215646"/>
                  </a:lnTo>
                  <a:lnTo>
                    <a:pt x="378714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945373" y="4798313"/>
              <a:ext cx="594360" cy="431800"/>
            </a:xfrm>
            <a:custGeom>
              <a:avLst/>
              <a:gdLst/>
              <a:ahLst/>
              <a:cxnLst/>
              <a:rect l="l" t="t" r="r" b="b"/>
              <a:pathLst>
                <a:path w="594359" h="431800">
                  <a:moveTo>
                    <a:pt x="0" y="107823"/>
                  </a:moveTo>
                  <a:lnTo>
                    <a:pt x="378714" y="107823"/>
                  </a:lnTo>
                  <a:lnTo>
                    <a:pt x="378714" y="0"/>
                  </a:lnTo>
                  <a:lnTo>
                    <a:pt x="594359" y="215646"/>
                  </a:lnTo>
                  <a:lnTo>
                    <a:pt x="378714" y="431292"/>
                  </a:lnTo>
                  <a:lnTo>
                    <a:pt x="378714" y="323469"/>
                  </a:lnTo>
                  <a:lnTo>
                    <a:pt x="0" y="323469"/>
                  </a:lnTo>
                  <a:lnTo>
                    <a:pt x="0" y="107823"/>
                  </a:lnTo>
                  <a:close/>
                </a:path>
              </a:pathLst>
            </a:custGeom>
            <a:ln w="25907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539733" y="4222241"/>
            <a:ext cx="393700" cy="1583690"/>
          </a:xfrm>
          <a:prstGeom prst="rect">
            <a:avLst/>
          </a:prstGeom>
          <a:solidFill>
            <a:srgbClr val="006FC0"/>
          </a:solidFill>
          <a:ln w="25907">
            <a:solidFill>
              <a:srgbClr val="88A3A7"/>
            </a:solidFill>
          </a:ln>
        </p:spPr>
        <p:txBody>
          <a:bodyPr vert="horz" wrap="square" lIns="0" tIns="69850" rIns="0" bIns="0" rtlCol="0">
            <a:spAutoFit/>
          </a:bodyPr>
          <a:lstStyle/>
          <a:p>
            <a:pPr marL="145415" marR="40005" algn="just">
              <a:lnSpc>
                <a:spcPct val="105100"/>
              </a:lnSpc>
              <a:spcBef>
                <a:spcPts val="550"/>
              </a:spcBef>
            </a:pPr>
            <a:r>
              <a:rPr sz="1800" spc="-50" dirty="0">
                <a:solidFill>
                  <a:srgbClr val="001F5F"/>
                </a:solidFill>
                <a:latin typeface="Times New Roman"/>
                <a:cs typeface="Times New Roman"/>
              </a:rPr>
              <a:t>В Ы Х О Д</a:t>
            </a:r>
            <a:endParaRPr sz="18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1011733"/>
            <a:ext cx="7886700" cy="5212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9321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Times New Roman" pitchFamily="18" charset="0"/>
                <a:cs typeface="Times New Roman" pitchFamily="18" charset="0"/>
              </a:rPr>
              <a:t>Достигнутые</a:t>
            </a:r>
            <a:r>
              <a:rPr spc="-17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результаты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1616" y="1727453"/>
            <a:ext cx="7486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БЫЛО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14315" y="1727453"/>
            <a:ext cx="85534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6F2F9F"/>
                </a:solidFill>
                <a:latin typeface="Times New Roman"/>
                <a:cs typeface="Times New Roman"/>
              </a:rPr>
              <a:t>СТАЛО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92429" y="2263901"/>
            <a:ext cx="2232660" cy="1584960"/>
          </a:xfrm>
          <a:prstGeom prst="rect">
            <a:avLst/>
          </a:prstGeom>
          <a:solidFill>
            <a:srgbClr val="BADFE2"/>
          </a:solidFill>
          <a:ln w="25908">
            <a:solidFill>
              <a:srgbClr val="88A3A7"/>
            </a:solidFill>
          </a:ln>
        </p:spPr>
        <p:txBody>
          <a:bodyPr vert="horz" wrap="square" lIns="0" tIns="641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05"/>
              </a:spcBef>
            </a:pPr>
            <a:endParaRPr sz="1600">
              <a:latin typeface="Times New Roman"/>
              <a:cs typeface="Times New Roman"/>
            </a:endParaRPr>
          </a:p>
          <a:p>
            <a:pPr marL="99060" marR="93345" algn="ctr">
              <a:lnSpc>
                <a:spcPct val="100000"/>
              </a:lnSpc>
              <a:spcBef>
                <a:spcPts val="5"/>
              </a:spcBef>
            </a:pPr>
            <a:r>
              <a:rPr sz="16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Уборка</a:t>
            </a:r>
            <a:r>
              <a:rPr sz="16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dirty="0">
                <a:solidFill>
                  <a:srgbClr val="001F5F"/>
                </a:solidFill>
                <a:latin typeface="Times New Roman"/>
                <a:cs typeface="Times New Roman"/>
              </a:rPr>
              <a:t>игрушек</a:t>
            </a:r>
            <a:r>
              <a:rPr sz="16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в </a:t>
            </a: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групповой</a:t>
            </a:r>
            <a:r>
              <a:rPr sz="16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комнате </a:t>
            </a:r>
            <a:r>
              <a:rPr sz="1600" b="1" dirty="0">
                <a:solidFill>
                  <a:srgbClr val="001F5F"/>
                </a:solidFill>
                <a:latin typeface="Times New Roman"/>
                <a:cs typeface="Times New Roman"/>
              </a:rPr>
              <a:t>после</a:t>
            </a:r>
            <a:r>
              <a:rPr sz="16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завершения игровой</a:t>
            </a:r>
            <a:r>
              <a:rPr sz="16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деятельности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68773" y="2250185"/>
            <a:ext cx="2231390" cy="1584960"/>
          </a:xfrm>
          <a:prstGeom prst="rect">
            <a:avLst/>
          </a:prstGeom>
          <a:solidFill>
            <a:srgbClr val="BADFE2"/>
          </a:solidFill>
          <a:ln w="25907">
            <a:solidFill>
              <a:srgbClr val="88A3A7"/>
            </a:solidFill>
          </a:ln>
        </p:spPr>
        <p:txBody>
          <a:bodyPr vert="horz" wrap="square" lIns="0" tIns="635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00"/>
              </a:spcBef>
            </a:pPr>
            <a:endParaRPr sz="1600">
              <a:latin typeface="Times New Roman"/>
              <a:cs typeface="Times New Roman"/>
            </a:endParaRPr>
          </a:p>
          <a:p>
            <a:pPr marL="98425" marR="92075" indent="-635" algn="ctr">
              <a:lnSpc>
                <a:spcPct val="100000"/>
              </a:lnSpc>
              <a:spcBef>
                <a:spcPts val="5"/>
              </a:spcBef>
            </a:pPr>
            <a:r>
              <a:rPr sz="16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Уборка</a:t>
            </a:r>
            <a:r>
              <a:rPr sz="16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dirty="0">
                <a:solidFill>
                  <a:srgbClr val="001F5F"/>
                </a:solidFill>
                <a:latin typeface="Times New Roman"/>
                <a:cs typeface="Times New Roman"/>
              </a:rPr>
              <a:t>игрушек</a:t>
            </a:r>
            <a:r>
              <a:rPr sz="16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в </a:t>
            </a: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групповой</a:t>
            </a:r>
            <a:r>
              <a:rPr sz="16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комнате </a:t>
            </a:r>
            <a:r>
              <a:rPr sz="1600" b="1" dirty="0">
                <a:solidFill>
                  <a:srgbClr val="001F5F"/>
                </a:solidFill>
                <a:latin typeface="Times New Roman"/>
                <a:cs typeface="Times New Roman"/>
              </a:rPr>
              <a:t>после</a:t>
            </a:r>
            <a:r>
              <a:rPr sz="16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завершения игровой</a:t>
            </a:r>
            <a:r>
              <a:rPr sz="16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деятельности</a:t>
            </a:r>
            <a:endParaRPr sz="16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624327" y="2689860"/>
            <a:ext cx="1943100" cy="731520"/>
            <a:chOff x="2624327" y="2689860"/>
            <a:chExt cx="1943100" cy="731520"/>
          </a:xfrm>
        </p:grpSpPr>
        <p:sp>
          <p:nvSpPr>
            <p:cNvPr id="8" name="object 8"/>
            <p:cNvSpPr/>
            <p:nvPr/>
          </p:nvSpPr>
          <p:spPr>
            <a:xfrm>
              <a:off x="2624327" y="3017520"/>
              <a:ext cx="504825" cy="76200"/>
            </a:xfrm>
            <a:custGeom>
              <a:avLst/>
              <a:gdLst/>
              <a:ahLst/>
              <a:cxnLst/>
              <a:rect l="l" t="t" r="r" b="b"/>
              <a:pathLst>
                <a:path w="504825" h="76200">
                  <a:moveTo>
                    <a:pt x="428625" y="0"/>
                  </a:moveTo>
                  <a:lnTo>
                    <a:pt x="428625" y="76200"/>
                  </a:lnTo>
                  <a:lnTo>
                    <a:pt x="492125" y="44450"/>
                  </a:lnTo>
                  <a:lnTo>
                    <a:pt x="441325" y="44450"/>
                  </a:lnTo>
                  <a:lnTo>
                    <a:pt x="441325" y="31750"/>
                  </a:lnTo>
                  <a:lnTo>
                    <a:pt x="492125" y="31750"/>
                  </a:lnTo>
                  <a:lnTo>
                    <a:pt x="428625" y="0"/>
                  </a:lnTo>
                  <a:close/>
                </a:path>
                <a:path w="504825" h="76200">
                  <a:moveTo>
                    <a:pt x="428625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428625" y="44450"/>
                  </a:lnTo>
                  <a:lnTo>
                    <a:pt x="428625" y="31750"/>
                  </a:lnTo>
                  <a:close/>
                </a:path>
                <a:path w="504825" h="76200">
                  <a:moveTo>
                    <a:pt x="492125" y="31750"/>
                  </a:moveTo>
                  <a:lnTo>
                    <a:pt x="441325" y="31750"/>
                  </a:lnTo>
                  <a:lnTo>
                    <a:pt x="441325" y="44450"/>
                  </a:lnTo>
                  <a:lnTo>
                    <a:pt x="492125" y="44450"/>
                  </a:lnTo>
                  <a:lnTo>
                    <a:pt x="504825" y="38100"/>
                  </a:lnTo>
                  <a:lnTo>
                    <a:pt x="492125" y="3175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129533" y="2702814"/>
              <a:ext cx="1424940" cy="706120"/>
            </a:xfrm>
            <a:custGeom>
              <a:avLst/>
              <a:gdLst/>
              <a:ahLst/>
              <a:cxnLst/>
              <a:rect l="l" t="t" r="r" b="b"/>
              <a:pathLst>
                <a:path w="1424939" h="706120">
                  <a:moveTo>
                    <a:pt x="712469" y="0"/>
                  </a:moveTo>
                  <a:lnTo>
                    <a:pt x="651001" y="1295"/>
                  </a:lnTo>
                  <a:lnTo>
                    <a:pt x="590983" y="5110"/>
                  </a:lnTo>
                  <a:lnTo>
                    <a:pt x="532629" y="11339"/>
                  </a:lnTo>
                  <a:lnTo>
                    <a:pt x="476155" y="19876"/>
                  </a:lnTo>
                  <a:lnTo>
                    <a:pt x="421774" y="30614"/>
                  </a:lnTo>
                  <a:lnTo>
                    <a:pt x="369699" y="43449"/>
                  </a:lnTo>
                  <a:lnTo>
                    <a:pt x="320145" y="58274"/>
                  </a:lnTo>
                  <a:lnTo>
                    <a:pt x="273326" y="74982"/>
                  </a:lnTo>
                  <a:lnTo>
                    <a:pt x="229455" y="93469"/>
                  </a:lnTo>
                  <a:lnTo>
                    <a:pt x="188747" y="113627"/>
                  </a:lnTo>
                  <a:lnTo>
                    <a:pt x="151416" y="135352"/>
                  </a:lnTo>
                  <a:lnTo>
                    <a:pt x="117675" y="158536"/>
                  </a:lnTo>
                  <a:lnTo>
                    <a:pt x="87739" y="183075"/>
                  </a:lnTo>
                  <a:lnTo>
                    <a:pt x="40136" y="235790"/>
                  </a:lnTo>
                  <a:lnTo>
                    <a:pt x="10319" y="292650"/>
                  </a:lnTo>
                  <a:lnTo>
                    <a:pt x="0" y="352806"/>
                  </a:lnTo>
                  <a:lnTo>
                    <a:pt x="2615" y="383243"/>
                  </a:lnTo>
                  <a:lnTo>
                    <a:pt x="22897" y="441856"/>
                  </a:lnTo>
                  <a:lnTo>
                    <a:pt x="61821" y="496750"/>
                  </a:lnTo>
                  <a:lnTo>
                    <a:pt x="117675" y="547075"/>
                  </a:lnTo>
                  <a:lnTo>
                    <a:pt x="151416" y="570259"/>
                  </a:lnTo>
                  <a:lnTo>
                    <a:pt x="188747" y="591984"/>
                  </a:lnTo>
                  <a:lnTo>
                    <a:pt x="229455" y="612142"/>
                  </a:lnTo>
                  <a:lnTo>
                    <a:pt x="273326" y="630629"/>
                  </a:lnTo>
                  <a:lnTo>
                    <a:pt x="320145" y="647337"/>
                  </a:lnTo>
                  <a:lnTo>
                    <a:pt x="369699" y="662162"/>
                  </a:lnTo>
                  <a:lnTo>
                    <a:pt x="421774" y="674997"/>
                  </a:lnTo>
                  <a:lnTo>
                    <a:pt x="476155" y="685735"/>
                  </a:lnTo>
                  <a:lnTo>
                    <a:pt x="532629" y="694272"/>
                  </a:lnTo>
                  <a:lnTo>
                    <a:pt x="590983" y="700501"/>
                  </a:lnTo>
                  <a:lnTo>
                    <a:pt x="651001" y="704316"/>
                  </a:lnTo>
                  <a:lnTo>
                    <a:pt x="712469" y="705612"/>
                  </a:lnTo>
                  <a:lnTo>
                    <a:pt x="773938" y="704316"/>
                  </a:lnTo>
                  <a:lnTo>
                    <a:pt x="833956" y="700501"/>
                  </a:lnTo>
                  <a:lnTo>
                    <a:pt x="892310" y="694272"/>
                  </a:lnTo>
                  <a:lnTo>
                    <a:pt x="948784" y="685735"/>
                  </a:lnTo>
                  <a:lnTo>
                    <a:pt x="1003165" y="674997"/>
                  </a:lnTo>
                  <a:lnTo>
                    <a:pt x="1055240" y="662162"/>
                  </a:lnTo>
                  <a:lnTo>
                    <a:pt x="1104794" y="647337"/>
                  </a:lnTo>
                  <a:lnTo>
                    <a:pt x="1151613" y="630629"/>
                  </a:lnTo>
                  <a:lnTo>
                    <a:pt x="1195484" y="612142"/>
                  </a:lnTo>
                  <a:lnTo>
                    <a:pt x="1236192" y="591984"/>
                  </a:lnTo>
                  <a:lnTo>
                    <a:pt x="1273523" y="570259"/>
                  </a:lnTo>
                  <a:lnTo>
                    <a:pt x="1307264" y="547075"/>
                  </a:lnTo>
                  <a:lnTo>
                    <a:pt x="1337200" y="522536"/>
                  </a:lnTo>
                  <a:lnTo>
                    <a:pt x="1384803" y="469821"/>
                  </a:lnTo>
                  <a:lnTo>
                    <a:pt x="1414620" y="412961"/>
                  </a:lnTo>
                  <a:lnTo>
                    <a:pt x="1424940" y="352806"/>
                  </a:lnTo>
                  <a:lnTo>
                    <a:pt x="1422324" y="322368"/>
                  </a:lnTo>
                  <a:lnTo>
                    <a:pt x="1402042" y="263755"/>
                  </a:lnTo>
                  <a:lnTo>
                    <a:pt x="1363118" y="208861"/>
                  </a:lnTo>
                  <a:lnTo>
                    <a:pt x="1307264" y="158536"/>
                  </a:lnTo>
                  <a:lnTo>
                    <a:pt x="1273523" y="135352"/>
                  </a:lnTo>
                  <a:lnTo>
                    <a:pt x="1236192" y="113627"/>
                  </a:lnTo>
                  <a:lnTo>
                    <a:pt x="1195484" y="93469"/>
                  </a:lnTo>
                  <a:lnTo>
                    <a:pt x="1151613" y="74982"/>
                  </a:lnTo>
                  <a:lnTo>
                    <a:pt x="1104794" y="58274"/>
                  </a:lnTo>
                  <a:lnTo>
                    <a:pt x="1055240" y="43449"/>
                  </a:lnTo>
                  <a:lnTo>
                    <a:pt x="1003165" y="30614"/>
                  </a:lnTo>
                  <a:lnTo>
                    <a:pt x="948784" y="19876"/>
                  </a:lnTo>
                  <a:lnTo>
                    <a:pt x="892310" y="11339"/>
                  </a:lnTo>
                  <a:lnTo>
                    <a:pt x="833956" y="5110"/>
                  </a:lnTo>
                  <a:lnTo>
                    <a:pt x="773938" y="1295"/>
                  </a:lnTo>
                  <a:lnTo>
                    <a:pt x="712469" y="0"/>
                  </a:lnTo>
                  <a:close/>
                </a:path>
              </a:pathLst>
            </a:custGeom>
            <a:solidFill>
              <a:srgbClr val="BADF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129533" y="2702814"/>
              <a:ext cx="1424940" cy="706120"/>
            </a:xfrm>
            <a:custGeom>
              <a:avLst/>
              <a:gdLst/>
              <a:ahLst/>
              <a:cxnLst/>
              <a:rect l="l" t="t" r="r" b="b"/>
              <a:pathLst>
                <a:path w="1424939" h="706120">
                  <a:moveTo>
                    <a:pt x="0" y="352806"/>
                  </a:moveTo>
                  <a:lnTo>
                    <a:pt x="10319" y="292650"/>
                  </a:lnTo>
                  <a:lnTo>
                    <a:pt x="40136" y="235790"/>
                  </a:lnTo>
                  <a:lnTo>
                    <a:pt x="87739" y="183075"/>
                  </a:lnTo>
                  <a:lnTo>
                    <a:pt x="117675" y="158536"/>
                  </a:lnTo>
                  <a:lnTo>
                    <a:pt x="151416" y="135352"/>
                  </a:lnTo>
                  <a:lnTo>
                    <a:pt x="188747" y="113627"/>
                  </a:lnTo>
                  <a:lnTo>
                    <a:pt x="229455" y="93469"/>
                  </a:lnTo>
                  <a:lnTo>
                    <a:pt x="273326" y="74982"/>
                  </a:lnTo>
                  <a:lnTo>
                    <a:pt x="320145" y="58274"/>
                  </a:lnTo>
                  <a:lnTo>
                    <a:pt x="369699" y="43449"/>
                  </a:lnTo>
                  <a:lnTo>
                    <a:pt x="421774" y="30614"/>
                  </a:lnTo>
                  <a:lnTo>
                    <a:pt x="476155" y="19876"/>
                  </a:lnTo>
                  <a:lnTo>
                    <a:pt x="532629" y="11339"/>
                  </a:lnTo>
                  <a:lnTo>
                    <a:pt x="590983" y="5110"/>
                  </a:lnTo>
                  <a:lnTo>
                    <a:pt x="651001" y="1295"/>
                  </a:lnTo>
                  <a:lnTo>
                    <a:pt x="712469" y="0"/>
                  </a:lnTo>
                  <a:lnTo>
                    <a:pt x="773938" y="1295"/>
                  </a:lnTo>
                  <a:lnTo>
                    <a:pt x="833956" y="5110"/>
                  </a:lnTo>
                  <a:lnTo>
                    <a:pt x="892310" y="11339"/>
                  </a:lnTo>
                  <a:lnTo>
                    <a:pt x="948784" y="19876"/>
                  </a:lnTo>
                  <a:lnTo>
                    <a:pt x="1003165" y="30614"/>
                  </a:lnTo>
                  <a:lnTo>
                    <a:pt x="1055240" y="43449"/>
                  </a:lnTo>
                  <a:lnTo>
                    <a:pt x="1104794" y="58274"/>
                  </a:lnTo>
                  <a:lnTo>
                    <a:pt x="1151613" y="74982"/>
                  </a:lnTo>
                  <a:lnTo>
                    <a:pt x="1195484" y="93469"/>
                  </a:lnTo>
                  <a:lnTo>
                    <a:pt x="1236192" y="113627"/>
                  </a:lnTo>
                  <a:lnTo>
                    <a:pt x="1273523" y="135352"/>
                  </a:lnTo>
                  <a:lnTo>
                    <a:pt x="1307264" y="158536"/>
                  </a:lnTo>
                  <a:lnTo>
                    <a:pt x="1337200" y="183075"/>
                  </a:lnTo>
                  <a:lnTo>
                    <a:pt x="1384803" y="235790"/>
                  </a:lnTo>
                  <a:lnTo>
                    <a:pt x="1414620" y="292650"/>
                  </a:lnTo>
                  <a:lnTo>
                    <a:pt x="1424940" y="352806"/>
                  </a:lnTo>
                  <a:lnTo>
                    <a:pt x="1422324" y="383243"/>
                  </a:lnTo>
                  <a:lnTo>
                    <a:pt x="1402042" y="441856"/>
                  </a:lnTo>
                  <a:lnTo>
                    <a:pt x="1363118" y="496750"/>
                  </a:lnTo>
                  <a:lnTo>
                    <a:pt x="1307264" y="547075"/>
                  </a:lnTo>
                  <a:lnTo>
                    <a:pt x="1273523" y="570259"/>
                  </a:lnTo>
                  <a:lnTo>
                    <a:pt x="1236192" y="591984"/>
                  </a:lnTo>
                  <a:lnTo>
                    <a:pt x="1195484" y="612142"/>
                  </a:lnTo>
                  <a:lnTo>
                    <a:pt x="1151613" y="630629"/>
                  </a:lnTo>
                  <a:lnTo>
                    <a:pt x="1104794" y="647337"/>
                  </a:lnTo>
                  <a:lnTo>
                    <a:pt x="1055240" y="662162"/>
                  </a:lnTo>
                  <a:lnTo>
                    <a:pt x="1003165" y="674997"/>
                  </a:lnTo>
                  <a:lnTo>
                    <a:pt x="948784" y="685735"/>
                  </a:lnTo>
                  <a:lnTo>
                    <a:pt x="892310" y="694272"/>
                  </a:lnTo>
                  <a:lnTo>
                    <a:pt x="833956" y="700501"/>
                  </a:lnTo>
                  <a:lnTo>
                    <a:pt x="773938" y="704316"/>
                  </a:lnTo>
                  <a:lnTo>
                    <a:pt x="712469" y="705612"/>
                  </a:lnTo>
                  <a:lnTo>
                    <a:pt x="651001" y="704316"/>
                  </a:lnTo>
                  <a:lnTo>
                    <a:pt x="590983" y="700501"/>
                  </a:lnTo>
                  <a:lnTo>
                    <a:pt x="532629" y="694272"/>
                  </a:lnTo>
                  <a:lnTo>
                    <a:pt x="476155" y="685735"/>
                  </a:lnTo>
                  <a:lnTo>
                    <a:pt x="421774" y="674997"/>
                  </a:lnTo>
                  <a:lnTo>
                    <a:pt x="369699" y="662162"/>
                  </a:lnTo>
                  <a:lnTo>
                    <a:pt x="320145" y="647337"/>
                  </a:lnTo>
                  <a:lnTo>
                    <a:pt x="273326" y="630629"/>
                  </a:lnTo>
                  <a:lnTo>
                    <a:pt x="229455" y="612142"/>
                  </a:lnTo>
                  <a:lnTo>
                    <a:pt x="188747" y="591984"/>
                  </a:lnTo>
                  <a:lnTo>
                    <a:pt x="151416" y="570259"/>
                  </a:lnTo>
                  <a:lnTo>
                    <a:pt x="117675" y="547075"/>
                  </a:lnTo>
                  <a:lnTo>
                    <a:pt x="87739" y="522536"/>
                  </a:lnTo>
                  <a:lnTo>
                    <a:pt x="40136" y="469821"/>
                  </a:lnTo>
                  <a:lnTo>
                    <a:pt x="10319" y="412961"/>
                  </a:lnTo>
                  <a:lnTo>
                    <a:pt x="0" y="352806"/>
                  </a:lnTo>
                  <a:close/>
                </a:path>
              </a:pathLst>
            </a:custGeom>
            <a:ln w="25908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430651" y="2914599"/>
            <a:ext cx="82169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8-</a:t>
            </a:r>
            <a:r>
              <a:rPr sz="1600" b="1" dirty="0">
                <a:solidFill>
                  <a:srgbClr val="001F5F"/>
                </a:solidFill>
                <a:latin typeface="Times New Roman"/>
                <a:cs typeface="Times New Roman"/>
              </a:rPr>
              <a:t>10</a:t>
            </a:r>
            <a:r>
              <a:rPr sz="16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мин</a:t>
            </a:r>
            <a:endParaRPr sz="1600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899147" y="2663951"/>
            <a:ext cx="1958339" cy="757555"/>
            <a:chOff x="6899147" y="2663951"/>
            <a:chExt cx="1958339" cy="757555"/>
          </a:xfrm>
        </p:grpSpPr>
        <p:sp>
          <p:nvSpPr>
            <p:cNvPr id="13" name="object 13"/>
            <p:cNvSpPr/>
            <p:nvPr/>
          </p:nvSpPr>
          <p:spPr>
            <a:xfrm>
              <a:off x="6899147" y="3003803"/>
              <a:ext cx="576580" cy="76200"/>
            </a:xfrm>
            <a:custGeom>
              <a:avLst/>
              <a:gdLst/>
              <a:ahLst/>
              <a:cxnLst/>
              <a:rect l="l" t="t" r="r" b="b"/>
              <a:pathLst>
                <a:path w="576579" h="76200">
                  <a:moveTo>
                    <a:pt x="499999" y="0"/>
                  </a:moveTo>
                  <a:lnTo>
                    <a:pt x="499999" y="76200"/>
                  </a:lnTo>
                  <a:lnTo>
                    <a:pt x="563499" y="44450"/>
                  </a:lnTo>
                  <a:lnTo>
                    <a:pt x="512699" y="44450"/>
                  </a:lnTo>
                  <a:lnTo>
                    <a:pt x="512699" y="31750"/>
                  </a:lnTo>
                  <a:lnTo>
                    <a:pt x="563499" y="31750"/>
                  </a:lnTo>
                  <a:lnTo>
                    <a:pt x="499999" y="0"/>
                  </a:lnTo>
                  <a:close/>
                </a:path>
                <a:path w="576579" h="76200">
                  <a:moveTo>
                    <a:pt x="499999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499999" y="44450"/>
                  </a:lnTo>
                  <a:lnTo>
                    <a:pt x="499999" y="31750"/>
                  </a:lnTo>
                  <a:close/>
                </a:path>
                <a:path w="576579" h="76200">
                  <a:moveTo>
                    <a:pt x="563499" y="31750"/>
                  </a:moveTo>
                  <a:lnTo>
                    <a:pt x="512699" y="31750"/>
                  </a:lnTo>
                  <a:lnTo>
                    <a:pt x="512699" y="44450"/>
                  </a:lnTo>
                  <a:lnTo>
                    <a:pt x="563499" y="44450"/>
                  </a:lnTo>
                  <a:lnTo>
                    <a:pt x="576199" y="38100"/>
                  </a:lnTo>
                  <a:lnTo>
                    <a:pt x="563499" y="3175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468361" y="2676905"/>
              <a:ext cx="1376680" cy="731520"/>
            </a:xfrm>
            <a:custGeom>
              <a:avLst/>
              <a:gdLst/>
              <a:ahLst/>
              <a:cxnLst/>
              <a:rect l="l" t="t" r="r" b="b"/>
              <a:pathLst>
                <a:path w="1376679" h="731520">
                  <a:moveTo>
                    <a:pt x="688086" y="0"/>
                  </a:moveTo>
                  <a:lnTo>
                    <a:pt x="625461" y="1494"/>
                  </a:lnTo>
                  <a:lnTo>
                    <a:pt x="564410" y="5891"/>
                  </a:lnTo>
                  <a:lnTo>
                    <a:pt x="505177" y="13061"/>
                  </a:lnTo>
                  <a:lnTo>
                    <a:pt x="448004" y="22876"/>
                  </a:lnTo>
                  <a:lnTo>
                    <a:pt x="393135" y="35207"/>
                  </a:lnTo>
                  <a:lnTo>
                    <a:pt x="340811" y="49925"/>
                  </a:lnTo>
                  <a:lnTo>
                    <a:pt x="291277" y="66900"/>
                  </a:lnTo>
                  <a:lnTo>
                    <a:pt x="244775" y="86004"/>
                  </a:lnTo>
                  <a:lnTo>
                    <a:pt x="201549" y="107108"/>
                  </a:lnTo>
                  <a:lnTo>
                    <a:pt x="161840" y="130083"/>
                  </a:lnTo>
                  <a:lnTo>
                    <a:pt x="125894" y="154800"/>
                  </a:lnTo>
                  <a:lnTo>
                    <a:pt x="93951" y="181130"/>
                  </a:lnTo>
                  <a:lnTo>
                    <a:pt x="66256" y="208944"/>
                  </a:lnTo>
                  <a:lnTo>
                    <a:pt x="24581" y="268507"/>
                  </a:lnTo>
                  <a:lnTo>
                    <a:pt x="2812" y="332460"/>
                  </a:lnTo>
                  <a:lnTo>
                    <a:pt x="0" y="365760"/>
                  </a:lnTo>
                  <a:lnTo>
                    <a:pt x="2812" y="399059"/>
                  </a:lnTo>
                  <a:lnTo>
                    <a:pt x="24581" y="463012"/>
                  </a:lnTo>
                  <a:lnTo>
                    <a:pt x="66256" y="522575"/>
                  </a:lnTo>
                  <a:lnTo>
                    <a:pt x="93951" y="550389"/>
                  </a:lnTo>
                  <a:lnTo>
                    <a:pt x="125894" y="576719"/>
                  </a:lnTo>
                  <a:lnTo>
                    <a:pt x="161840" y="601436"/>
                  </a:lnTo>
                  <a:lnTo>
                    <a:pt x="201549" y="624411"/>
                  </a:lnTo>
                  <a:lnTo>
                    <a:pt x="244775" y="645515"/>
                  </a:lnTo>
                  <a:lnTo>
                    <a:pt x="291277" y="664619"/>
                  </a:lnTo>
                  <a:lnTo>
                    <a:pt x="340811" y="681594"/>
                  </a:lnTo>
                  <a:lnTo>
                    <a:pt x="393135" y="696312"/>
                  </a:lnTo>
                  <a:lnTo>
                    <a:pt x="448004" y="708643"/>
                  </a:lnTo>
                  <a:lnTo>
                    <a:pt x="505177" y="718458"/>
                  </a:lnTo>
                  <a:lnTo>
                    <a:pt x="564410" y="725628"/>
                  </a:lnTo>
                  <a:lnTo>
                    <a:pt x="625461" y="730025"/>
                  </a:lnTo>
                  <a:lnTo>
                    <a:pt x="688086" y="731520"/>
                  </a:lnTo>
                  <a:lnTo>
                    <a:pt x="750710" y="730025"/>
                  </a:lnTo>
                  <a:lnTo>
                    <a:pt x="811761" y="725628"/>
                  </a:lnTo>
                  <a:lnTo>
                    <a:pt x="870994" y="718458"/>
                  </a:lnTo>
                  <a:lnTo>
                    <a:pt x="928167" y="708643"/>
                  </a:lnTo>
                  <a:lnTo>
                    <a:pt x="983036" y="696312"/>
                  </a:lnTo>
                  <a:lnTo>
                    <a:pt x="1035360" y="681594"/>
                  </a:lnTo>
                  <a:lnTo>
                    <a:pt x="1084894" y="664619"/>
                  </a:lnTo>
                  <a:lnTo>
                    <a:pt x="1131396" y="645515"/>
                  </a:lnTo>
                  <a:lnTo>
                    <a:pt x="1174623" y="624411"/>
                  </a:lnTo>
                  <a:lnTo>
                    <a:pt x="1214331" y="601436"/>
                  </a:lnTo>
                  <a:lnTo>
                    <a:pt x="1250277" y="576719"/>
                  </a:lnTo>
                  <a:lnTo>
                    <a:pt x="1282220" y="550389"/>
                  </a:lnTo>
                  <a:lnTo>
                    <a:pt x="1309915" y="522575"/>
                  </a:lnTo>
                  <a:lnTo>
                    <a:pt x="1351590" y="463012"/>
                  </a:lnTo>
                  <a:lnTo>
                    <a:pt x="1373359" y="399059"/>
                  </a:lnTo>
                  <a:lnTo>
                    <a:pt x="1376172" y="365760"/>
                  </a:lnTo>
                  <a:lnTo>
                    <a:pt x="1373359" y="332460"/>
                  </a:lnTo>
                  <a:lnTo>
                    <a:pt x="1351590" y="268507"/>
                  </a:lnTo>
                  <a:lnTo>
                    <a:pt x="1309915" y="208944"/>
                  </a:lnTo>
                  <a:lnTo>
                    <a:pt x="1282220" y="181130"/>
                  </a:lnTo>
                  <a:lnTo>
                    <a:pt x="1250277" y="154800"/>
                  </a:lnTo>
                  <a:lnTo>
                    <a:pt x="1214331" y="130083"/>
                  </a:lnTo>
                  <a:lnTo>
                    <a:pt x="1174622" y="107108"/>
                  </a:lnTo>
                  <a:lnTo>
                    <a:pt x="1131396" y="86004"/>
                  </a:lnTo>
                  <a:lnTo>
                    <a:pt x="1084894" y="66900"/>
                  </a:lnTo>
                  <a:lnTo>
                    <a:pt x="1035360" y="49925"/>
                  </a:lnTo>
                  <a:lnTo>
                    <a:pt x="983036" y="35207"/>
                  </a:lnTo>
                  <a:lnTo>
                    <a:pt x="928167" y="22876"/>
                  </a:lnTo>
                  <a:lnTo>
                    <a:pt x="870994" y="13061"/>
                  </a:lnTo>
                  <a:lnTo>
                    <a:pt x="811761" y="5891"/>
                  </a:lnTo>
                  <a:lnTo>
                    <a:pt x="750710" y="1494"/>
                  </a:lnTo>
                  <a:lnTo>
                    <a:pt x="688086" y="0"/>
                  </a:lnTo>
                  <a:close/>
                </a:path>
              </a:pathLst>
            </a:custGeom>
            <a:solidFill>
              <a:srgbClr val="BADF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468361" y="2676905"/>
              <a:ext cx="1376680" cy="731520"/>
            </a:xfrm>
            <a:custGeom>
              <a:avLst/>
              <a:gdLst/>
              <a:ahLst/>
              <a:cxnLst/>
              <a:rect l="l" t="t" r="r" b="b"/>
              <a:pathLst>
                <a:path w="1376679" h="731520">
                  <a:moveTo>
                    <a:pt x="0" y="365760"/>
                  </a:moveTo>
                  <a:lnTo>
                    <a:pt x="11087" y="300000"/>
                  </a:lnTo>
                  <a:lnTo>
                    <a:pt x="43052" y="238112"/>
                  </a:lnTo>
                  <a:lnTo>
                    <a:pt x="93951" y="181130"/>
                  </a:lnTo>
                  <a:lnTo>
                    <a:pt x="125894" y="154800"/>
                  </a:lnTo>
                  <a:lnTo>
                    <a:pt x="161840" y="130083"/>
                  </a:lnTo>
                  <a:lnTo>
                    <a:pt x="201549" y="107108"/>
                  </a:lnTo>
                  <a:lnTo>
                    <a:pt x="244775" y="86004"/>
                  </a:lnTo>
                  <a:lnTo>
                    <a:pt x="291277" y="66900"/>
                  </a:lnTo>
                  <a:lnTo>
                    <a:pt x="340811" y="49925"/>
                  </a:lnTo>
                  <a:lnTo>
                    <a:pt x="393135" y="35207"/>
                  </a:lnTo>
                  <a:lnTo>
                    <a:pt x="448004" y="22876"/>
                  </a:lnTo>
                  <a:lnTo>
                    <a:pt x="505177" y="13061"/>
                  </a:lnTo>
                  <a:lnTo>
                    <a:pt x="564410" y="5891"/>
                  </a:lnTo>
                  <a:lnTo>
                    <a:pt x="625461" y="1494"/>
                  </a:lnTo>
                  <a:lnTo>
                    <a:pt x="688086" y="0"/>
                  </a:lnTo>
                  <a:lnTo>
                    <a:pt x="750710" y="1494"/>
                  </a:lnTo>
                  <a:lnTo>
                    <a:pt x="811761" y="5891"/>
                  </a:lnTo>
                  <a:lnTo>
                    <a:pt x="870994" y="13061"/>
                  </a:lnTo>
                  <a:lnTo>
                    <a:pt x="928167" y="22876"/>
                  </a:lnTo>
                  <a:lnTo>
                    <a:pt x="983036" y="35207"/>
                  </a:lnTo>
                  <a:lnTo>
                    <a:pt x="1035360" y="49925"/>
                  </a:lnTo>
                  <a:lnTo>
                    <a:pt x="1084894" y="66900"/>
                  </a:lnTo>
                  <a:lnTo>
                    <a:pt x="1131396" y="86004"/>
                  </a:lnTo>
                  <a:lnTo>
                    <a:pt x="1174622" y="107108"/>
                  </a:lnTo>
                  <a:lnTo>
                    <a:pt x="1214331" y="130083"/>
                  </a:lnTo>
                  <a:lnTo>
                    <a:pt x="1250277" y="154800"/>
                  </a:lnTo>
                  <a:lnTo>
                    <a:pt x="1282220" y="181130"/>
                  </a:lnTo>
                  <a:lnTo>
                    <a:pt x="1309915" y="208944"/>
                  </a:lnTo>
                  <a:lnTo>
                    <a:pt x="1351590" y="268507"/>
                  </a:lnTo>
                  <a:lnTo>
                    <a:pt x="1373359" y="332460"/>
                  </a:lnTo>
                  <a:lnTo>
                    <a:pt x="1376172" y="365760"/>
                  </a:lnTo>
                  <a:lnTo>
                    <a:pt x="1373359" y="399059"/>
                  </a:lnTo>
                  <a:lnTo>
                    <a:pt x="1351590" y="463012"/>
                  </a:lnTo>
                  <a:lnTo>
                    <a:pt x="1309915" y="522575"/>
                  </a:lnTo>
                  <a:lnTo>
                    <a:pt x="1282220" y="550389"/>
                  </a:lnTo>
                  <a:lnTo>
                    <a:pt x="1250277" y="576719"/>
                  </a:lnTo>
                  <a:lnTo>
                    <a:pt x="1214331" y="601436"/>
                  </a:lnTo>
                  <a:lnTo>
                    <a:pt x="1174623" y="624411"/>
                  </a:lnTo>
                  <a:lnTo>
                    <a:pt x="1131396" y="645515"/>
                  </a:lnTo>
                  <a:lnTo>
                    <a:pt x="1084894" y="664619"/>
                  </a:lnTo>
                  <a:lnTo>
                    <a:pt x="1035360" y="681594"/>
                  </a:lnTo>
                  <a:lnTo>
                    <a:pt x="983036" y="696312"/>
                  </a:lnTo>
                  <a:lnTo>
                    <a:pt x="928167" y="708643"/>
                  </a:lnTo>
                  <a:lnTo>
                    <a:pt x="870994" y="718458"/>
                  </a:lnTo>
                  <a:lnTo>
                    <a:pt x="811761" y="725628"/>
                  </a:lnTo>
                  <a:lnTo>
                    <a:pt x="750710" y="730025"/>
                  </a:lnTo>
                  <a:lnTo>
                    <a:pt x="688086" y="731520"/>
                  </a:lnTo>
                  <a:lnTo>
                    <a:pt x="625461" y="730025"/>
                  </a:lnTo>
                  <a:lnTo>
                    <a:pt x="564410" y="725628"/>
                  </a:lnTo>
                  <a:lnTo>
                    <a:pt x="505177" y="718458"/>
                  </a:lnTo>
                  <a:lnTo>
                    <a:pt x="448004" y="708643"/>
                  </a:lnTo>
                  <a:lnTo>
                    <a:pt x="393135" y="696312"/>
                  </a:lnTo>
                  <a:lnTo>
                    <a:pt x="340811" y="681594"/>
                  </a:lnTo>
                  <a:lnTo>
                    <a:pt x="291277" y="664619"/>
                  </a:lnTo>
                  <a:lnTo>
                    <a:pt x="244775" y="645515"/>
                  </a:lnTo>
                  <a:lnTo>
                    <a:pt x="201549" y="624411"/>
                  </a:lnTo>
                  <a:lnTo>
                    <a:pt x="161840" y="601436"/>
                  </a:lnTo>
                  <a:lnTo>
                    <a:pt x="125894" y="576719"/>
                  </a:lnTo>
                  <a:lnTo>
                    <a:pt x="93951" y="550389"/>
                  </a:lnTo>
                  <a:lnTo>
                    <a:pt x="66256" y="522575"/>
                  </a:lnTo>
                  <a:lnTo>
                    <a:pt x="24581" y="463012"/>
                  </a:lnTo>
                  <a:lnTo>
                    <a:pt x="2812" y="399059"/>
                  </a:lnTo>
                  <a:lnTo>
                    <a:pt x="0" y="365760"/>
                  </a:lnTo>
                  <a:close/>
                </a:path>
              </a:pathLst>
            </a:custGeom>
            <a:ln w="25908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7754239" y="2885694"/>
            <a:ext cx="8051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3-</a:t>
            </a:r>
            <a:r>
              <a:rPr sz="1800" b="1" dirty="0">
                <a:solidFill>
                  <a:srgbClr val="001F5F"/>
                </a:solidFill>
                <a:latin typeface="Times New Roman"/>
                <a:cs typeface="Times New Roman"/>
              </a:rPr>
              <a:t>5 </a:t>
            </a:r>
            <a:r>
              <a:rPr sz="18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мин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Тема1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Тема11</Template>
  <TotalTime>131</TotalTime>
  <Words>703</Words>
  <Application>Microsoft Office PowerPoint</Application>
  <PresentationFormat>Экран (4:3)</PresentationFormat>
  <Paragraphs>112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Тема11</vt:lpstr>
      <vt:lpstr>Тема проекта: «ПРОЦЕСС ОПТИМИЗАЦИИ УБОРКИИГРУШЕК В ГРУППОВОЙ КОМНАТЕ ПОСЛЕ ОКОНЧАНИЯ ИГРОВОЙ ДЕЯТЕЛЬНОСТИ » </vt:lpstr>
      <vt:lpstr>ФГОС ДО</vt:lpstr>
      <vt:lpstr>Паспорт проекта «Процесс оптимизации уборки игрушек в групповой комнате после окончания игровой деятельности »</vt:lpstr>
      <vt:lpstr>Карта процесса «Процесс оптимизации уборки игрушек в групповой комнате после окончания игровой деятельности »</vt:lpstr>
      <vt:lpstr>Презентация PowerPoint</vt:lpstr>
      <vt:lpstr>ВЫЯВЛЕННЫЕ ПРОБЛЕМЫ</vt:lpstr>
      <vt:lpstr>Пути решения проблем</vt:lpstr>
      <vt:lpstr>Пирамида проблем</vt:lpstr>
      <vt:lpstr>Диаграмма «Спагетти»</vt:lpstr>
      <vt:lpstr>Введение в предметную область (описание ситуации «как стало») «Процесс оптимизации уборки игрушек в групповой комнате после окончания игровой деятельности »</vt:lpstr>
      <vt:lpstr>Достигнутые результаты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Вероника Вероника</cp:lastModifiedBy>
  <cp:revision>5</cp:revision>
  <dcterms:created xsi:type="dcterms:W3CDTF">2026-04-30T07:03:44Z</dcterms:created>
  <dcterms:modified xsi:type="dcterms:W3CDTF">2026-04-30T19:44:10Z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2024-09-11T00:00:00Z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2026-04-30T00:00:00Z</vt:filetime>
  </property>
  <property fmtid="{D5CDD505-2E9C-101B-9397-08002B2CF9AE}" pid="5" name="Producer">
    <vt:lpwstr>Microsoft® PowerPoint® 2016</vt:lpwstr>
  </property>
</Properties>
</file>