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78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4B21D-A27F-4AF1-B490-2CE605688151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7ABB-68CC-4367-8D63-B80CFE3155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109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4B21D-A27F-4AF1-B490-2CE605688151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7ABB-68CC-4367-8D63-B80CFE3155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489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4B21D-A27F-4AF1-B490-2CE605688151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7ABB-68CC-4367-8D63-B80CFE3155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0404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4B21D-A27F-4AF1-B490-2CE605688151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7ABB-68CC-4367-8D63-B80CFE3155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4845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4B21D-A27F-4AF1-B490-2CE605688151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7ABB-68CC-4367-8D63-B80CFE3155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5381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4B21D-A27F-4AF1-B490-2CE605688151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7ABB-68CC-4367-8D63-B80CFE3155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0133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4B21D-A27F-4AF1-B490-2CE605688151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7ABB-68CC-4367-8D63-B80CFE3155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7994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4B21D-A27F-4AF1-B490-2CE605688151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7ABB-68CC-4367-8D63-B80CFE3155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5693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4B21D-A27F-4AF1-B490-2CE605688151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7ABB-68CC-4367-8D63-B80CFE3155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3942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4B21D-A27F-4AF1-B490-2CE605688151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7ABB-68CC-4367-8D63-B80CFE3155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59762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4B21D-A27F-4AF1-B490-2CE605688151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7ABB-68CC-4367-8D63-B80CFE3155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595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4B21D-A27F-4AF1-B490-2CE605688151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7ABB-68CC-4367-8D63-B80CFE3155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0065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4B21D-A27F-4AF1-B490-2CE605688151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7ABB-68CC-4367-8D63-B80CFE3155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3576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4B21D-A27F-4AF1-B490-2CE605688151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7ABB-68CC-4367-8D63-B80CFE3155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1822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4B21D-A27F-4AF1-B490-2CE605688151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7ABB-68CC-4367-8D63-B80CFE3155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649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4B21D-A27F-4AF1-B490-2CE605688151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7ABB-68CC-4367-8D63-B80CFE3155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713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4B21D-A27F-4AF1-B490-2CE605688151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7ABB-68CC-4367-8D63-B80CFE3155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007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4B21D-A27F-4AF1-B490-2CE605688151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7ABB-68CC-4367-8D63-B80CFE3155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237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4B21D-A27F-4AF1-B490-2CE605688151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7ABB-68CC-4367-8D63-B80CFE3155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900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4B21D-A27F-4AF1-B490-2CE605688151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7ABB-68CC-4367-8D63-B80CFE3155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1299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4B21D-A27F-4AF1-B490-2CE605688151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7ABB-68CC-4367-8D63-B80CFE3155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623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4B21D-A27F-4AF1-B490-2CE605688151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67ABB-68CC-4367-8D63-B80CFE3155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8934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E4B21D-A27F-4AF1-B490-2CE605688151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067ABB-68CC-4367-8D63-B80CFE3155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199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E4B21D-A27F-4AF1-B490-2CE605688151}" type="datetimeFigureOut">
              <a:rPr lang="ru-RU" smtClean="0"/>
              <a:t>23.03.2016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067ABB-68CC-4367-8D63-B80CFE3155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6530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gif"/><Relationship Id="rId11" Type="http://schemas.openxmlformats.org/officeDocument/2006/relationships/image" Target="../media/image10.gif"/><Relationship Id="rId5" Type="http://schemas.openxmlformats.org/officeDocument/2006/relationships/image" Target="../media/image4.gif"/><Relationship Id="rId10" Type="http://schemas.openxmlformats.org/officeDocument/2006/relationships/image" Target="../media/image9.gif"/><Relationship Id="rId4" Type="http://schemas.openxmlformats.org/officeDocument/2006/relationships/image" Target="../media/image3.gif"/><Relationship Id="rId9" Type="http://schemas.openxmlformats.org/officeDocument/2006/relationships/image" Target="../media/image8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6.xml"/><Relationship Id="rId18" Type="http://schemas.openxmlformats.org/officeDocument/2006/relationships/slide" Target="slide21.xml"/><Relationship Id="rId3" Type="http://schemas.openxmlformats.org/officeDocument/2006/relationships/slide" Target="slide4.xml"/><Relationship Id="rId21" Type="http://schemas.openxmlformats.org/officeDocument/2006/relationships/slide" Target="slide18.xml"/><Relationship Id="rId7" Type="http://schemas.openxmlformats.org/officeDocument/2006/relationships/slide" Target="slide8.xml"/><Relationship Id="rId12" Type="http://schemas.openxmlformats.org/officeDocument/2006/relationships/slide" Target="slide17.xml"/><Relationship Id="rId17" Type="http://schemas.openxmlformats.org/officeDocument/2006/relationships/slide" Target="slide22.xml"/><Relationship Id="rId2" Type="http://schemas.openxmlformats.org/officeDocument/2006/relationships/slide" Target="slide3.xml"/><Relationship Id="rId16" Type="http://schemas.openxmlformats.org/officeDocument/2006/relationships/slide" Target="slide13.xml"/><Relationship Id="rId20" Type="http://schemas.openxmlformats.org/officeDocument/2006/relationships/slide" Target="slide1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4.xml"/><Relationship Id="rId10" Type="http://schemas.openxmlformats.org/officeDocument/2006/relationships/slide" Target="slide11.xml"/><Relationship Id="rId19" Type="http://schemas.openxmlformats.org/officeDocument/2006/relationships/slide" Target="slide20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4"/>
          <p:cNvGrpSpPr>
            <a:grpSpLocks/>
          </p:cNvGrpSpPr>
          <p:nvPr/>
        </p:nvGrpSpPr>
        <p:grpSpPr bwMode="auto">
          <a:xfrm>
            <a:off x="1002210" y="627063"/>
            <a:ext cx="4500562" cy="2000250"/>
            <a:chOff x="785786" y="1857364"/>
            <a:chExt cx="1940196" cy="428628"/>
          </a:xfrm>
        </p:grpSpPr>
        <p:pic>
          <p:nvPicPr>
            <p:cNvPr id="3" name="Picture 11" descr="D:\Мои рисунки на диске Д\Анимации буквы\Радуга\r4.gif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214546" y="1857364"/>
              <a:ext cx="511436" cy="428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13" descr="D:\Мои рисунки на диске Д\Анимации буквы\Радуга\b4.gif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5852" y="1857364"/>
              <a:ext cx="438150" cy="41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14" descr="D:\Мои рисунки на диске Д\Анимации буквы\Радуга\c4.gif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5786" y="1857364"/>
              <a:ext cx="438150" cy="41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7" descr="D:\Мои рисунки на диске Д\Анимации буквы\Радуга\o4.gif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5918" y="1857364"/>
              <a:ext cx="438150" cy="41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Группа 35"/>
          <p:cNvGrpSpPr>
            <a:grpSpLocks/>
          </p:cNvGrpSpPr>
          <p:nvPr/>
        </p:nvGrpSpPr>
        <p:grpSpPr bwMode="auto">
          <a:xfrm>
            <a:off x="2982913" y="3221038"/>
            <a:ext cx="4643437" cy="2143125"/>
            <a:chOff x="3714744" y="1857364"/>
            <a:chExt cx="1795472" cy="428628"/>
          </a:xfrm>
        </p:grpSpPr>
        <p:pic>
          <p:nvPicPr>
            <p:cNvPr id="8" name="Picture 12" descr="D:\Мои рисунки на диске Д\Анимации буквы\Радуга\a4.gif"/>
            <p:cNvPicPr>
              <a:picLocks noChangeAspect="1" noChangeArrowheads="1" noCrop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2066" y="1857364"/>
              <a:ext cx="438150" cy="41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15" descr="D:\Мои рисунки на диске Д\Анимации буквы\Радуга\l4.gif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4214810" y="1857364"/>
              <a:ext cx="400050" cy="428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16" descr="D:\Мои рисунки на диске Д\Анимации буквы\Радуга\n4.gif"/>
            <p:cNvPicPr>
              <a:picLocks noChangeAspect="1" noChangeArrowheads="1" noCrop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3714744" y="1857364"/>
              <a:ext cx="419100" cy="428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8" descr="D:\Мои рисунки на диске Д\Анимации буквы\Радуга\p4.gif"/>
            <p:cNvPicPr>
              <a:picLocks noChangeAspect="1" noChangeArrowheads="1" noCrop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4876" y="1857364"/>
              <a:ext cx="381000" cy="41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Picture 22" descr="D:\Мои рисунки на диске Д\Анимация\31 03 09\09.g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63" y="136525"/>
            <a:ext cx="2368550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3" descr="D:\Мои рисунки на диске Д\Анимация\31 03 09\10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60" y="3598862"/>
            <a:ext cx="1646654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ятно 1 13"/>
          <p:cNvSpPr/>
          <p:nvPr/>
        </p:nvSpPr>
        <p:spPr>
          <a:xfrm>
            <a:off x="4857750" y="5191125"/>
            <a:ext cx="3924300" cy="1590675"/>
          </a:xfrm>
          <a:prstGeom prst="irregularSeal1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anose="020B0A04020102020204" pitchFamily="34" charset="0"/>
              </a:rPr>
              <a:t>Тур 2</a:t>
            </a:r>
            <a:endParaRPr lang="ru-RU" sz="2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489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496300" y="6403907"/>
            <a:ext cx="647700" cy="45409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51277" y="-134112"/>
            <a:ext cx="801373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8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А.С.Пушкин</a:t>
            </a:r>
            <a:r>
              <a:rPr lang="ru-RU" sz="4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и физика (40)</a:t>
            </a:r>
            <a:endParaRPr lang="ru-RU" sz="4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71" y="1208889"/>
            <a:ext cx="5220303" cy="345391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235321" y="1518925"/>
            <a:ext cx="36957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Какое условие необходимо, чтобы тело </a:t>
            </a:r>
            <a:r>
              <a:rPr lang="ru-RU" sz="24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Рогдая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опустилось на дно?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24475" y="3185477"/>
            <a:ext cx="351739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Ответ: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Сила тяжести, действующая на </a:t>
            </a:r>
            <a:r>
              <a:rPr lang="ru-RU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Рогдая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должна быть больше силы Архимеда или плотность </a:t>
            </a:r>
            <a:r>
              <a:rPr lang="ru-RU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Рогдая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должна быть больше плотности воды.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07438" y="4999737"/>
            <a:ext cx="341377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слышно было, что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Рогдая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 вод русалка молодая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хладны перси приняла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И, жадно витязя лобзая,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дно со смехом увлекла…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http://upyourpic.org/images/201312/lmv1nub5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1491" y="4662805"/>
            <a:ext cx="1914525" cy="22208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8046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496300" y="6403907"/>
            <a:ext cx="647700" cy="45409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51277" y="-134112"/>
            <a:ext cx="801373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8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А.С.Пушкин</a:t>
            </a:r>
            <a:r>
              <a:rPr lang="ru-RU" sz="4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и физика (50)</a:t>
            </a:r>
            <a:endParaRPr lang="ru-RU" sz="4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1584" y="967042"/>
            <a:ext cx="4706112" cy="336873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95073" y="1943521"/>
            <a:ext cx="35722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Кругом курильщицы златые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Подъемлют ароматный пар…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5073" y="3068370"/>
            <a:ext cx="3572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Почему пар поднимается вверх</a:t>
            </a: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?</a:t>
            </a:r>
            <a:endParaRPr lang="ru-RU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72143" y="4872973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Ответ: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Тёплый воздух поднимается вверх, холодный опускается вниз. Плотность тёплого воздуха меньше, чем при обычной температуре, и под действием архимедовой силы он поднимается вверх.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81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496300" y="6403907"/>
            <a:ext cx="647700" cy="45409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51277" y="-134112"/>
            <a:ext cx="801373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800" b="1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А.С.Пушкин</a:t>
            </a:r>
            <a:r>
              <a:rPr lang="ru-RU" sz="4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и физика (60)</a:t>
            </a:r>
            <a:endParaRPr lang="ru-RU" sz="4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0208" y="1495047"/>
            <a:ext cx="4572000" cy="34594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Ревёт ли зверь в лесу глухом, </a:t>
            </a:r>
            <a:endParaRPr lang="ru-RU" sz="2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трубит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 рог, гремит ли гром,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Поёт ли дева за холмом – </a:t>
            </a:r>
            <a:endParaRPr lang="ru-RU" sz="2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всякий звук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Свой отклик в воздухе пустом </a:t>
            </a:r>
            <a:endParaRPr lang="ru-RU" sz="2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родишь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ты вдруг…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Вопрос: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Какому явлению природы посвятил свои стихи Пушкин</a:t>
            </a: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?</a:t>
            </a:r>
            <a:endParaRPr lang="ru-RU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27187" y="5621774"/>
            <a:ext cx="20411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ЭХО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8143" y="1364203"/>
            <a:ext cx="4317830" cy="3524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600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0" y="646331"/>
            <a:ext cx="9144000" cy="6192837"/>
            <a:chOff x="0" y="188913"/>
            <a:chExt cx="9144000" cy="6192837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2">
              <a:lum contras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88913"/>
              <a:ext cx="9144000" cy="6192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2" descr="D:\МОИ ДОКУМЕНТЫ\ФИЗИКА на Д\Мероприятия\Семинар 2010\Мероприятие\Картинки\scr_00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196752"/>
              <a:ext cx="3240360" cy="244827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1" name="Picture 3" descr="D:\МОИ ДОКУМЕНТЫ\ФИЗИКА на Д\Мероприятия\Семинар 2010\Мероприятие\Картинки\p_f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504962" y="2996952"/>
              <a:ext cx="3639038" cy="266429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2" name="Прямоугольник 1"/>
          <p:cNvSpPr/>
          <p:nvPr/>
        </p:nvSpPr>
        <p:spPr>
          <a:xfrm>
            <a:off x="351223" y="0"/>
            <a:ext cx="829528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Мистер Холмс и доктор Ватсон (</a:t>
            </a:r>
            <a:r>
              <a:rPr lang="ru-RU" sz="3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3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0)</a:t>
            </a:r>
            <a:endParaRPr lang="ru-RU" sz="36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Управляющая кнопка: домой 6">
            <a:hlinkClick r:id="rId5" action="ppaction://hlinksldjump" highlightClick="1"/>
          </p:cNvPr>
          <p:cNvSpPr/>
          <p:nvPr/>
        </p:nvSpPr>
        <p:spPr>
          <a:xfrm>
            <a:off x="8468692" y="6403907"/>
            <a:ext cx="647700" cy="45409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822881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595"/>
              </a:spcAft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"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Блины вкусны тогда, когда горячие", сказала хозяйка, приглашая Шерлока Холмса к столу. "Чтобы они дольше оставались горячими, - продолжала она, - я ставлю тарелку с блинами на плетеный из проволоки поднос. Прошу Вас". "Лучше их ставить на деревянную подставку", - посоветовал Холмс. </a:t>
            </a:r>
            <a:endParaRPr lang="ru-RU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8905" y="4748773"/>
            <a:ext cx="38717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 чем основан этот совет?</a:t>
            </a:r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8905" y="556313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Ответ:</a:t>
            </a: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Теплопроводность дерева меньше, чем металла, поэтому на деревянной подставке тарелка остывает медленнее.</a:t>
            </a:r>
            <a:endParaRPr lang="ru-RU" sz="1600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689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" y="4728"/>
            <a:ext cx="9048750" cy="6853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496300" y="6403907"/>
            <a:ext cx="647700" cy="45409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686050" y="983442"/>
            <a:ext cx="4572000" cy="26622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595"/>
              </a:spcAft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"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Давайте сверим часы для нашей операции", - сказал Шерлок Холмс Ватсону. "Мои идут неточно и часто ломаются", - ответил тот. "Заводите их только утром", - посоветовал Шерлок Холмс. "Не все ли равно, когда заводить?", - возразил Ватсон. "О нет, друг мой, и в этом надо знать суть", - парировал неторопливо Холмс. </a:t>
            </a:r>
          </a:p>
          <a:p>
            <a:pPr algn="just"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Вопрос: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Что же именно надо знать?</a:t>
            </a:r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4358" y="0"/>
            <a:ext cx="829528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Мистер Холмс и доктор Ватсон (30)</a:t>
            </a:r>
            <a:endParaRPr lang="ru-RU" sz="36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6304" y="5934670"/>
            <a:ext cx="80467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Ответ:</a:t>
            </a: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Заводить наручные часы, сняв их с руки вечером, нежелательно, т.к. пружина нагрета,, а после завода и последующего остывания она сильно деформируется и может лопнуть..</a:t>
            </a:r>
            <a:endParaRPr lang="ru-RU" sz="1600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7502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1" name="Picture 2" descr="D:\Мои рисунки на диске Д\Картинки на свою игру 2009 2010\8df937db0a9d.jpe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3" descr="D:\Мои рисунки на диске Д\Картинки на свою игру 2009 2010\300px-holmes_and_watson.jp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l="14375" t="19062" r="12500" b="17656"/>
            <a:stretch>
              <a:fillRect/>
            </a:stretch>
          </p:blipFill>
          <p:spPr bwMode="auto">
            <a:xfrm>
              <a:off x="1857356" y="3357562"/>
              <a:ext cx="2786082" cy="321471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496300" y="6403907"/>
            <a:ext cx="647700" cy="45409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24358" y="-126124"/>
            <a:ext cx="829528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Мистер Холмс и доктор Ватсон (40)</a:t>
            </a:r>
            <a:endParaRPr lang="ru-RU" sz="36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24300" y="709177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Был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ясный, морозный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денек. Холмс и Ватсон вышли на прогулку, Вскоре Ватсон от холода стал притоптывать.</a:t>
            </a:r>
            <a:endParaRPr lang="ru-RU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"Ваша обувь слишком тесная", - заметив это, сказал Шерлок Холмс.</a:t>
            </a:r>
            <a:endParaRPr lang="ru-RU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"Странно, подумал Ватсон, - откуда он это знает? Но он прав".</a:t>
            </a:r>
            <a:endParaRPr lang="ru-RU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Почему?</a:t>
            </a:r>
            <a:endParaRPr lang="ru-RU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050424" y="5333605"/>
            <a:ext cx="4445876" cy="1238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Ответ: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тесной обуви нет или мало воздуха, который является плохим проводником тепла. Поэтому ноги быстро мерзнут.</a:t>
            </a: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4340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0" y="188913"/>
            <a:ext cx="9144000" cy="5936456"/>
            <a:chOff x="0" y="188913"/>
            <a:chExt cx="9144000" cy="5936456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88913"/>
              <a:ext cx="4095750" cy="409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76500" y="1124744"/>
              <a:ext cx="6667500" cy="500062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rnd">
              <a:solidFill>
                <a:srgbClr val="FFFFFF"/>
              </a:solidFill>
            </a:ln>
            <a:effectLst>
              <a:outerShdw blurRad="36195" dist="12700" dir="11400000" algn="tl" rotWithShape="0">
                <a:srgbClr val="000000">
                  <a:alpha val="33000"/>
                </a:srgbClr>
              </a:outerShdw>
            </a:effectLst>
            <a:scene3d>
              <a:camera prst="perspectiveContrastingLeftFacing">
                <a:rot lat="540000" lon="2100000" rev="0"/>
              </a:camera>
              <a:lightRig rig="soft" dir="t"/>
            </a:scene3d>
            <a:sp3d contourW="12700" prstMaterial="matte">
              <a:bevelT w="63500" h="50800"/>
              <a:contourClr>
                <a:srgbClr val="C0C0C0"/>
              </a:contourClr>
            </a:sp3d>
          </p:spPr>
        </p:pic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9552" y="1053207"/>
              <a:ext cx="2855979" cy="2141984"/>
            </a:xfrm>
            <a:prstGeom prst="rect">
              <a:avLst/>
            </a:prstGeom>
            <a:ln>
              <a:noFill/>
            </a:ln>
            <a:effectLst>
              <a:reflection blurRad="12700" stA="30000" endPos="30000" dist="5000" dir="5400000" sy="-100000" algn="bl" rotWithShape="0"/>
            </a:effectLst>
            <a:scene3d>
              <a:camera prst="perspectiveContrastingLeftFacing">
                <a:rot lat="300000" lon="19800000" rev="0"/>
              </a:camera>
              <a:lightRig rig="threePt" dir="t">
                <a:rot lat="0" lon="0" rev="2700000"/>
              </a:lightRig>
            </a:scene3d>
            <a:sp3d>
              <a:bevelT w="63500" h="50800"/>
            </a:sp3d>
          </p:spPr>
        </p:pic>
      </p:grpSp>
      <p:sp>
        <p:nvSpPr>
          <p:cNvPr id="7" name="Управляющая кнопка: домой 6">
            <a:hlinkClick r:id="rId5" action="ppaction://hlinksldjump" highlightClick="1"/>
          </p:cNvPr>
          <p:cNvSpPr/>
          <p:nvPr/>
        </p:nvSpPr>
        <p:spPr>
          <a:xfrm>
            <a:off x="8496300" y="6403907"/>
            <a:ext cx="647700" cy="45409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24866" y="-55558"/>
            <a:ext cx="829528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Мистер Холмс и доктор Ватсон (</a:t>
            </a:r>
            <a:r>
              <a:rPr lang="ru-RU" sz="3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3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0)</a:t>
            </a:r>
            <a:endParaRPr lang="ru-RU" sz="36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4180344"/>
            <a:ext cx="339553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595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 телевизору показывали фильм, и Шерлок Холмс с любопытством поглядывал на экран. Там на тонущем корабле капитан приказал положить свёрток с золотом в бочку, закрыть её и сбросить в море, так как шлюпка была переполнена людьми, и около неё толпились не поместившиеся пассажиры. “А зря, – сказал Холмс, – я бы переправил на берег с этой бочкой, по крайней мере, ещё одного человека”. Почему он так сказал?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4926579"/>
            <a:ext cx="339553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595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Ответ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Благодаря своему значительному объёму, бочка обладает большой подъёмной силой, превышающей вес свёртка с золотом.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636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-47625" y="0"/>
            <a:ext cx="9144000" cy="6858000"/>
            <a:chOff x="-47625" y="0"/>
            <a:chExt cx="9144000" cy="6858000"/>
          </a:xfrm>
        </p:grpSpPr>
        <p:pic>
          <p:nvPicPr>
            <p:cNvPr id="10" name="Picture 4" descr="D:\Мои рисунки на диске Д\Картинки на свою игру 2009 2010\2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7625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6" descr="D:\Мои рисунки на диске Д\Картинки на свою игру 2009 2010\1244754770_02_krovavaja_nadpis1979.avi_000763400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5720" y="4000504"/>
              <a:ext cx="3500438" cy="262532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496300" y="6403907"/>
            <a:ext cx="647700" cy="45409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01016" y="-112854"/>
            <a:ext cx="829528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Мистер Холмс и доктор Ватсон (</a:t>
            </a:r>
            <a:r>
              <a:rPr lang="ru-RU" sz="3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ru-RU" sz="3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0)</a:t>
            </a:r>
            <a:endParaRPr lang="ru-RU" sz="36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855229" y="4035895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Как-то доктор Ватсон и Шерлок Холмс прогуливались у реки. Взломала речка лед, разлилась. Сделалась широкой. Белой стаей пошли льдины по реке.</a:t>
            </a:r>
            <a:endParaRPr lang="ru-RU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"Ватсон, обратите внимание, льдины посредине реки имеют большую скорость, чем те, что у берега. Как вы это объясните с точки зрения физики?"</a:t>
            </a:r>
            <a:endParaRPr lang="ru-RU" sz="2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24300" y="560678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Ответ: </a:t>
            </a:r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Из-за трения о берег, скорость течения у самого берега близка к нулю. И постепенно возрастает к середине реки.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3142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5023" y="-9146"/>
            <a:ext cx="806329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8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Физические приборы (</a:t>
            </a:r>
            <a:r>
              <a:rPr lang="en-US" sz="48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48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0)</a:t>
            </a:r>
            <a:endParaRPr lang="ru-RU" sz="4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480221" y="6403907"/>
            <a:ext cx="647700" cy="45409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804615" y="1100861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Они бывают стенные, башенные, столовые, карманные, астрономические или морские,   солнечные, песочные и пр. </a:t>
            </a:r>
            <a:endParaRPr lang="ru-RU" sz="2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9507" r="11295"/>
          <a:stretch/>
        </p:blipFill>
        <p:spPr>
          <a:xfrm>
            <a:off x="91578" y="1027753"/>
            <a:ext cx="2552700" cy="2416663"/>
          </a:xfrm>
          <a:prstGeom prst="rect">
            <a:avLst/>
          </a:prstGeom>
        </p:spPr>
      </p:pic>
      <p:pic>
        <p:nvPicPr>
          <p:cNvPr id="1026" name="Picture 2" descr="http://img0.liveinternet.ru/images/attach/c/10/110/916/110916078_4083024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8005" y="5095027"/>
            <a:ext cx="2166440" cy="1442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practicalfuturist.com/sites/default/files/uploads/MontreGousset0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004" y="2949531"/>
            <a:ext cx="1965325" cy="1712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://www.darunok.com.images.1c-bitrix-cdn.ru/upload/iblock/fea/feaa8de16305aa5ff8e11b1b481a254b.jpeg?144414626914239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67" r="27294"/>
          <a:stretch/>
        </p:blipFill>
        <p:spPr bwMode="auto">
          <a:xfrm rot="1803186">
            <a:off x="6693985" y="920224"/>
            <a:ext cx="1805495" cy="3990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avidinvestorgroup.com/wp-content/uploads/2013/04/time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65" y="4095759"/>
            <a:ext cx="2724150" cy="1847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://www.cliparthut.com/clip-arts/149/sand-timer-hourglass-14903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777" y="4258269"/>
            <a:ext cx="1711325" cy="2513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4837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5022" y="0"/>
            <a:ext cx="806329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8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Физические приборы (30)</a:t>
            </a:r>
            <a:endParaRPr lang="ru-RU" sz="4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496300" y="6403907"/>
            <a:ext cx="647700" cy="45409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00671" y="1143685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Тепломер, снаряд, показывающий условную меру тепла и холода. </a:t>
            </a:r>
            <a:endParaRPr lang="ru-RU" sz="3200" dirty="0"/>
          </a:p>
        </p:txBody>
      </p:sp>
      <p:pic>
        <p:nvPicPr>
          <p:cNvPr id="2050" name="Picture 2" descr="http://www.onlinetrade.ru/img/items/b/termometr_bimetallicheskiy_tfa_14.6001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850" y="3444467"/>
            <a:ext cx="2949575" cy="2959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media-2.web.britannica.com/eb-media/96/151896-131-AAD4C1C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72" r="29950"/>
          <a:stretch/>
        </p:blipFill>
        <p:spPr bwMode="auto">
          <a:xfrm rot="21032460">
            <a:off x="678885" y="3323298"/>
            <a:ext cx="1666875" cy="2862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://image.made-in-china.com/2f0j10rvaTeSslANgj/-Soft-Head-Digital-thermometer-flexible-tip-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03714">
            <a:off x="6067425" y="4021945"/>
            <a:ext cx="2949574" cy="1804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356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9189845"/>
              </p:ext>
            </p:extLst>
          </p:nvPr>
        </p:nvGraphicFramePr>
        <p:xfrm>
          <a:off x="133350" y="111306"/>
          <a:ext cx="8801100" cy="6680019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3192962"/>
                <a:gridCol w="1189734"/>
                <a:gridCol w="1057541"/>
                <a:gridCol w="1108385"/>
                <a:gridCol w="1138891"/>
                <a:gridCol w="1113587"/>
              </a:tblGrid>
              <a:tr h="17389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Задачи</a:t>
                      </a:r>
                      <a:r>
                        <a:rPr lang="ru-RU" sz="2400" baseline="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от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aseline="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Григория </a:t>
                      </a:r>
                      <a:r>
                        <a:rPr lang="ru-RU" sz="2400" baseline="0" dirty="0" err="1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Остера</a:t>
                      </a:r>
                      <a:endParaRPr lang="ru-RU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8694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А.С.Пушкин</a:t>
                      </a:r>
                      <a:r>
                        <a:rPr lang="ru-RU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 физика</a:t>
                      </a:r>
                      <a:endParaRPr lang="en-US" sz="24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389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Мистер Холмс и доктор Ватсон</a:t>
                      </a:r>
                      <a:endParaRPr lang="ru-RU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u="none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389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Физические приборы</a:t>
                      </a:r>
                      <a:endParaRPr lang="ru-RU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622876" y="821803"/>
            <a:ext cx="833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  <a:hlinkClick r:id="rId2" action="ppaction://hlinksldjump"/>
              </a:rPr>
              <a:t>2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  <a:hlinkClick r:id="rId2" action="ppaction://hlinksldjump"/>
              </a:rPr>
              <a:t>0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10100" y="821803"/>
            <a:ext cx="833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  <a:hlinkClick r:id="rId3" action="ppaction://hlinksldjump"/>
              </a:rPr>
              <a:t>3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  <a:hlinkClick r:id="rId3" action="ppaction://hlinksldjump"/>
              </a:rPr>
              <a:t>0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85099" y="821803"/>
            <a:ext cx="833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  <a:hlinkClick r:id="rId4" action="ppaction://hlinksldjump"/>
              </a:rPr>
              <a:t>4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  <a:hlinkClick r:id="rId4" action="ppaction://hlinksldjump"/>
              </a:rPr>
              <a:t>0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60098" y="821803"/>
            <a:ext cx="833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  <a:hlinkClick r:id="rId5" action="ppaction://hlinksldjump"/>
              </a:rPr>
              <a:t>5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  <a:hlinkClick r:id="rId5" action="ppaction://hlinksldjump"/>
              </a:rPr>
              <a:t>0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11610" y="821803"/>
            <a:ext cx="833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  <a:hlinkClick r:id="rId6" action="ppaction://hlinksldjump"/>
              </a:rPr>
              <a:t>6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  <a:hlinkClick r:id="rId6" action="ppaction://hlinksldjump"/>
              </a:rPr>
              <a:t>0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84294" y="2376425"/>
            <a:ext cx="833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  <a:hlinkClick r:id="rId7" action="ppaction://hlinksldjump"/>
              </a:rPr>
              <a:t>2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  <a:hlinkClick r:id="rId7" action="ppaction://hlinksldjump"/>
              </a:rPr>
              <a:t>0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10099" y="2376423"/>
            <a:ext cx="833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  <a:hlinkClick r:id="rId8" action="ppaction://hlinksldjump"/>
              </a:rPr>
              <a:t>3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  <a:hlinkClick r:id="rId8" action="ppaction://hlinksldjump"/>
              </a:rPr>
              <a:t>0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51339" y="2376425"/>
            <a:ext cx="833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  <a:hlinkClick r:id="rId9" action="ppaction://hlinksldjump"/>
              </a:rPr>
              <a:t>4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  <a:hlinkClick r:id="rId9" action="ppaction://hlinksldjump"/>
              </a:rPr>
              <a:t>0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21516" y="2376424"/>
            <a:ext cx="833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  <a:hlinkClick r:id="rId10" action="ppaction://hlinksldjump"/>
              </a:rPr>
              <a:t>5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  <a:hlinkClick r:id="rId10" action="ppaction://hlinksldjump"/>
              </a:rPr>
              <a:t>0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73028" y="2376423"/>
            <a:ext cx="833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  <a:hlinkClick r:id="rId11" action="ppaction://hlinksldjump"/>
              </a:rPr>
              <a:t>6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  <a:hlinkClick r:id="rId11" action="ppaction://hlinksldjump"/>
              </a:rPr>
              <a:t>0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16432" y="3713433"/>
            <a:ext cx="833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  <a:hlinkClick r:id="rId12" action="ppaction://hlinksldjump"/>
              </a:rPr>
              <a:t>6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  <a:hlinkClick r:id="rId12" action="ppaction://hlinksldjump"/>
              </a:rPr>
              <a:t>0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10374" y="3713433"/>
            <a:ext cx="833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  <a:hlinkClick r:id="rId13" action="ppaction://hlinksldjump"/>
              </a:rPr>
              <a:t>5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  <a:hlinkClick r:id="rId13" action="ppaction://hlinksldjump"/>
              </a:rPr>
              <a:t>0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85099" y="3713434"/>
            <a:ext cx="833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  <a:hlinkClick r:id="rId14" action="ppaction://hlinksldjump"/>
              </a:rPr>
              <a:t>4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  <a:hlinkClick r:id="rId14" action="ppaction://hlinksldjump"/>
              </a:rPr>
              <a:t>0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10098" y="3713433"/>
            <a:ext cx="833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  <a:hlinkClick r:id="rId15" action="ppaction://hlinksldjump"/>
              </a:rPr>
              <a:t>3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  <a:hlinkClick r:id="rId15" action="ppaction://hlinksldjump"/>
              </a:rPr>
              <a:t>0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84294" y="3715668"/>
            <a:ext cx="833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  <a:hlinkClick r:id="rId16" action="ppaction://hlinksldjump"/>
              </a:rPr>
              <a:t>2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  <a:hlinkClick r:id="rId16" action="ppaction://hlinksldjump"/>
              </a:rPr>
              <a:t>0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011610" y="5464117"/>
            <a:ext cx="833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  <a:hlinkClick r:id="rId17" action="ppaction://hlinksldjump"/>
              </a:rPr>
              <a:t>6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  <a:hlinkClick r:id="rId17" action="ppaction://hlinksldjump"/>
              </a:rPr>
              <a:t>0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10373" y="5461321"/>
            <a:ext cx="833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  <a:hlinkClick r:id="rId18" action="ppaction://hlinksldjump"/>
              </a:rPr>
              <a:t>5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  <a:hlinkClick r:id="rId18" action="ppaction://hlinksldjump"/>
              </a:rPr>
              <a:t>0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685099" y="5461321"/>
            <a:ext cx="833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  <a:hlinkClick r:id="rId19" action="ppaction://hlinksldjump"/>
              </a:rPr>
              <a:t>4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  <a:hlinkClick r:id="rId19" action="ppaction://hlinksldjump"/>
              </a:rPr>
              <a:t>0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613957" y="5461322"/>
            <a:ext cx="833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  <a:hlinkClick r:id="rId20" action="ppaction://hlinksldjump"/>
              </a:rPr>
              <a:t>3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  <a:hlinkClick r:id="rId20" action="ppaction://hlinksldjump"/>
              </a:rPr>
              <a:t>0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84294" y="5461322"/>
            <a:ext cx="833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  <a:hlinkClick r:id="rId21" action="ppaction://hlinksldjump"/>
              </a:rPr>
              <a:t>2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  <a:hlinkClick r:id="rId21" action="ppaction://hlinksldjump"/>
              </a:rPr>
              <a:t>0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7713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5022" y="123997"/>
            <a:ext cx="806329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8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Физические приборы (40)</a:t>
            </a:r>
            <a:endParaRPr lang="ru-RU" sz="4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496300" y="6403907"/>
            <a:ext cx="647700" cy="45409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152921" y="1238161"/>
            <a:ext cx="66675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Стеклянный конический сосуд с делениями (шкалой, соответствующая её вместимости) и носиком, применяемые в лабораториях для измерения объёмов жидкостей.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400" dirty="0"/>
          </a:p>
        </p:txBody>
      </p:sp>
      <p:pic>
        <p:nvPicPr>
          <p:cNvPr id="3074" name="Picture 2" descr="http://www.funlib.ru/cimg/2014/102114/254354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2" t="8752" r="9900" b="2869"/>
          <a:stretch/>
        </p:blipFill>
        <p:spPr bwMode="auto">
          <a:xfrm>
            <a:off x="2243400" y="3171825"/>
            <a:ext cx="4486542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969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5023" y="123997"/>
            <a:ext cx="806329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8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Физические приборы (50)</a:t>
            </a:r>
            <a:endParaRPr lang="ru-RU" sz="4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496300" y="6403907"/>
            <a:ext cx="647700" cy="45409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029220" y="1092202"/>
            <a:ext cx="49149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Прибор, который может предсказывать своим настроением мир или грозу в доме. </a:t>
            </a:r>
            <a:endParaRPr lang="ru-RU" sz="2400" dirty="0"/>
          </a:p>
        </p:txBody>
      </p:sp>
      <p:pic>
        <p:nvPicPr>
          <p:cNvPr id="7" name="Picture 8" descr="http://1.bp.blogspot.com/-OWA2LwAPP50/UWT3Z-V7a1I/AAAAAAAACB0/d_-O_A9GKgA/s1600/Barometer%20ivor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363" y="2429739"/>
            <a:ext cx="4430615" cy="4278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797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5022" y="123997"/>
            <a:ext cx="806329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8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Физические приборы (60)</a:t>
            </a:r>
            <a:endParaRPr lang="ru-RU" sz="4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496300" y="6403907"/>
            <a:ext cx="647700" cy="45409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109985" y="1776936"/>
            <a:ext cx="47533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Электронное устройство для приёма и отображения изображения и звука, передаваемых по беспроводным каналам.</a:t>
            </a:r>
            <a:endParaRPr lang="ru-RU" sz="2000" dirty="0"/>
          </a:p>
        </p:txBody>
      </p:sp>
      <p:pic>
        <p:nvPicPr>
          <p:cNvPr id="8" name="Picture 10" descr="http://www.whiteline.com.tr/wp-content/uploads/2014/08/samsung_h687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7" t="2168" r="14905" b="1897"/>
          <a:stretch/>
        </p:blipFill>
        <p:spPr bwMode="auto">
          <a:xfrm>
            <a:off x="73024" y="3614541"/>
            <a:ext cx="3033633" cy="2789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http://key.ru/images/cms/imgwatermark/5bfd2e4559014f902aa24e0f685a14c74c928d3d/701127_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0864" y="3614541"/>
            <a:ext cx="3107806" cy="28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www.jaworzno.pl/pix/2013-04-05_13-08-47-965998_1000x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" r="3368"/>
          <a:stretch/>
        </p:blipFill>
        <p:spPr bwMode="auto">
          <a:xfrm>
            <a:off x="2819796" y="3792621"/>
            <a:ext cx="3333750" cy="2433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164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68884" y="90785"/>
            <a:ext cx="727295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Задачи от </a:t>
            </a:r>
            <a:r>
              <a:rPr lang="ru-RU" sz="48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Г.Остера</a:t>
            </a:r>
            <a:r>
              <a:rPr lang="ru-RU" sz="48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(20)</a:t>
            </a:r>
            <a:endParaRPr lang="ru-RU" sz="4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8437937" y="6182886"/>
            <a:ext cx="508816" cy="399276"/>
          </a:xfrm>
          <a:prstGeom prst="actionButtonHom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9563" y="1175087"/>
            <a:ext cx="3226711" cy="457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71475" y="1175087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Коля ловил девчонок, окунал их в лужу и старательно измерял глубину погружения каждой девчонки, а Толя только стоял рядышком и смотрел, как девчонки барахтаются. Чем отличаются Колины действия от Толиных, и как такие действия называют физики?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71475" y="4443532"/>
            <a:ext cx="4572000" cy="19389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физики, и химики назовут Колины и Толины действия хулиганством и надают по шее обоим. Но надо признать, что с точки зрения бесстрастной науки Толя производил наблюдения, а Коля ставил опыты. </a:t>
            </a:r>
          </a:p>
        </p:txBody>
      </p:sp>
    </p:spTree>
    <p:extLst>
      <p:ext uri="{BB962C8B-B14F-4D97-AF65-F5344CB8AC3E}">
        <p14:creationId xmlns:p14="http://schemas.microsoft.com/office/powerpoint/2010/main" val="193528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8077200" y="6194357"/>
            <a:ext cx="647700" cy="45409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47073" y="199475"/>
            <a:ext cx="727295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8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Задачи от </a:t>
            </a:r>
            <a:r>
              <a:rPr lang="ru-RU" sz="48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Г.Остера</a:t>
            </a:r>
            <a:r>
              <a:rPr lang="ru-RU" sz="48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(30)</a:t>
            </a:r>
            <a:endParaRPr lang="ru-RU" sz="4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752" y="1283777"/>
            <a:ext cx="3226711" cy="457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08432" y="1283777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Что мешает восьмикласснику Васе, пойманному классным руководителем на месте курения, распасться на отдельные молекулы и врассыпную исчезнуть из вида?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08432" y="4563141"/>
            <a:ext cx="4572000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Ответ: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взаимное притяжение молекул восьмиклассника мешает им расстаться навсегда и скрыться от классного руководителя.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5771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8077200" y="6194357"/>
            <a:ext cx="647700" cy="45409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04247" y="146890"/>
            <a:ext cx="727295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8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Задачи от </a:t>
            </a:r>
            <a:r>
              <a:rPr lang="ru-RU" sz="48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Г.Остера</a:t>
            </a:r>
            <a:r>
              <a:rPr lang="ru-RU" sz="48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(40)</a:t>
            </a:r>
            <a:endParaRPr lang="ru-RU" sz="4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342" y="1301084"/>
            <a:ext cx="3226711" cy="457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84048" y="1174049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Петя ехал к бабушке на электричке, и всю дорогу над ним издевались какие-то два неведомые ему явления. Одно при каждой остановке толкало Петю вперед, а другое, когда вагон трогался - дергало назад. Что это за хулиганские явления, и может ли транспортная милиция с ними справиться?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84048" y="4540310"/>
            <a:ext cx="4572000" cy="193899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над Петей глумились инерция движения и инерция покоя. С этими двумя явлениями не то что милиция, с ними никакие сухопутно-воздушно-морские вооруженные до зубов силы не справятся. </a:t>
            </a:r>
          </a:p>
        </p:txBody>
      </p:sp>
    </p:spTree>
    <p:extLst>
      <p:ext uri="{BB962C8B-B14F-4D97-AF65-F5344CB8AC3E}">
        <p14:creationId xmlns:p14="http://schemas.microsoft.com/office/powerpoint/2010/main" val="169289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8077200" y="6194357"/>
            <a:ext cx="647700" cy="45409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04247" y="187283"/>
            <a:ext cx="727295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8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Задачи от </a:t>
            </a:r>
            <a:r>
              <a:rPr lang="ru-RU" sz="48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Г.Остера</a:t>
            </a:r>
            <a:r>
              <a:rPr lang="ru-RU" sz="48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(50)</a:t>
            </a:r>
            <a:endParaRPr lang="ru-RU" sz="4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8189" y="1321280"/>
            <a:ext cx="3226711" cy="457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93776" y="1321280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Молекула воды испарилась из кипящего чайника и, подлетая к потолку, лоб в лоб столкнулась с неизвестно как прокравшейся на кухню молекулой водорода. Кто быстрей отлетел?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93776" y="4857095"/>
            <a:ext cx="4572000" cy="120032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Ответ: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 молекула, чья масса меньше. Молекула водорода. Нечего ей по кухням шастать.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033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8077200" y="6194357"/>
            <a:ext cx="647700" cy="45409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04247" y="138515"/>
            <a:ext cx="727295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8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Задачи от </a:t>
            </a:r>
            <a:r>
              <a:rPr lang="ru-RU" sz="4800" b="1" cap="none" spc="0" dirty="0" err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Г.Остера</a:t>
            </a:r>
            <a:r>
              <a:rPr lang="ru-RU" sz="48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(60)</a:t>
            </a:r>
            <a:endParaRPr lang="ru-RU" sz="48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8189" y="1296896"/>
            <a:ext cx="3226711" cy="457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71856" y="141881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Чем отличается масса трех кубометров дров от массы трех кубометров дыма?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71856" y="4169956"/>
            <a:ext cx="4572000" cy="193899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Ответ: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хотя с виду этого не скажешь, масса дров гораздо больше. Это потому, что дым не такой плотный, каким кажется издалека.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508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620" y="0"/>
            <a:ext cx="9125527" cy="6858000"/>
          </a:xfrm>
          <a:prstGeom prst="rect">
            <a:avLst/>
          </a:prstGeom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473207" y="6403907"/>
            <a:ext cx="647700" cy="45409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79892" y="-78260"/>
            <a:ext cx="735650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400" b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А.С.Пушкин</a:t>
            </a:r>
            <a:r>
              <a:rPr lang="ru-RU" sz="4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 и физика (20)</a:t>
            </a:r>
            <a:endParaRPr lang="ru-RU" sz="44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684" y="1652709"/>
            <a:ext cx="993732" cy="581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164592" y="532244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Вопрос: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Объясните, почему орлы, ястребы и другие крупные птицы, парящие высоко в небе, могут держаться на одной высоте, хотя и не машут крыльями? </a:t>
            </a:r>
            <a:endParaRPr lang="ru-RU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2964618" y="631947"/>
            <a:ext cx="3187047" cy="1644534"/>
            <a:chOff x="2964618" y="631947"/>
            <a:chExt cx="3187047" cy="1644534"/>
          </a:xfrm>
        </p:grpSpPr>
        <p:sp>
          <p:nvSpPr>
            <p:cNvPr id="16" name="Облако 15"/>
            <p:cNvSpPr/>
            <p:nvPr/>
          </p:nvSpPr>
          <p:spPr>
            <a:xfrm>
              <a:off x="2964618" y="631947"/>
              <a:ext cx="3187047" cy="1644534"/>
            </a:xfrm>
            <a:prstGeom prst="clou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487460" y="945222"/>
              <a:ext cx="2141361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ru-RU" sz="1600" i="1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Птицы </a:t>
              </a:r>
              <a:r>
                <a:rPr lang="ru-RU" sz="1600" i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могут парить </a:t>
              </a:r>
              <a:endParaRPr lang="ru-RU" sz="16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just">
                <a:spcAft>
                  <a:spcPts val="0"/>
                </a:spcAft>
              </a:pPr>
              <a:r>
                <a:rPr lang="ru-RU" sz="1600" i="1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в </a:t>
              </a:r>
              <a:r>
                <a:rPr lang="ru-RU" sz="1600" i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воздухе за счет </a:t>
              </a:r>
              <a:endParaRPr lang="ru-RU" sz="16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just">
                <a:spcAft>
                  <a:spcPts val="0"/>
                </a:spcAft>
              </a:pPr>
              <a:r>
                <a:rPr lang="ru-RU" sz="1600" i="1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конвекционных</a:t>
              </a:r>
            </a:p>
            <a:p>
              <a:pPr algn="just">
                <a:spcAft>
                  <a:spcPts val="0"/>
                </a:spcAft>
              </a:pPr>
              <a:r>
                <a:rPr lang="ru-RU" sz="1600" i="1" dirty="0" smtClean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sz="1600" i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потоков.</a:t>
              </a:r>
              <a:endPara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381000" y="3581311"/>
            <a:ext cx="4572000" cy="1200329"/>
          </a:xfrm>
          <a:prstGeom prst="rect">
            <a:avLst/>
          </a:prstGeom>
          <a:scene3d>
            <a:camera prst="perspectiveHeroicExtremeRightFacing"/>
            <a:lightRig rig="threePt" dir="t"/>
          </a:scene3d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Кавказ подо мною. Один в вышине</a:t>
            </a:r>
            <a:endParaRPr lang="ru-RU" sz="1600" dirty="0">
              <a:solidFill>
                <a:srgbClr val="FFC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Стою над снегами у края стремнины;</a:t>
            </a:r>
            <a:endParaRPr lang="ru-RU" sz="1600" dirty="0">
              <a:solidFill>
                <a:srgbClr val="FFC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Орел, с отдалённой поднявшись вершины.</a:t>
            </a:r>
            <a:endParaRPr lang="ru-RU" sz="1600" dirty="0">
              <a:solidFill>
                <a:srgbClr val="FFC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Парит неподвижно со мной наравне.	</a:t>
            </a:r>
            <a:endParaRPr lang="ru-RU" sz="1600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207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athens.kiev.ua/wordpress/wp-content/uploads/2012/02/20120202_img_6295boinitskaia_s_5_k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95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496300" y="6403907"/>
            <a:ext cx="647700" cy="454093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79892" y="-134112"/>
            <a:ext cx="735650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400" b="1" dirty="0" err="1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А.С.Пушкин</a:t>
            </a:r>
            <a:r>
              <a:rPr lang="ru-RU" sz="4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rial" panose="020B0604020202020204" pitchFamily="34" charset="0"/>
                <a:cs typeface="Arial" panose="020B0604020202020204" pitchFamily="34" charset="0"/>
              </a:rPr>
              <a:t> и физика (30)</a:t>
            </a:r>
            <a:endParaRPr lang="ru-RU" sz="44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26570" t="5535" r="27759" b="27435"/>
          <a:stretch/>
        </p:blipFill>
        <p:spPr>
          <a:xfrm>
            <a:off x="5540300" y="436121"/>
            <a:ext cx="1921203" cy="19783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 rot="21216879">
            <a:off x="3254300" y="5086421"/>
            <a:ext cx="4572000" cy="1200329"/>
          </a:xfrm>
          <a:prstGeom prst="rect">
            <a:avLst/>
          </a:prstGeom>
        </p:spPr>
        <p:txBody>
          <a:bodyPr>
            <a:spAutoFit/>
            <a:scene3d>
              <a:camera prst="perspectiveContrastingRightFacing"/>
              <a:lightRig rig="threePt" dir="t"/>
            </a:scene3d>
          </a:bodyPr>
          <a:lstStyle/>
          <a:p>
            <a:pPr algn="just">
              <a:spcAft>
                <a:spcPts val="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Можно ли по следам определить направление движения зверей? Что называется траекторией?</a:t>
            </a:r>
            <a:endParaRPr lang="ru-RU" sz="2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90928" y="3429000"/>
            <a:ext cx="32857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1600" i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Можно. Траектория – </a:t>
            </a:r>
            <a:endParaRPr lang="ru-RU" sz="1600" i="1" dirty="0" smtClean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600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невидимая </a:t>
            </a:r>
            <a:r>
              <a:rPr lang="ru-RU" sz="1600" i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или видимая </a:t>
            </a:r>
            <a:endParaRPr lang="ru-RU" sz="1600" i="1" dirty="0" smtClean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600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линия</a:t>
            </a:r>
            <a:r>
              <a:rPr lang="ru-RU" sz="1600" i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которую описывает </a:t>
            </a:r>
            <a:r>
              <a:rPr lang="ru-RU" sz="1600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тело</a:t>
            </a:r>
          </a:p>
          <a:p>
            <a:pPr algn="just">
              <a:spcAft>
                <a:spcPts val="0"/>
              </a:spcAft>
            </a:pPr>
            <a:r>
              <a:rPr lang="ru-RU" sz="1600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i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движении.</a:t>
            </a:r>
            <a:endParaRPr lang="ru-RU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40264" y="5553228"/>
            <a:ext cx="3674962" cy="707886"/>
          </a:xfrm>
          <a:prstGeom prst="rect">
            <a:avLst/>
          </a:prstGeom>
          <a:scene3d>
            <a:camera prst="perspectiveContrastingRightFacing"/>
            <a:lightRig rig="threePt" dir="t"/>
          </a:scene3d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Там на неведомых дорожках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Следы невиданных зверей…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581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339</TotalTime>
  <Words>1243</Words>
  <Application>Microsoft Office PowerPoint</Application>
  <PresentationFormat>Экран (4:3)</PresentationFormat>
  <Paragraphs>117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Arial Black</vt:lpstr>
      <vt:lpstr>Calibri</vt:lpstr>
      <vt:lpstr>Calibri Light</vt:lpstr>
      <vt:lpstr>Times New Roman</vt:lpstr>
      <vt:lpstr>Тема Office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47</cp:revision>
  <dcterms:created xsi:type="dcterms:W3CDTF">2016-03-14T16:09:45Z</dcterms:created>
  <dcterms:modified xsi:type="dcterms:W3CDTF">2016-03-23T16:17:57Z</dcterms:modified>
</cp:coreProperties>
</file>