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30" r:id="rId13"/>
    <p:sldId id="332" r:id="rId14"/>
    <p:sldId id="329" r:id="rId15"/>
    <p:sldId id="331" r:id="rId16"/>
    <p:sldId id="333" r:id="rId17"/>
    <p:sldId id="301" r:id="rId18"/>
    <p:sldId id="318" r:id="rId19"/>
    <p:sldId id="304" r:id="rId20"/>
    <p:sldId id="303" r:id="rId21"/>
    <p:sldId id="305" r:id="rId22"/>
    <p:sldId id="334" r:id="rId23"/>
    <p:sldId id="30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B088"/>
    <a:srgbClr val="EE1E1E"/>
    <a:srgbClr val="B2B2B2"/>
    <a:srgbClr val="006600"/>
    <a:srgbClr val="66FFFF"/>
    <a:srgbClr val="FF9900"/>
    <a:srgbClr val="C081FF"/>
    <a:srgbClr val="CC3300"/>
    <a:srgbClr val="E739AD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52FED-2061-424F-A3A4-CC62B731DC9D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F11AB-3ED4-4EFE-A7E8-87D082A268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202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Нажмите</a:t>
            </a:r>
            <a:r>
              <a:rPr lang="ru-RU" baseline="0" dirty="0" smtClean="0"/>
              <a:t> на «особое слово -</a:t>
            </a:r>
            <a:r>
              <a:rPr lang="ru-RU" baseline="0" dirty="0" err="1" smtClean="0"/>
              <a:t>заполошина</a:t>
            </a:r>
            <a:r>
              <a:rPr lang="ru-RU" baseline="0" dirty="0" smtClean="0"/>
              <a:t>». По щелчку мыши перейдете в раздел с вопросами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704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</a:t>
            </a:r>
            <a:r>
              <a:rPr lang="ru-RU" baseline="0" dirty="0" smtClean="0"/>
              <a:t> на «особое слово -увал». По щелчку мыши перейдете в раздел с вопросами.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77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Нажмите</a:t>
            </a:r>
            <a:r>
              <a:rPr lang="ru-RU" baseline="0" dirty="0" smtClean="0"/>
              <a:t> на «особое слово -поскотина». По щелчку мыши перейдете в раздел с вопросами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208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Нажмите</a:t>
            </a:r>
            <a:r>
              <a:rPr lang="ru-RU" baseline="0" dirty="0" smtClean="0"/>
              <a:t> на «особое слово -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паренка</a:t>
            </a:r>
            <a:r>
              <a:rPr lang="ru-RU" baseline="0" dirty="0" smtClean="0"/>
              <a:t>». По щелчку мыши перейдете в раздел с вопросами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573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Нажмите</a:t>
            </a:r>
            <a:r>
              <a:rPr lang="ru-RU" baseline="0" dirty="0" smtClean="0"/>
              <a:t> на «особое слово -сулить». По щелчку мыши перейдете в раздел с вопросами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511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32A15E-202F-4FE4-ACD5-E1B2F56C10B1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8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D300F-12AB-4CD3-8C23-A4C0941C894E}" type="datetimeFigureOut">
              <a:rPr lang="ru-RU" smtClean="0"/>
              <a:pPr/>
              <a:t>04.02.2024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8E15F-3090-4FE6-A8FA-DE97D51104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6756" y="476672"/>
            <a:ext cx="750099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Литературный </a:t>
            </a:r>
            <a:r>
              <a:rPr lang="ru-RU" sz="4800" b="1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квиз</a:t>
            </a:r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«Очарование словом…» </a:t>
            </a:r>
          </a:p>
          <a:p>
            <a:pPr algn="ctr"/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 рассказам В.П. Астафьева</a:t>
            </a:r>
          </a:p>
        </p:txBody>
      </p:sp>
      <p:sp>
        <p:nvSpPr>
          <p:cNvPr id="10" name="Нижний колонтитул 39"/>
          <p:cNvSpPr>
            <a:spLocks noGrp="1"/>
          </p:cNvSpPr>
          <p:nvPr>
            <p:ph type="ftr" sz="quarter" idx="11"/>
          </p:nvPr>
        </p:nvSpPr>
        <p:spPr>
          <a:xfrm>
            <a:off x="2555776" y="6286496"/>
            <a:ext cx="4392488" cy="571504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Учитель МБОУ 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"СОШ №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6» </a:t>
            </a:r>
            <a:r>
              <a:rPr lang="ru-RU" sz="14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Рачкова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Татьяна Владимировна </a:t>
            </a:r>
            <a:endParaRPr lang="ru-RU" sz="1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58148" y="6143644"/>
            <a:ext cx="1071570" cy="500066"/>
          </a:xfrm>
          <a:prstGeom prst="actionButtonForwardNex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r="21051"/>
          <a:stretch>
            <a:fillRect/>
          </a:stretch>
        </p:blipFill>
        <p:spPr bwMode="auto">
          <a:xfrm>
            <a:off x="-32" y="0"/>
            <a:ext cx="1071570" cy="687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139952" y="3490056"/>
            <a:ext cx="46440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Настало время ценить… самое дорогое, 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что у нас еще есть, – наше родное слово 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– основу основ нашей жизни.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Виктор Астафьев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  <a:t>2 тур. «Особые слова»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507288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u="sng" dirty="0">
                <a:latin typeface="Monotype Corsiva" panose="03010101010201010101" pitchFamily="66" charset="0"/>
              </a:rPr>
              <a:t>Задание 1.  «Найди пару»</a:t>
            </a:r>
            <a:endParaRPr lang="ru-RU" sz="40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000" dirty="0">
                <a:latin typeface="Monotype Corsiva" panose="03010101010201010101" pitchFamily="66" charset="0"/>
              </a:rPr>
              <a:t>Задание - соединить «особые» слова героев рассказов с их значением</a:t>
            </a:r>
            <a:r>
              <a:rPr lang="ru-RU" sz="4000" dirty="0" smtClean="0">
                <a:latin typeface="Monotype Corsiva" panose="03010101010201010101" pitchFamily="66" charset="0"/>
              </a:rPr>
              <a:t>.</a:t>
            </a:r>
          </a:p>
          <a:p>
            <a:pPr marL="0" indent="0">
              <a:buNone/>
            </a:pPr>
            <a:endParaRPr lang="ru-RU" sz="4000" dirty="0" smtClean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2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  <a:t>2 тур. «Особые слова»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>
                <a:latin typeface="Monotype Corsiva" panose="03010101010201010101" pitchFamily="66" charset="0"/>
              </a:rPr>
              <a:t>Задание 2. «Сундук необычных слов</a:t>
            </a:r>
            <a:r>
              <a:rPr lang="ru-RU" u="sng" dirty="0" smtClean="0">
                <a:latin typeface="Monotype Corsiva" panose="03010101010201010101" pitchFamily="66" charset="0"/>
              </a:rPr>
              <a:t>»</a:t>
            </a:r>
          </a:p>
          <a:p>
            <a:r>
              <a:rPr lang="ru-RU" dirty="0"/>
              <a:t>Вилок </a:t>
            </a:r>
            <a:endParaRPr lang="ru-RU" dirty="0"/>
          </a:p>
          <a:p>
            <a:r>
              <a:rPr lang="ru-RU" dirty="0" err="1" smtClean="0"/>
              <a:t>Верхосытка</a:t>
            </a:r>
            <a:endParaRPr lang="ru-RU" dirty="0" smtClean="0"/>
          </a:p>
          <a:p>
            <a:r>
              <a:rPr lang="ru-RU" dirty="0" smtClean="0"/>
              <a:t>Катанки </a:t>
            </a:r>
            <a:endParaRPr lang="ru-RU" dirty="0"/>
          </a:p>
          <a:p>
            <a:r>
              <a:rPr lang="ru-RU" dirty="0" smtClean="0"/>
              <a:t>Самопал </a:t>
            </a:r>
          </a:p>
          <a:p>
            <a:r>
              <a:rPr lang="ru-RU" dirty="0" smtClean="0"/>
              <a:t>Черепушка</a:t>
            </a:r>
          </a:p>
          <a:p>
            <a:r>
              <a:rPr lang="ru-RU" dirty="0" err="1" smtClean="0"/>
              <a:t>Лампасейки</a:t>
            </a:r>
            <a:endParaRPr lang="ru-RU" dirty="0" smtClean="0"/>
          </a:p>
          <a:p>
            <a:r>
              <a:rPr lang="ru-RU" dirty="0" smtClean="0"/>
              <a:t>Туесок</a:t>
            </a:r>
          </a:p>
          <a:p>
            <a:r>
              <a:rPr lang="ru-RU" dirty="0" smtClean="0"/>
              <a:t>Шаньга</a:t>
            </a:r>
          </a:p>
          <a:p>
            <a:r>
              <a:rPr lang="ru-RU" dirty="0" smtClean="0"/>
              <a:t> </a:t>
            </a:r>
            <a:r>
              <a:rPr lang="ru-RU" dirty="0" err="1"/>
              <a:t>Жалица</a:t>
            </a:r>
            <a:r>
              <a:rPr lang="ru-RU" dirty="0"/>
              <a:t> </a:t>
            </a:r>
            <a:endParaRPr lang="ru-RU" u="sng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368" y="6131715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6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93" y="369095"/>
            <a:ext cx="8507413" cy="863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Задание 3</a:t>
            </a:r>
            <a:r>
              <a:rPr lang="ru-RU" sz="3200" dirty="0">
                <a:solidFill>
                  <a:srgbClr val="C00000"/>
                </a:solidFill>
                <a:latin typeface="Monotype Corsiva" panose="03010101010201010101" pitchFamily="66" charset="0"/>
              </a:rPr>
              <a:t>. </a:t>
            </a:r>
            <a: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</a:t>
            </a:r>
            <a:r>
              <a:rPr lang="ru-RU" sz="3200" dirty="0">
                <a:solidFill>
                  <a:srgbClr val="C00000"/>
                </a:solidFill>
                <a:latin typeface="Monotype Corsiva" panose="03010101010201010101" pitchFamily="66" charset="0"/>
              </a:rPr>
              <a:t>Переводы с русского на русский</a:t>
            </a:r>
            <a: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».</a:t>
            </a:r>
            <a:br>
              <a:rPr lang="ru-RU" sz="32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3200" dirty="0" smtClean="0">
                <a:latin typeface="Monotype Corsiva" panose="03010101010201010101" pitchFamily="66" charset="0"/>
              </a:rPr>
              <a:t>Найдите соответствие просторечных слов общепринятым нормативным словам.</a:t>
            </a:r>
            <a:br>
              <a:rPr lang="ru-RU" sz="3200" dirty="0" smtClean="0">
                <a:latin typeface="Monotype Corsiva" panose="03010101010201010101" pitchFamily="66" charset="0"/>
              </a:rPr>
            </a:br>
            <a:endParaRPr lang="ru-RU" sz="3200" dirty="0">
              <a:latin typeface="Monotype Corsiva" panose="03010101010201010101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dirty="0" smtClean="0"/>
              <a:t>1. таскаться </a:t>
            </a:r>
          </a:p>
          <a:p>
            <a:r>
              <a:rPr lang="ru-RU" altLang="ru-RU" dirty="0" smtClean="0"/>
              <a:t>2. цапнуть</a:t>
            </a:r>
          </a:p>
          <a:p>
            <a:r>
              <a:rPr lang="ru-RU" altLang="ru-RU" dirty="0" smtClean="0"/>
              <a:t>3. укатывалась</a:t>
            </a:r>
          </a:p>
          <a:p>
            <a:r>
              <a:rPr lang="ru-RU" altLang="ru-RU" dirty="0" smtClean="0"/>
              <a:t>4. поносила</a:t>
            </a:r>
          </a:p>
          <a:p>
            <a:r>
              <a:rPr lang="ru-RU" altLang="ru-RU" dirty="0" smtClean="0"/>
              <a:t>5. пожрал</a:t>
            </a:r>
          </a:p>
          <a:p>
            <a:r>
              <a:rPr lang="ru-RU" altLang="ru-RU" dirty="0" smtClean="0"/>
              <a:t>6. жрут </a:t>
            </a:r>
          </a:p>
          <a:p>
            <a:r>
              <a:rPr lang="ru-RU" altLang="ru-RU" dirty="0" smtClean="0"/>
              <a:t>7. </a:t>
            </a:r>
            <a:r>
              <a:rPr lang="ru-RU" altLang="ru-RU" dirty="0" err="1" smtClean="0"/>
              <a:t>ша</a:t>
            </a:r>
            <a:endParaRPr lang="ru-RU" altLang="ru-RU" dirty="0" smtClean="0"/>
          </a:p>
          <a:p>
            <a:r>
              <a:rPr lang="ru-RU" altLang="ru-RU" dirty="0" smtClean="0"/>
              <a:t>8. </a:t>
            </a:r>
            <a:r>
              <a:rPr lang="ru-RU" altLang="ru-RU" dirty="0" smtClean="0"/>
              <a:t>парнишка</a:t>
            </a:r>
            <a:endParaRPr lang="ru-RU" alt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dirty="0" smtClean="0"/>
              <a:t>1.быстро и грубо хватать</a:t>
            </a:r>
          </a:p>
          <a:p>
            <a:r>
              <a:rPr lang="ru-RU" altLang="ru-RU" dirty="0" smtClean="0"/>
              <a:t>2. ругала</a:t>
            </a:r>
          </a:p>
          <a:p>
            <a:r>
              <a:rPr lang="ru-RU" altLang="ru-RU" dirty="0" smtClean="0"/>
              <a:t>3. съел </a:t>
            </a:r>
          </a:p>
          <a:p>
            <a:r>
              <a:rPr lang="ru-RU" altLang="ru-RU" dirty="0" smtClean="0"/>
              <a:t>4. замри</a:t>
            </a:r>
          </a:p>
          <a:p>
            <a:r>
              <a:rPr lang="ru-RU" altLang="ru-RU" dirty="0" smtClean="0"/>
              <a:t>5.ходить без дела</a:t>
            </a:r>
          </a:p>
          <a:p>
            <a:r>
              <a:rPr lang="ru-RU" altLang="ru-RU" dirty="0" smtClean="0"/>
              <a:t>6. подросток</a:t>
            </a:r>
          </a:p>
          <a:p>
            <a:r>
              <a:rPr lang="ru-RU" altLang="ru-RU" dirty="0" smtClean="0"/>
              <a:t>7. быстро уходила</a:t>
            </a:r>
          </a:p>
          <a:p>
            <a:r>
              <a:rPr lang="ru-RU" altLang="ru-RU" dirty="0" smtClean="0"/>
              <a:t>8. едят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843213" y="1916113"/>
            <a:ext cx="1728787" cy="23764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627313" y="2133600"/>
            <a:ext cx="1800225" cy="3587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132138" y="2924175"/>
            <a:ext cx="1511300" cy="2305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843213" y="2924175"/>
            <a:ext cx="1512887" cy="433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484438" y="3357563"/>
            <a:ext cx="2087562" cy="5762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195513" y="4508500"/>
            <a:ext cx="2447925" cy="12969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763713" y="4005263"/>
            <a:ext cx="2879725" cy="936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771775" y="4941888"/>
            <a:ext cx="1871663" cy="5746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6093296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7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2 тур. «Особые слова»</a:t>
            </a:r>
            <a:br>
              <a:rPr lang="ru-RU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u="sng" dirty="0" smtClean="0"/>
              <a:t> </a:t>
            </a:r>
            <a:r>
              <a:rPr lang="ru-RU" sz="4000" u="sng" dirty="0">
                <a:latin typeface="Monotype Corsiva" panose="03010101010201010101" pitchFamily="66" charset="0"/>
              </a:rPr>
              <a:t>Задание 4. «Современные корректоры»</a:t>
            </a:r>
            <a:r>
              <a:rPr lang="ru-RU" sz="4000" dirty="0">
                <a:latin typeface="Monotype Corsiva" panose="03010101010201010101" pitchFamily="66" charset="0"/>
              </a:rPr>
              <a:t/>
            </a:r>
            <a:br>
              <a:rPr lang="ru-RU" sz="4000" dirty="0">
                <a:latin typeface="Monotype Corsiva" panose="03010101010201010101" pitchFamily="66" charset="0"/>
              </a:rPr>
            </a:br>
            <a:endParaRPr lang="ru-RU" sz="4000" dirty="0">
              <a:latin typeface="Monotype Corsiva" panose="03010101010201010101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4307065" cy="4813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Monotype Corsiva" panose="03010101010201010101" pitchFamily="66" charset="0"/>
              </a:rPr>
              <a:t>1.Супротив села(</a:t>
            </a:r>
            <a:r>
              <a:rPr lang="ru-RU" dirty="0" err="1" smtClean="0">
                <a:latin typeface="Monotype Corsiva" panose="03010101010201010101" pitchFamily="66" charset="0"/>
              </a:rPr>
              <a:t>авт</a:t>
            </a:r>
            <a:r>
              <a:rPr lang="ru-RU" dirty="0">
                <a:latin typeface="Monotype Corsiva" panose="03010101010201010101" pitchFamily="66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2. ихнем (</a:t>
            </a:r>
            <a:r>
              <a:rPr lang="ru-RU" dirty="0" err="1">
                <a:latin typeface="Monotype Corsiva" panose="03010101010201010101" pitchFamily="66" charset="0"/>
              </a:rPr>
              <a:t>авт</a:t>
            </a:r>
            <a:r>
              <a:rPr lang="ru-RU" dirty="0">
                <a:latin typeface="Monotype Corsiva" panose="03010101010201010101" pitchFamily="66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3. </a:t>
            </a:r>
            <a:r>
              <a:rPr lang="ru-RU" dirty="0" err="1">
                <a:latin typeface="Monotype Corsiva" panose="03010101010201010101" pitchFamily="66" charset="0"/>
              </a:rPr>
              <a:t>бегишь</a:t>
            </a:r>
            <a:r>
              <a:rPr lang="ru-RU" dirty="0">
                <a:latin typeface="Monotype Corsiva" panose="03010101010201010101" pitchFamily="66" charset="0"/>
              </a:rPr>
              <a:t> (Танька)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4. </a:t>
            </a:r>
            <a:r>
              <a:rPr lang="ru-RU" dirty="0" err="1">
                <a:latin typeface="Monotype Corsiva" panose="03010101010201010101" pitchFamily="66" charset="0"/>
              </a:rPr>
              <a:t>запнешша</a:t>
            </a:r>
            <a:r>
              <a:rPr lang="ru-RU" dirty="0">
                <a:latin typeface="Monotype Corsiva" panose="03010101010201010101" pitchFamily="66" charset="0"/>
              </a:rPr>
              <a:t> (Танька)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5. глаз не </a:t>
            </a:r>
            <a:r>
              <a:rPr lang="ru-RU" dirty="0" err="1">
                <a:latin typeface="Monotype Corsiva" panose="03010101010201010101" pitchFamily="66" charset="0"/>
              </a:rPr>
              <a:t>угнетат</a:t>
            </a:r>
            <a:r>
              <a:rPr lang="ru-RU" dirty="0">
                <a:latin typeface="Monotype Corsiva" panose="03010101010201010101" pitchFamily="66" charset="0"/>
              </a:rPr>
              <a:t> (</a:t>
            </a:r>
            <a:r>
              <a:rPr lang="ru-RU" dirty="0" err="1">
                <a:latin typeface="Monotype Corsiva" panose="03010101010201010101" pitchFamily="66" charset="0"/>
              </a:rPr>
              <a:t>Левонтий</a:t>
            </a:r>
            <a:r>
              <a:rPr lang="ru-RU" dirty="0">
                <a:latin typeface="Monotype Corsiva" panose="03010101010201010101" pitchFamily="66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6. </a:t>
            </a:r>
            <a:r>
              <a:rPr lang="ru-RU" dirty="0" err="1">
                <a:latin typeface="Monotype Corsiva" panose="03010101010201010101" pitchFamily="66" charset="0"/>
              </a:rPr>
              <a:t>выдь</a:t>
            </a:r>
            <a:r>
              <a:rPr lang="ru-RU" dirty="0">
                <a:latin typeface="Monotype Corsiva" panose="03010101010201010101" pitchFamily="66" charset="0"/>
              </a:rPr>
              <a:t> </a:t>
            </a:r>
            <a:r>
              <a:rPr lang="ru-RU" dirty="0" err="1">
                <a:latin typeface="Monotype Corsiva" panose="03010101010201010101" pitchFamily="66" charset="0"/>
              </a:rPr>
              <a:t>отсюдова</a:t>
            </a:r>
            <a:r>
              <a:rPr lang="ru-RU" dirty="0">
                <a:latin typeface="Monotype Corsiva" panose="03010101010201010101" pitchFamily="66" charset="0"/>
              </a:rPr>
              <a:t> (</a:t>
            </a:r>
            <a:r>
              <a:rPr lang="ru-RU" dirty="0" err="1">
                <a:latin typeface="Monotype Corsiva" panose="03010101010201010101" pitchFamily="66" charset="0"/>
              </a:rPr>
              <a:t>Левонтий</a:t>
            </a:r>
            <a:r>
              <a:rPr lang="ru-RU" dirty="0">
                <a:latin typeface="Monotype Corsiva" panose="03010101010201010101" pitchFamily="66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Monotype Corsiva" panose="03010101010201010101" pitchFamily="66" charset="0"/>
              </a:rPr>
              <a:t>7. </a:t>
            </a:r>
            <a:r>
              <a:rPr lang="ru-RU" dirty="0" err="1">
                <a:latin typeface="Monotype Corsiva" panose="03010101010201010101" pitchFamily="66" charset="0"/>
              </a:rPr>
              <a:t>жисть</a:t>
            </a:r>
            <a:r>
              <a:rPr lang="ru-RU" dirty="0">
                <a:latin typeface="Monotype Corsiva" panose="03010101010201010101" pitchFamily="66" charset="0"/>
              </a:rPr>
              <a:t> (</a:t>
            </a:r>
            <a:r>
              <a:rPr lang="ru-RU" dirty="0" err="1">
                <a:latin typeface="Monotype Corsiva" panose="03010101010201010101" pitchFamily="66" charset="0"/>
              </a:rPr>
              <a:t>Левонтий</a:t>
            </a:r>
            <a:r>
              <a:rPr lang="ru-RU" dirty="0">
                <a:latin typeface="Monotype Corsiva" panose="03010101010201010101" pitchFamily="66" charset="0"/>
              </a:rPr>
              <a:t>)</a:t>
            </a:r>
          </a:p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4598640" y="1916833"/>
            <a:ext cx="4038600" cy="481399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anose="03010101010201010101" pitchFamily="66" charset="0"/>
              </a:rPr>
              <a:t>Напротив</a:t>
            </a:r>
            <a:endParaRPr lang="ru-RU" dirty="0">
              <a:latin typeface="Monotype Corsiva" panose="03010101010201010101" pitchFamily="66" charset="0"/>
            </a:endParaRPr>
          </a:p>
          <a:p>
            <a:r>
              <a:rPr lang="ru-RU" dirty="0" smtClean="0">
                <a:latin typeface="Monotype Corsiva" panose="03010101010201010101" pitchFamily="66" charset="0"/>
              </a:rPr>
              <a:t>Их 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Бежишь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Запнешься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Не мешает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Выйди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жизнь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6248347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8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  <a:t>3 тур. «Устойчивые выражения»</a:t>
            </a:r>
            <a:b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05580"/>
            <a:ext cx="8856984" cy="597666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5800" u="sng" dirty="0">
                <a:latin typeface="Monotype Corsiva" panose="03010101010201010101" pitchFamily="66" charset="0"/>
              </a:rPr>
              <a:t>Задание 1.  </a:t>
            </a:r>
            <a:r>
              <a:rPr lang="ru-RU" sz="5800" b="1" i="1" u="sng" dirty="0">
                <a:latin typeface="Monotype Corsiva" panose="03010101010201010101" pitchFamily="66" charset="0"/>
              </a:rPr>
              <a:t>«Составь пословицу».</a:t>
            </a:r>
            <a:endParaRPr lang="ru-RU" sz="5800" u="sng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600" b="1" dirty="0">
                <a:latin typeface="Monotype Corsiva" panose="03010101010201010101" pitchFamily="66" charset="0"/>
              </a:rPr>
              <a:t>Задание 1 команде.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Несчастье, бросай, не, в, друга. (</a:t>
            </a:r>
            <a:r>
              <a:rPr lang="ru-RU" sz="4600" i="1" dirty="0">
                <a:latin typeface="Monotype Corsiva" panose="03010101010201010101" pitchFamily="66" charset="0"/>
              </a:rPr>
              <a:t>Не бросай друга в несчастье.)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Язык, голова, болтает, а, отвечает</a:t>
            </a:r>
            <a:r>
              <a:rPr lang="ru-RU" sz="4600" i="1" dirty="0">
                <a:latin typeface="Monotype Corsiva" panose="03010101010201010101" pitchFamily="66" charset="0"/>
              </a:rPr>
              <a:t>.( Язык болтает, а голова отвечает.)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До, поту, поешь, работай, в, охоту. </a:t>
            </a:r>
            <a:r>
              <a:rPr lang="ru-RU" sz="4600" i="1" dirty="0">
                <a:latin typeface="Monotype Corsiva" panose="03010101010201010101" pitchFamily="66" charset="0"/>
              </a:rPr>
              <a:t>(Работай до поту, поешь в охоту.)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600" b="1" dirty="0">
                <a:latin typeface="Monotype Corsiva" panose="03010101010201010101" pitchFamily="66" charset="0"/>
              </a:rPr>
              <a:t>Задание 2 команде.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Не, дурная, голова, даёт, ногам, покоя. </a:t>
            </a:r>
            <a:r>
              <a:rPr lang="ru-RU" sz="4600" i="1" dirty="0">
                <a:latin typeface="Monotype Corsiva" panose="03010101010201010101" pitchFamily="66" charset="0"/>
              </a:rPr>
              <a:t>(Дурная голова ногам покоя не даёт.)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После, храбрых, много, драки. </a:t>
            </a:r>
            <a:r>
              <a:rPr lang="ru-RU" sz="4600" i="1" dirty="0">
                <a:latin typeface="Monotype Corsiva" panose="03010101010201010101" pitchFamily="66" charset="0"/>
              </a:rPr>
              <a:t>(После драки храбрых много.)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Кошке, мышке, игрушки, слёзки. </a:t>
            </a:r>
            <a:r>
              <a:rPr lang="ru-RU" sz="4600" i="1" dirty="0">
                <a:latin typeface="Monotype Corsiva" panose="03010101010201010101" pitchFamily="66" charset="0"/>
              </a:rPr>
              <a:t>( Кошке игрушки – мышке слёзки.)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4600" b="1" dirty="0">
                <a:latin typeface="Monotype Corsiva" panose="03010101010201010101" pitchFamily="66" charset="0"/>
              </a:rPr>
              <a:t>Задание 3 команде.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А шуба, не, хлеб, греет. </a:t>
            </a:r>
            <a:r>
              <a:rPr lang="ru-RU" sz="4600" i="1" dirty="0">
                <a:latin typeface="Monotype Corsiva" panose="03010101010201010101" pitchFamily="66" charset="0"/>
              </a:rPr>
              <a:t>(Не шуба греет, а хлеб.)</a:t>
            </a:r>
            <a:endParaRPr lang="ru-RU" sz="4600" dirty="0">
              <a:latin typeface="Monotype Corsiva" panose="03010101010201010101" pitchFamily="66" charset="0"/>
            </a:endParaRPr>
          </a:p>
          <a:p>
            <a:pPr lvl="0"/>
            <a:r>
              <a:rPr lang="ru-RU" sz="4600" dirty="0">
                <a:latin typeface="Monotype Corsiva" panose="03010101010201010101" pitchFamily="66" charset="0"/>
              </a:rPr>
              <a:t>Начало, половина, доброе, дела. </a:t>
            </a:r>
            <a:r>
              <a:rPr lang="ru-RU" sz="4600" i="1" dirty="0">
                <a:latin typeface="Monotype Corsiva" panose="03010101010201010101" pitchFamily="66" charset="0"/>
              </a:rPr>
              <a:t>(Доброе начало – половина дела.)</a:t>
            </a:r>
            <a:endParaRPr lang="ru-RU" sz="4600" dirty="0">
              <a:latin typeface="Monotype Corsiva" panose="03010101010201010101" pitchFamily="66" charset="0"/>
            </a:endParaRPr>
          </a:p>
          <a:p>
            <a:endParaRPr lang="ru-RU" sz="4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6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  <a:t>3 тур. «Устойчивые выражения»</a:t>
            </a:r>
            <a:b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836712"/>
            <a:ext cx="8928992" cy="5289451"/>
          </a:xfrm>
        </p:spPr>
        <p:txBody>
          <a:bodyPr/>
          <a:lstStyle/>
          <a:p>
            <a:pPr marL="0" indent="0">
              <a:buNone/>
            </a:pPr>
            <a:r>
              <a:rPr lang="ru-RU" u="sng" dirty="0"/>
              <a:t>Задание 2. Запишите напротив фразеологизмов их значение.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остались хвост да грива -</a:t>
            </a:r>
          </a:p>
          <a:p>
            <a:pPr marL="0" indent="0">
              <a:buNone/>
            </a:pPr>
            <a:r>
              <a:rPr lang="ru-RU" dirty="0"/>
              <a:t>2. устроить пир горой -</a:t>
            </a:r>
          </a:p>
          <a:p>
            <a:pPr marL="0" indent="0">
              <a:buNone/>
            </a:pPr>
            <a:r>
              <a:rPr lang="ru-RU" dirty="0"/>
              <a:t>3. ударялись в рев - </a:t>
            </a:r>
          </a:p>
          <a:p>
            <a:pPr marL="0" indent="0">
              <a:buNone/>
            </a:pPr>
            <a:r>
              <a:rPr lang="ru-RU" dirty="0"/>
              <a:t>4. попал на уду - </a:t>
            </a:r>
          </a:p>
          <a:p>
            <a:pPr marL="0" indent="0">
              <a:buNone/>
            </a:pPr>
            <a:r>
              <a:rPr lang="ru-RU" dirty="0"/>
              <a:t>5. лешак с тобой –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761" y="6078584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  <a:t>4 тур. Творческий </a:t>
            </a:r>
            <a:br>
              <a:rPr lang="ru-RU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616624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Monotype Corsiva" panose="03010101010201010101" pitchFamily="66" charset="0"/>
              </a:rPr>
              <a:t>Составьте </a:t>
            </a:r>
            <a:r>
              <a:rPr lang="ru-RU" sz="4400" dirty="0">
                <a:latin typeface="Monotype Corsiva" panose="03010101010201010101" pitchFamily="66" charset="0"/>
              </a:rPr>
              <a:t>связный текст (5-10 предложений), включив в него диалектные слова, устаревшие выражения из рассказов В.П. Астафьева на тему «Лето в деревне». 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761" y="6059707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6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92869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1. </a:t>
            </a:r>
            <a:r>
              <a:rPr lang="ru-RU" sz="3200" dirty="0" smtClean="0"/>
              <a:t>Найдите соответствие слов героев рассказов с их значением: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1" name="14"/>
          <p:cNvSpPr/>
          <p:nvPr/>
        </p:nvSpPr>
        <p:spPr>
          <a:xfrm>
            <a:off x="1428728" y="1785926"/>
            <a:ext cx="1857388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СУЕТЛИВАЯ</a:t>
            </a:r>
            <a:endParaRPr lang="ru-RU" b="1" dirty="0"/>
          </a:p>
        </p:txBody>
      </p:sp>
      <p:sp>
        <p:nvSpPr>
          <p:cNvPr id="33" name="Скругленный прямоугольник 32">
            <a:hlinkClick r:id="rId3" action="ppaction://hlinksldjump"/>
          </p:cNvPr>
          <p:cNvSpPr/>
          <p:nvPr/>
        </p:nvSpPr>
        <p:spPr>
          <a:xfrm>
            <a:off x="3714744" y="2285992"/>
            <a:ext cx="2214578" cy="78581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ЗАПОЛОШНА</a:t>
            </a:r>
            <a:endParaRPr lang="ru-RU" sz="2400" b="1" dirty="0"/>
          </a:p>
        </p:txBody>
      </p:sp>
      <p:sp>
        <p:nvSpPr>
          <p:cNvPr id="35" name="10">
            <a:hlinkClick r:id="rId4" action="ppaction://hlinksldjump"/>
          </p:cNvPr>
          <p:cNvSpPr/>
          <p:nvPr/>
        </p:nvSpPr>
        <p:spPr>
          <a:xfrm>
            <a:off x="6572264" y="3143248"/>
            <a:ext cx="1500198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ОБЕЩАТЬ</a:t>
            </a:r>
            <a:endParaRPr lang="ru-RU" b="1" dirty="0"/>
          </a:p>
        </p:txBody>
      </p:sp>
      <p:sp>
        <p:nvSpPr>
          <p:cNvPr id="37" name="2">
            <a:hlinkClick r:id="rId4" action="ppaction://hlinksldjump"/>
          </p:cNvPr>
          <p:cNvSpPr/>
          <p:nvPr/>
        </p:nvSpPr>
        <p:spPr>
          <a:xfrm>
            <a:off x="3857620" y="3714752"/>
            <a:ext cx="2000264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ССОРИТЬСЯ</a:t>
            </a:r>
            <a:endParaRPr lang="ru-RU" b="1" dirty="0"/>
          </a:p>
        </p:txBody>
      </p:sp>
      <p:sp>
        <p:nvSpPr>
          <p:cNvPr id="38" name="3">
            <a:hlinkClick r:id="rId4" action="ppaction://hlinksldjump"/>
          </p:cNvPr>
          <p:cNvSpPr/>
          <p:nvPr/>
        </p:nvSpPr>
        <p:spPr>
          <a:xfrm>
            <a:off x="1000100" y="3000372"/>
            <a:ext cx="2286016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ВЕРХНЯЯ ОДЕЖДА</a:t>
            </a:r>
            <a:endParaRPr lang="ru-RU" b="1" dirty="0"/>
          </a:p>
        </p:txBody>
      </p:sp>
      <p:sp>
        <p:nvSpPr>
          <p:cNvPr id="43" name="4">
            <a:hlinkClick r:id="rId4" action="ppaction://hlinksldjump"/>
          </p:cNvPr>
          <p:cNvSpPr/>
          <p:nvPr/>
        </p:nvSpPr>
        <p:spPr>
          <a:xfrm>
            <a:off x="6143636" y="1571612"/>
            <a:ext cx="2357454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ДЕРЕВЯННАЯ ОГРАДА, ЗАБОР</a:t>
            </a:r>
            <a:endParaRPr lang="ru-RU" b="1" dirty="0"/>
          </a:p>
        </p:txBody>
      </p:sp>
      <p:sp>
        <p:nvSpPr>
          <p:cNvPr id="44" name="13">
            <a:hlinkClick r:id="rId4" action="ppaction://hlinksldjump"/>
          </p:cNvPr>
          <p:cNvSpPr/>
          <p:nvPr/>
        </p:nvSpPr>
        <p:spPr>
          <a:xfrm>
            <a:off x="1428728" y="4143380"/>
            <a:ext cx="1785950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ПАСТБИЩЕ, ВЫГОН</a:t>
            </a:r>
            <a:endParaRPr lang="ru-RU" b="1" dirty="0"/>
          </a:p>
        </p:txBody>
      </p:sp>
      <p:sp>
        <p:nvSpPr>
          <p:cNvPr id="46" name="5">
            <a:hlinkClick r:id="rId4" action="ppaction://hlinksldjump"/>
          </p:cNvPr>
          <p:cNvSpPr/>
          <p:nvPr/>
        </p:nvSpPr>
        <p:spPr>
          <a:xfrm>
            <a:off x="6357950" y="4214818"/>
            <a:ext cx="1928826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ПОЛОГИЙ ХОЛМ</a:t>
            </a:r>
            <a:endParaRPr lang="ru-RU" b="1" dirty="0"/>
          </a:p>
        </p:txBody>
      </p:sp>
      <p:sp>
        <p:nvSpPr>
          <p:cNvPr id="19" name="Рамка 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Нижний колонтитул 3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"СОШ №6" 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Лесосибирск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7" grpId="0" animBg="1"/>
      <p:bldP spid="38" grpId="0" animBg="1"/>
      <p:bldP spid="43" grpId="0" animBg="1"/>
      <p:bldP spid="44" grpId="0" animBg="1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9286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2.</a:t>
            </a:r>
            <a:r>
              <a:rPr lang="ru-RU" sz="3200" dirty="0" smtClean="0"/>
              <a:t>Найдите соответствие слов героев рассказов с их значением: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1" name="14"/>
          <p:cNvSpPr/>
          <p:nvPr/>
        </p:nvSpPr>
        <p:spPr>
          <a:xfrm>
            <a:off x="6215074" y="3786190"/>
            <a:ext cx="1857388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ПОЛОГИЙ ХОЛМ</a:t>
            </a:r>
            <a:endParaRPr lang="ru-RU" b="1" dirty="0"/>
          </a:p>
        </p:txBody>
      </p:sp>
      <p:sp>
        <p:nvSpPr>
          <p:cNvPr id="33" name="Скругленный прямоугольник 32">
            <a:hlinkClick r:id="rId3" action="ppaction://hlinksldjump"/>
          </p:cNvPr>
          <p:cNvSpPr/>
          <p:nvPr/>
        </p:nvSpPr>
        <p:spPr>
          <a:xfrm>
            <a:off x="3857620" y="2714620"/>
            <a:ext cx="1643074" cy="78581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УВАЛ</a:t>
            </a:r>
            <a:endParaRPr lang="ru-RU" sz="2400" b="1" dirty="0"/>
          </a:p>
        </p:txBody>
      </p:sp>
      <p:sp>
        <p:nvSpPr>
          <p:cNvPr id="40" name="12">
            <a:hlinkClick r:id="rId4" action="ppaction://hlinksldjump"/>
          </p:cNvPr>
          <p:cNvSpPr/>
          <p:nvPr/>
        </p:nvSpPr>
        <p:spPr>
          <a:xfrm>
            <a:off x="1714480" y="3786190"/>
            <a:ext cx="2286016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ПЕЧЬ ИЗ КАМНЯ, БЕЗ ТРУБЫ</a:t>
            </a:r>
            <a:endParaRPr lang="ru-RU" b="1" dirty="0"/>
          </a:p>
        </p:txBody>
      </p:sp>
      <p:sp>
        <p:nvSpPr>
          <p:cNvPr id="42" name="11">
            <a:hlinkClick r:id="rId4" action="ppaction://hlinksldjump"/>
          </p:cNvPr>
          <p:cNvSpPr/>
          <p:nvPr/>
        </p:nvSpPr>
        <p:spPr>
          <a:xfrm>
            <a:off x="6000760" y="2786058"/>
            <a:ext cx="2786082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ЗЕМЕЛЬНЫЙ УЧАСТОК  ВДАЛИ ОТ СЕЛА</a:t>
            </a:r>
            <a:endParaRPr lang="ru-RU" b="1" dirty="0"/>
          </a:p>
        </p:txBody>
      </p:sp>
      <p:sp>
        <p:nvSpPr>
          <p:cNvPr id="43" name="4">
            <a:hlinkClick r:id="rId4" action="ppaction://hlinksldjump"/>
          </p:cNvPr>
          <p:cNvSpPr/>
          <p:nvPr/>
        </p:nvSpPr>
        <p:spPr>
          <a:xfrm>
            <a:off x="5000628" y="1571612"/>
            <a:ext cx="2357454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ДЕРЕВЯННАЯ ОГРАДА, ЗАБОР</a:t>
            </a:r>
            <a:endParaRPr lang="ru-RU" b="1" dirty="0"/>
          </a:p>
        </p:txBody>
      </p:sp>
      <p:sp>
        <p:nvSpPr>
          <p:cNvPr id="44" name="13">
            <a:hlinkClick r:id="rId4" action="ppaction://hlinksldjump"/>
          </p:cNvPr>
          <p:cNvSpPr/>
          <p:nvPr/>
        </p:nvSpPr>
        <p:spPr>
          <a:xfrm>
            <a:off x="4286248" y="4143380"/>
            <a:ext cx="1500166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ПАСТБИЩЕ, ВЫГОН</a:t>
            </a:r>
            <a:endParaRPr lang="ru-RU" b="1" dirty="0"/>
          </a:p>
        </p:txBody>
      </p:sp>
      <p:sp>
        <p:nvSpPr>
          <p:cNvPr id="45" name="6">
            <a:hlinkClick r:id="rId4" action="ppaction://hlinksldjump"/>
          </p:cNvPr>
          <p:cNvSpPr/>
          <p:nvPr/>
        </p:nvSpPr>
        <p:spPr>
          <a:xfrm>
            <a:off x="1500166" y="2643182"/>
            <a:ext cx="1785950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ДЛИННЫЕ ПОЛЕНЬЯ</a:t>
            </a:r>
            <a:endParaRPr lang="ru-RU" b="1" dirty="0"/>
          </a:p>
        </p:txBody>
      </p:sp>
      <p:sp>
        <p:nvSpPr>
          <p:cNvPr id="19" name="Рамка 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4">
            <a:hlinkClick r:id="rId4" action="ppaction://hlinksldjump"/>
          </p:cNvPr>
          <p:cNvSpPr/>
          <p:nvPr/>
        </p:nvSpPr>
        <p:spPr>
          <a:xfrm>
            <a:off x="1857356" y="1500174"/>
            <a:ext cx="2357454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КРУТОЙ КРАЙ ОВРАГА</a:t>
            </a:r>
            <a:endParaRPr lang="ru-RU" b="1" dirty="0"/>
          </a:p>
        </p:txBody>
      </p:sp>
      <p:sp>
        <p:nvSpPr>
          <p:cNvPr id="14" name="Нижний колонтитул 3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"СОШ №6" 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Лесосибирск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4"/>
          <p:cNvSpPr/>
          <p:nvPr/>
        </p:nvSpPr>
        <p:spPr>
          <a:xfrm>
            <a:off x="2643174" y="4286256"/>
            <a:ext cx="1857388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ПАСТБИЩЕ, ВЫГОН</a:t>
            </a:r>
            <a:endParaRPr lang="ru-RU" b="1" dirty="0"/>
          </a:p>
        </p:txBody>
      </p:sp>
      <p:sp>
        <p:nvSpPr>
          <p:cNvPr id="33" name="Скругленный прямоугольник 32">
            <a:hlinkClick r:id="rId3" action="ppaction://hlinksldjump"/>
          </p:cNvPr>
          <p:cNvSpPr/>
          <p:nvPr/>
        </p:nvSpPr>
        <p:spPr>
          <a:xfrm>
            <a:off x="3857620" y="3071810"/>
            <a:ext cx="1928826" cy="78581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ПОСКОТИНА</a:t>
            </a:r>
            <a:endParaRPr lang="ru-RU" sz="2400" b="1" dirty="0"/>
          </a:p>
        </p:txBody>
      </p:sp>
      <p:sp>
        <p:nvSpPr>
          <p:cNvPr id="35" name="10">
            <a:hlinkClick r:id="rId4" action="ppaction://hlinksldjump"/>
          </p:cNvPr>
          <p:cNvSpPr/>
          <p:nvPr/>
        </p:nvSpPr>
        <p:spPr>
          <a:xfrm>
            <a:off x="1357290" y="3357562"/>
            <a:ext cx="1500166" cy="50006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ОБЕЩАТЬ</a:t>
            </a:r>
            <a:endParaRPr lang="ru-RU" b="1" dirty="0"/>
          </a:p>
        </p:txBody>
      </p:sp>
      <p:sp>
        <p:nvSpPr>
          <p:cNvPr id="36" name="7">
            <a:hlinkClick r:id="rId4" action="ppaction://hlinksldjump"/>
          </p:cNvPr>
          <p:cNvSpPr/>
          <p:nvPr/>
        </p:nvSpPr>
        <p:spPr>
          <a:xfrm>
            <a:off x="1285852" y="1928802"/>
            <a:ext cx="2428860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КОВАРНЫЙ, ХИТРЫЙ, ЗЛОЙ ЧЕЛОВЕК</a:t>
            </a:r>
          </a:p>
        </p:txBody>
      </p:sp>
      <p:sp>
        <p:nvSpPr>
          <p:cNvPr id="37" name="2">
            <a:hlinkClick r:id="rId4" action="ppaction://hlinksldjump"/>
          </p:cNvPr>
          <p:cNvSpPr/>
          <p:nvPr/>
        </p:nvSpPr>
        <p:spPr>
          <a:xfrm>
            <a:off x="4786314" y="1857364"/>
            <a:ext cx="2000264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ССОРИТЬСЯ</a:t>
            </a:r>
            <a:endParaRPr lang="ru-RU" b="1" dirty="0"/>
          </a:p>
        </p:txBody>
      </p:sp>
      <p:sp>
        <p:nvSpPr>
          <p:cNvPr id="41" name="8">
            <a:hlinkClick r:id="rId4" action="ppaction://hlinksldjump"/>
          </p:cNvPr>
          <p:cNvSpPr/>
          <p:nvPr/>
        </p:nvSpPr>
        <p:spPr>
          <a:xfrm>
            <a:off x="5786446" y="4357694"/>
            <a:ext cx="2285984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ГЛУБОКАЯ ЛУЖА, ЯМА С ВОДОЙ</a:t>
            </a:r>
            <a:endParaRPr lang="ru-RU" b="1" dirty="0"/>
          </a:p>
        </p:txBody>
      </p:sp>
      <p:sp>
        <p:nvSpPr>
          <p:cNvPr id="46" name="5">
            <a:hlinkClick r:id="rId4" action="ppaction://hlinksldjump"/>
          </p:cNvPr>
          <p:cNvSpPr/>
          <p:nvPr/>
        </p:nvSpPr>
        <p:spPr>
          <a:xfrm>
            <a:off x="6643702" y="3000372"/>
            <a:ext cx="1500166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СУЕТЛИВАЯ</a:t>
            </a:r>
            <a:endParaRPr lang="ru-RU" b="1" dirty="0"/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92869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3. </a:t>
            </a:r>
            <a:r>
              <a:rPr lang="ru-RU" sz="3200" dirty="0" smtClean="0"/>
              <a:t>Найдите соответствие слов героев рассказов с их значением: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22" name="Нижний колонтитул 3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"СОШ №6" 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Лесосибирск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6" grpId="0" animBg="1"/>
      <p:bldP spid="37" grpId="0" animBg="1"/>
      <p:bldP spid="41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122899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40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 </a:t>
            </a:r>
            <a:r>
              <a:rPr lang="ru-RU" sz="4000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тур. Разминка. </a:t>
            </a:r>
            <a:br>
              <a:rPr lang="ru-RU" sz="4000" i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sz="4000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256584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Задание 1. По </a:t>
            </a: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иллюстрациям определить название рассказов. </a:t>
            </a:r>
            <a:endParaRPr lang="ru-RU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132856"/>
            <a:ext cx="4432176" cy="18327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102300"/>
            <a:ext cx="3600400" cy="26700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3" y="2415337"/>
            <a:ext cx="4032448" cy="31546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2782" y="5958078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1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4"/>
          <p:cNvSpPr/>
          <p:nvPr/>
        </p:nvSpPr>
        <p:spPr>
          <a:xfrm>
            <a:off x="1000100" y="3071810"/>
            <a:ext cx="2428892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ПАРЕНАЯ В ПЕЧИ РЕПА</a:t>
            </a:r>
            <a:endParaRPr lang="ru-RU" b="1" dirty="0"/>
          </a:p>
        </p:txBody>
      </p:sp>
      <p:sp>
        <p:nvSpPr>
          <p:cNvPr id="33" name="Скругленный прямоугольник 32">
            <a:hlinkClick r:id="rId3" action="ppaction://hlinksldjump"/>
          </p:cNvPr>
          <p:cNvSpPr/>
          <p:nvPr/>
        </p:nvSpPr>
        <p:spPr>
          <a:xfrm>
            <a:off x="3929058" y="3000372"/>
            <a:ext cx="1643074" cy="78581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ПАРЕНКА</a:t>
            </a:r>
            <a:endParaRPr lang="ru-RU" sz="2400" b="1" dirty="0"/>
          </a:p>
        </p:txBody>
      </p:sp>
      <p:sp>
        <p:nvSpPr>
          <p:cNvPr id="39" name="9">
            <a:hlinkClick r:id="rId4" action="ppaction://hlinksldjump"/>
          </p:cNvPr>
          <p:cNvSpPr/>
          <p:nvPr/>
        </p:nvSpPr>
        <p:spPr>
          <a:xfrm>
            <a:off x="4143372" y="1643050"/>
            <a:ext cx="2500330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ПОЛОГИЙ ХОЛМ</a:t>
            </a:r>
          </a:p>
        </p:txBody>
      </p:sp>
      <p:sp>
        <p:nvSpPr>
          <p:cNvPr id="41" name="8">
            <a:hlinkClick r:id="rId4" action="ppaction://hlinksldjump"/>
          </p:cNvPr>
          <p:cNvSpPr/>
          <p:nvPr/>
        </p:nvSpPr>
        <p:spPr>
          <a:xfrm>
            <a:off x="6143636" y="2857496"/>
            <a:ext cx="2285984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ГЛУБОКАЯ ЛУЖА, ЯМА С ВОДОЙ</a:t>
            </a:r>
            <a:endParaRPr lang="ru-RU" b="1" dirty="0"/>
          </a:p>
        </p:txBody>
      </p:sp>
      <p:sp>
        <p:nvSpPr>
          <p:cNvPr id="42" name="11">
            <a:hlinkClick r:id="rId4" action="ppaction://hlinksldjump"/>
          </p:cNvPr>
          <p:cNvSpPr/>
          <p:nvPr/>
        </p:nvSpPr>
        <p:spPr>
          <a:xfrm>
            <a:off x="5286380" y="4214818"/>
            <a:ext cx="2786082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ЗЕМЕЛЬНЫЙ УЧАСТОК  ВДАЛИ ОТ СЕЛА</a:t>
            </a:r>
            <a:endParaRPr lang="ru-RU" b="1" dirty="0"/>
          </a:p>
        </p:txBody>
      </p:sp>
      <p:sp>
        <p:nvSpPr>
          <p:cNvPr id="44" name="13">
            <a:hlinkClick r:id="rId4" action="ppaction://hlinksldjump"/>
          </p:cNvPr>
          <p:cNvSpPr/>
          <p:nvPr/>
        </p:nvSpPr>
        <p:spPr>
          <a:xfrm>
            <a:off x="2857488" y="4357694"/>
            <a:ext cx="1500166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ПАСТБИЩЕ, ВЫГОН</a:t>
            </a:r>
            <a:endParaRPr lang="ru-RU" b="1" dirty="0"/>
          </a:p>
        </p:txBody>
      </p:sp>
      <p:sp>
        <p:nvSpPr>
          <p:cNvPr id="46" name="5">
            <a:hlinkClick r:id="rId4" action="ppaction://hlinksldjump"/>
          </p:cNvPr>
          <p:cNvSpPr/>
          <p:nvPr/>
        </p:nvSpPr>
        <p:spPr>
          <a:xfrm>
            <a:off x="1714480" y="1928802"/>
            <a:ext cx="1500166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СУЕТЛИВАЯ</a:t>
            </a:r>
            <a:endParaRPr lang="ru-RU" b="1" dirty="0"/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92869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4. </a:t>
            </a:r>
            <a:r>
              <a:rPr lang="ru-RU" sz="3200" dirty="0" smtClean="0"/>
              <a:t>Найдите соответствие слов героев рассказов с их значением: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22" name="Нижний колонтитул 3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"СОШ №6" 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Лесосибирск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9" grpId="0" animBg="1"/>
      <p:bldP spid="41" grpId="0" animBg="1"/>
      <p:bldP spid="42" grpId="0" animBg="1"/>
      <p:bldP spid="44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4"/>
          <p:cNvSpPr/>
          <p:nvPr/>
        </p:nvSpPr>
        <p:spPr>
          <a:xfrm>
            <a:off x="4357686" y="4214818"/>
            <a:ext cx="1857388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ОБЕЩАТЬ</a:t>
            </a:r>
            <a:endParaRPr lang="ru-RU" b="1" dirty="0"/>
          </a:p>
        </p:txBody>
      </p:sp>
      <p:sp>
        <p:nvSpPr>
          <p:cNvPr id="33" name="Скругленный прямоугольник 32">
            <a:hlinkClick r:id="rId3" action="ppaction://hlinksldjump"/>
          </p:cNvPr>
          <p:cNvSpPr/>
          <p:nvPr/>
        </p:nvSpPr>
        <p:spPr>
          <a:xfrm>
            <a:off x="4214810" y="2786058"/>
            <a:ext cx="1643074" cy="78581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СУЛИТЬ</a:t>
            </a:r>
            <a:endParaRPr lang="ru-RU" sz="2400" b="1" dirty="0"/>
          </a:p>
        </p:txBody>
      </p:sp>
      <p:sp>
        <p:nvSpPr>
          <p:cNvPr id="36" name="7">
            <a:hlinkClick r:id="rId4" action="ppaction://hlinksldjump"/>
          </p:cNvPr>
          <p:cNvSpPr/>
          <p:nvPr/>
        </p:nvSpPr>
        <p:spPr>
          <a:xfrm>
            <a:off x="1285852" y="3571876"/>
            <a:ext cx="2428860" cy="7143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КОВАРНЫЙ, ХИТРЫЙ, ЗЛОЙ ЧЕЛОВЕК</a:t>
            </a:r>
          </a:p>
        </p:txBody>
      </p:sp>
      <p:sp>
        <p:nvSpPr>
          <p:cNvPr id="37" name="2">
            <a:hlinkClick r:id="rId4" action="ppaction://hlinksldjump"/>
          </p:cNvPr>
          <p:cNvSpPr/>
          <p:nvPr/>
        </p:nvSpPr>
        <p:spPr>
          <a:xfrm>
            <a:off x="4357686" y="1500174"/>
            <a:ext cx="2000264" cy="6429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ССОРИТЬСЯ</a:t>
            </a:r>
            <a:endParaRPr lang="ru-RU" b="1" dirty="0"/>
          </a:p>
        </p:txBody>
      </p:sp>
      <p:sp>
        <p:nvSpPr>
          <p:cNvPr id="43" name="4">
            <a:hlinkClick r:id="rId4" action="ppaction://hlinksldjump"/>
          </p:cNvPr>
          <p:cNvSpPr/>
          <p:nvPr/>
        </p:nvSpPr>
        <p:spPr>
          <a:xfrm>
            <a:off x="6429388" y="3214686"/>
            <a:ext cx="2357454" cy="78581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ДЕРЕВЯННАЯ ОГРАДА, ЗАБОР</a:t>
            </a:r>
            <a:endParaRPr lang="ru-RU" b="1" dirty="0"/>
          </a:p>
        </p:txBody>
      </p:sp>
      <p:sp>
        <p:nvSpPr>
          <p:cNvPr id="46" name="5">
            <a:hlinkClick r:id="rId4" action="ppaction://hlinksldjump"/>
          </p:cNvPr>
          <p:cNvSpPr/>
          <p:nvPr/>
        </p:nvSpPr>
        <p:spPr>
          <a:xfrm>
            <a:off x="6715140" y="2285992"/>
            <a:ext cx="1500166" cy="5715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СУЕТЛИВАЯ</a:t>
            </a:r>
            <a:endParaRPr lang="ru-RU" b="1" dirty="0"/>
          </a:p>
        </p:txBody>
      </p:sp>
      <p:sp>
        <p:nvSpPr>
          <p:cNvPr id="18" name="Рамка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572528" cy="92869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5. </a:t>
            </a:r>
            <a:r>
              <a:rPr lang="ru-RU" sz="3200" dirty="0" smtClean="0"/>
              <a:t>Найдите соответствие слов героев рассказов с их значением: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22" name="Нижний колонтитул 3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"СОШ №6" г.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Лесосибирск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2">
            <a:hlinkClick r:id="rId4" action="ppaction://hlinksldjump"/>
          </p:cNvPr>
          <p:cNvSpPr/>
          <p:nvPr/>
        </p:nvSpPr>
        <p:spPr>
          <a:xfrm>
            <a:off x="1428728" y="1928802"/>
            <a:ext cx="2127439" cy="93382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КРУТОЙ КРАЙ ОВРАГА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6" grpId="0" animBg="1"/>
      <p:bldP spid="37" grpId="0" animBg="1"/>
      <p:bldP spid="43" grpId="0" animBg="1"/>
      <p:bldP spid="46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6756" y="476672"/>
            <a:ext cx="750099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Литературный </a:t>
            </a:r>
            <a:r>
              <a:rPr lang="ru-RU" sz="4800" b="1" dirty="0" err="1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квиз</a:t>
            </a:r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«Очарование словом…» </a:t>
            </a:r>
          </a:p>
          <a:p>
            <a:pPr algn="ctr"/>
            <a:r>
              <a:rPr lang="ru-RU" sz="4800" b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 рассказам В.П. Астафьева</a:t>
            </a:r>
          </a:p>
        </p:txBody>
      </p:sp>
      <p:sp>
        <p:nvSpPr>
          <p:cNvPr id="10" name="Нижний колонтитул 39"/>
          <p:cNvSpPr>
            <a:spLocks noGrp="1"/>
          </p:cNvSpPr>
          <p:nvPr>
            <p:ph type="ftr" sz="quarter" idx="11"/>
          </p:nvPr>
        </p:nvSpPr>
        <p:spPr>
          <a:xfrm>
            <a:off x="2555776" y="6286496"/>
            <a:ext cx="4392488" cy="571504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Учитель МБОУ 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"СОШ №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6» </a:t>
            </a:r>
            <a:r>
              <a:rPr lang="ru-RU" sz="1400" b="1" dirty="0" err="1" smtClean="0">
                <a:solidFill>
                  <a:schemeClr val="tx1"/>
                </a:solidFill>
                <a:latin typeface="Monotype Corsiva" panose="03010101010201010101" pitchFamily="66" charset="0"/>
              </a:rPr>
              <a:t>Рачкова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 Татьяна Владимировна </a:t>
            </a:r>
            <a:endParaRPr lang="ru-RU" sz="1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58148" y="6143644"/>
            <a:ext cx="1071570" cy="500066"/>
          </a:xfrm>
          <a:prstGeom prst="actionButtonForwardNex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r="21051"/>
          <a:stretch>
            <a:fillRect/>
          </a:stretch>
        </p:blipFill>
        <p:spPr bwMode="auto">
          <a:xfrm>
            <a:off x="-32" y="0"/>
            <a:ext cx="1071570" cy="687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139952" y="3490056"/>
            <a:ext cx="46440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Настало время ценить… самое дорогое, 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что у нас еще есть, – наше родное слово 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– основу основ нашей жизни.</a:t>
            </a:r>
          </a:p>
          <a:p>
            <a:pPr algn="r">
              <a:lnSpc>
                <a:spcPct val="115000"/>
              </a:lnSpc>
            </a:pPr>
            <a:r>
              <a:rPr lang="ru-RU" sz="2000" b="1" i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Виктор Астафьев</a:t>
            </a:r>
          </a:p>
        </p:txBody>
      </p:sp>
    </p:spTree>
    <p:extLst>
      <p:ext uri="{BB962C8B-B14F-4D97-AF65-F5344CB8AC3E}">
        <p14:creationId xmlns:p14="http://schemas.microsoft.com/office/powerpoint/2010/main" val="337674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0"/>
            <a:ext cx="840108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      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МБОУ "СОШ №6" г. Лесосибирск</a:t>
            </a:r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8"/>
            </a:avLst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3071810"/>
            <a:ext cx="5616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ИГРУ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285860"/>
            <a:ext cx="38270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endshow" highlightClick="1"/>
          </p:cNvPr>
          <p:cNvSpPr/>
          <p:nvPr/>
        </p:nvSpPr>
        <p:spPr>
          <a:xfrm>
            <a:off x="7858148" y="6143644"/>
            <a:ext cx="1071570" cy="500066"/>
          </a:xfrm>
          <a:prstGeom prst="actionButtonForwardNex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Рассказы Виктора Петровича Астафьева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507288" cy="485740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4400" dirty="0" smtClean="0">
                <a:latin typeface="Monotype Corsiva" panose="03010101010201010101" pitchFamily="66" charset="0"/>
              </a:rPr>
              <a:t>«Мальчик в белой рубашке»</a:t>
            </a:r>
          </a:p>
          <a:p>
            <a:pPr marL="514350" indent="-514350">
              <a:buAutoNum type="arabicPeriod"/>
            </a:pPr>
            <a:r>
              <a:rPr lang="ru-RU" sz="4400" dirty="0" smtClean="0">
                <a:latin typeface="Monotype Corsiva" panose="03010101010201010101" pitchFamily="66" charset="0"/>
              </a:rPr>
              <a:t>«</a:t>
            </a:r>
            <a:r>
              <a:rPr lang="ru-RU" sz="4400" dirty="0" err="1" smtClean="0">
                <a:latin typeface="Monotype Corsiva" panose="03010101010201010101" pitchFamily="66" charset="0"/>
              </a:rPr>
              <a:t>Васюткино</a:t>
            </a:r>
            <a:r>
              <a:rPr lang="ru-RU" sz="4400" dirty="0" smtClean="0">
                <a:latin typeface="Monotype Corsiva" panose="03010101010201010101" pitchFamily="66" charset="0"/>
              </a:rPr>
              <a:t> озеро»</a:t>
            </a:r>
          </a:p>
          <a:p>
            <a:pPr marL="514350" indent="-514350">
              <a:buAutoNum type="arabicPeriod"/>
            </a:pPr>
            <a:r>
              <a:rPr lang="ru-RU" sz="4400" dirty="0" smtClean="0">
                <a:latin typeface="Monotype Corsiva" panose="03010101010201010101" pitchFamily="66" charset="0"/>
              </a:rPr>
              <a:t>«Конь с розовой гривой»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27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1 тур. Разминка. </a:t>
            </a:r>
            <a:b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616624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Задание </a:t>
            </a:r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2. </a:t>
            </a: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 </a:t>
            </a:r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фрагментам </a:t>
            </a: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определить название рассказов. </a:t>
            </a:r>
            <a:endParaRPr lang="ru-RU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1. Забыли </a:t>
            </a:r>
            <a:r>
              <a:rPr lang="ru-RU" i="1" dirty="0">
                <a:latin typeface="Monotype Corsiva" panose="03010101010201010101" pitchFamily="66" charset="0"/>
              </a:rPr>
              <a:t>братья свой обман, а Петенька помнил и про маму, и про шанежку, и про шкалик с молоком, и когда братья </a:t>
            </a:r>
            <a:r>
              <a:rPr lang="ru-RU" i="1" dirty="0" err="1">
                <a:latin typeface="Monotype Corsiva" panose="03010101010201010101" pitchFamily="66" charset="0"/>
              </a:rPr>
              <a:t>сморенно</a:t>
            </a:r>
            <a:r>
              <a:rPr lang="ru-RU" i="1" dirty="0">
                <a:latin typeface="Monotype Corsiva" panose="03010101010201010101" pitchFamily="66" charset="0"/>
              </a:rPr>
              <a:t> заснули под навесом, он вышел за ворота заимки и, подрубив ладошкой ослепляющий свет закатывающегося к вечеру солнца, потащился к желтой полосе, где и в самом деле жала рожь и вязала снопы его мать.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5805264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6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  <a:t>Рассказ «Мальчик в белой рубашке»</a:t>
            </a:r>
            <a:br>
              <a:rPr lang="ru-RU" i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11" y="908720"/>
            <a:ext cx="8869903" cy="48245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065" y="6062511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3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1 тур. Разминка. </a:t>
            </a:r>
            <a:b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616624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Задание </a:t>
            </a:r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2. </a:t>
            </a: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 </a:t>
            </a:r>
            <a:r>
              <a:rPr lang="ru-RU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фрагментам </a:t>
            </a: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определить название рассказов. </a:t>
            </a:r>
            <a:endParaRPr lang="ru-RU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Monotype Corsiva" panose="03010101010201010101" pitchFamily="66" charset="0"/>
              </a:rPr>
              <a:t>2</a:t>
            </a:r>
            <a:r>
              <a:rPr lang="ru-RU" sz="4000" i="1" dirty="0" smtClean="0">
                <a:latin typeface="Monotype Corsiva" panose="03010101010201010101" pitchFamily="66" charset="0"/>
              </a:rPr>
              <a:t>. Петровна </a:t>
            </a:r>
            <a:r>
              <a:rPr lang="ru-RU" sz="4000" i="1" dirty="0">
                <a:latin typeface="Monotype Corsiva" panose="03010101010201010101" pitchFamily="66" charset="0"/>
              </a:rPr>
              <a:t>боится – вдруг ты утонешь. Вот она как запричитает: «Утону-у-</a:t>
            </a:r>
            <a:r>
              <a:rPr lang="ru-RU" sz="4000" i="1" dirty="0" err="1">
                <a:latin typeface="Monotype Corsiva" panose="03010101010201010101" pitchFamily="66" charset="0"/>
              </a:rPr>
              <a:t>ул</a:t>
            </a:r>
            <a:r>
              <a:rPr lang="ru-RU" sz="4000" i="1" dirty="0">
                <a:latin typeface="Monotype Corsiva" panose="03010101010201010101" pitchFamily="66" charset="0"/>
              </a:rPr>
              <a:t> мой дитятко, </a:t>
            </a:r>
            <a:r>
              <a:rPr lang="ru-RU" sz="4000" i="1" dirty="0" err="1">
                <a:latin typeface="Monotype Corsiva" panose="03010101010201010101" pitchFamily="66" charset="0"/>
              </a:rPr>
              <a:t>спокинул</a:t>
            </a:r>
            <a:r>
              <a:rPr lang="ru-RU" sz="4000" i="1" dirty="0">
                <a:latin typeface="Monotype Corsiva" panose="03010101010201010101" pitchFamily="66" charset="0"/>
              </a:rPr>
              <a:t> меня, сиротиночка…» – ты тут и вылезешь!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5805264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0"/>
            <a:ext cx="8208912" cy="67904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6439" y="6180814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1 тур. Разминка. </a:t>
            </a:r>
            <a:b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Задание 2. По фрагментам определить название рассказов. </a:t>
            </a:r>
          </a:p>
          <a:p>
            <a:pPr marL="0" indent="0">
              <a:buNone/>
            </a:pPr>
            <a:r>
              <a:rPr lang="ru-RU" sz="3600" i="1" dirty="0" smtClean="0">
                <a:latin typeface="Monotype Corsiva" panose="03010101010201010101" pitchFamily="66" charset="0"/>
              </a:rPr>
              <a:t>3. Сделает </a:t>
            </a:r>
            <a:r>
              <a:rPr lang="ru-RU" sz="3600" i="1" dirty="0">
                <a:latin typeface="Monotype Corsiva" panose="03010101010201010101" pitchFamily="66" charset="0"/>
              </a:rPr>
              <a:t>человек зарубку на одном дереве, отойдёт немного, ещё топором тюкнет, потом ещё. За этим человеком пойдут другие люди; собьют каблуками мох с </a:t>
            </a:r>
            <a:r>
              <a:rPr lang="ru-RU" sz="3600" i="1" dirty="0" err="1">
                <a:latin typeface="Monotype Corsiva" panose="03010101010201010101" pitchFamily="66" charset="0"/>
              </a:rPr>
              <a:t>валежин</a:t>
            </a:r>
            <a:r>
              <a:rPr lang="ru-RU" sz="3600" i="1" dirty="0">
                <a:latin typeface="Monotype Corsiva" panose="03010101010201010101" pitchFamily="66" charset="0"/>
              </a:rPr>
              <a:t>, притопчут траву, ягодники, отпечатают следы в грязи, и получится тропинка.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769" y="6059707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4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192234"/>
            <a:ext cx="8928992" cy="64771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273" y="6248347"/>
            <a:ext cx="1182727" cy="60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3190</TotalTime>
  <Words>808</Words>
  <Application>Microsoft Office PowerPoint</Application>
  <PresentationFormat>Экран (4:3)</PresentationFormat>
  <Paragraphs>163</Paragraphs>
  <Slides>23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 1 тур. Разминка.  </vt:lpstr>
      <vt:lpstr>Рассказы Виктора Петровича Астафьева</vt:lpstr>
      <vt:lpstr>1 тур. Разминка.  </vt:lpstr>
      <vt:lpstr>Рассказ «Мальчик в белой рубашке» </vt:lpstr>
      <vt:lpstr>1 тур. Разминка.  </vt:lpstr>
      <vt:lpstr>Презентация PowerPoint</vt:lpstr>
      <vt:lpstr>1 тур. Разминка.  </vt:lpstr>
      <vt:lpstr>Презентация PowerPoint</vt:lpstr>
      <vt:lpstr>2 тур. «Особые слова»</vt:lpstr>
      <vt:lpstr>2 тур. «Особые слова»</vt:lpstr>
      <vt:lpstr> Задание 3. «Переводы с русского на русский». Найдите соответствие просторечных слов общепринятым нормативным словам. </vt:lpstr>
      <vt:lpstr>  2 тур. «Особые слова»  Задание 4. «Современные корректоры» </vt:lpstr>
      <vt:lpstr>3 тур. «Устойчивые выражения» </vt:lpstr>
      <vt:lpstr>3 тур. «Устойчивые выражения» </vt:lpstr>
      <vt:lpstr>4 тур. Творческий  </vt:lpstr>
      <vt:lpstr> 1. Найдите соответствие слов героев рассказов с их значением: </vt:lpstr>
      <vt:lpstr>2.Найдите соответствие слов героев рассказов с их значением:</vt:lpstr>
      <vt:lpstr> 3. Найдите соответствие слов героев рассказов с их значением: </vt:lpstr>
      <vt:lpstr> 4. Найдите соответствие слов героев рассказов с их значением: </vt:lpstr>
      <vt:lpstr> 5. Найдите соответствие слов героев рассказов с их значением: </vt:lpstr>
      <vt:lpstr>Презентация PowerPoint</vt:lpstr>
      <vt:lpstr>Презентация PowerPoint</vt:lpstr>
    </vt:vector>
  </TitlesOfParts>
  <Company>SimartSOFT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</dc:creator>
  <cp:lastModifiedBy>user</cp:lastModifiedBy>
  <cp:revision>48</cp:revision>
  <dcterms:created xsi:type="dcterms:W3CDTF">2023-11-15T16:39:28Z</dcterms:created>
  <dcterms:modified xsi:type="dcterms:W3CDTF">2024-02-06T11:53:14Z</dcterms:modified>
</cp:coreProperties>
</file>