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63" r:id="rId5"/>
    <p:sldId id="262" r:id="rId6"/>
    <p:sldId id="265" r:id="rId7"/>
    <p:sldId id="264" r:id="rId8"/>
    <p:sldId id="25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95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782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2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1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144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318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73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628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90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110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488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461E1-530D-4CC7-9912-88D15D7900CE}" type="datetimeFigureOut">
              <a:rPr lang="ru-RU" smtClean="0"/>
              <a:pPr/>
              <a:t>19.06.2024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F2E83-58A3-405C-922D-6296E7D05F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276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Типы обществ</a:t>
            </a:r>
            <a:endParaRPr lang="ru-RU" sz="54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cdn.2kgames.com/web/common/images/civilization4_keyart_L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76872"/>
            <a:ext cx="7808866" cy="4392488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-794"/>
            <a:ext cx="9144000" cy="68595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84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mrsenzamici.files.wordpress.com/2014/11/meso-agriculture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0" y="-794"/>
            <a:ext cx="9144000" cy="68595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34" name="Picture 10" descr="https://cs10.pikabu.ru/post_img/2018/04/07/12/15231318408729806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5981228"/>
            <a:ext cx="1686100" cy="876772"/>
          </a:xfrm>
          <a:prstGeom prst="rect">
            <a:avLst/>
          </a:prstGeom>
          <a:noFill/>
        </p:spPr>
      </p:pic>
      <p:pic>
        <p:nvPicPr>
          <p:cNvPr id="1032" name="Picture 8" descr="https://laticka.com/wp-content/uploads/2016/02/3241448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16416" y="1988840"/>
            <a:ext cx="827584" cy="827584"/>
          </a:xfrm>
          <a:prstGeom prst="rect">
            <a:avLst/>
          </a:prstGeom>
          <a:noFill/>
        </p:spPr>
      </p:pic>
      <p:pic>
        <p:nvPicPr>
          <p:cNvPr id="1028" name="Picture 4" descr="https://gas-kvas.com/uploads/posts/2023-01/1673547824_gas-kvas-com-p-melnitsa-risunok-detskii-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501008"/>
            <a:ext cx="1010993" cy="9361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Традиционное общество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4 тыс. до н.э., неолитическая революция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2060848"/>
            <a:ext cx="2089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Экономика</a:t>
            </a:r>
            <a:endParaRPr lang="ru-RU" sz="2700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564904"/>
            <a:ext cx="4833374" cy="2431435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Хозяйство – натуральное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Главный фактор производства – земля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Собственность – коллективная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Орудия труда – примитивные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Труд – ручной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Зависимость от природы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Экономика – экстенсивная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Медленное внедрение инноваций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84168" y="2348880"/>
            <a:ext cx="1957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Политика</a:t>
            </a:r>
            <a:endParaRPr lang="ru-RU" sz="2700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32040" y="2852936"/>
            <a:ext cx="4211960" cy="155427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Форма правления – монархия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Деспотия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Отсутствие политических прав и свобод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Господство воинов и религии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32040" y="4941168"/>
            <a:ext cx="4211960" cy="969496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Низкая социальная мобильность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Сословность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Социальная иерархия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36096" y="4437112"/>
            <a:ext cx="34804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Социальная сфера</a:t>
            </a:r>
            <a:endParaRPr lang="ru-RU" sz="2700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584" y="5013176"/>
            <a:ext cx="30652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Духовная сфера</a:t>
            </a:r>
            <a:endParaRPr lang="ru-RU" sz="2700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5596116"/>
            <a:ext cx="4788024" cy="1261884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Господство традиций, обычаев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Низкий уровень грамотности, элитарность образования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Высокая роль религии</a:t>
            </a:r>
          </a:p>
        </p:txBody>
      </p:sp>
      <p:pic>
        <p:nvPicPr>
          <p:cNvPr id="1036" name="Picture 12" descr="https://spaces-cdn.clipsafari.com/694785vc49ov9nbq0t3y6wf0t17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6209530"/>
            <a:ext cx="1225735" cy="648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 animBg="1"/>
      <p:bldP spid="7" grpId="0" build="p"/>
      <p:bldP spid="8" grpId="0" build="p" animBg="1"/>
      <p:bldP spid="9" grpId="0" build="p" animBg="1"/>
      <p:bldP spid="10" grpId="0" build="p"/>
      <p:bldP spid="11" grpId="0" build="p"/>
      <p:bldP spid="12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s://uchebnik.mos.ru/system/attachments/files/000/112/877/original/%D0%98%D0%BD%D0%B4%D1%83%D1%81%D1%82%D1%80%D0%B8%D0%B0%D0%BB%D1%8C%D0%BD%D0%B0%D1%8F_%D1%86%D0%B8%D0%B2%D0%B8%D0%BB%D0%B8%D0%B7%D0%B0%D1%86%D0%B8%D1%8F_%D0%B2_%D0%BD%D0%B0%D1%87%D0%B0%D0%BB%D0%B5_XX_%D0%B2%D0%B5%D0%BA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4" name="Picture 8" descr="https://intercom.mini.icom.museum/wp-content/uploads/sites/62/2022/08/new-piktochart_3220746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5858889"/>
            <a:ext cx="1598578" cy="99911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Индустриальное общество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16 век, промышленная революция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2060848"/>
            <a:ext cx="2089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FFC000"/>
                </a:solidFill>
                <a:latin typeface="Comic Sans MS" pitchFamily="66" charset="0"/>
              </a:rPr>
              <a:t>Экономика</a:t>
            </a:r>
            <a:endParaRPr lang="ru-RU" sz="27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564904"/>
            <a:ext cx="5364088" cy="2431435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Главный фактор производства – капитал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Собственность – частная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Труд – машинный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Использование интенсивных технологий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Массовое стандартизированное промышленное производство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Механизация и автоматизация производства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75656" y="5013176"/>
            <a:ext cx="189667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FFC000"/>
                </a:solidFill>
                <a:latin typeface="Comic Sans MS" pitchFamily="66" charset="0"/>
              </a:rPr>
              <a:t>Политика</a:t>
            </a:r>
            <a:endParaRPr lang="ru-RU" sz="27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517232"/>
            <a:ext cx="5292080" cy="969496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Демократизация политической жизни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Преобладание республик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Развитие гражданского общества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80112" y="2204864"/>
            <a:ext cx="336823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FFC000"/>
                </a:solidFill>
                <a:latin typeface="Comic Sans MS" pitchFamily="66" charset="0"/>
              </a:rPr>
              <a:t>Социальная сфера</a:t>
            </a:r>
            <a:endParaRPr lang="ru-RU" sz="27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36096" y="2636912"/>
            <a:ext cx="3707904" cy="155427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Высокая социальная мобильность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Классовое деление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Формирование среднего класса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36096" y="4718953"/>
            <a:ext cx="3707904" cy="2139047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Появление массовой культуры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Интенсивное развитие науки и образования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Ценности прогресса, свободы, личного успеха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Индивидуализм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68144" y="4221088"/>
            <a:ext cx="296747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FFC000"/>
                </a:solidFill>
                <a:latin typeface="Comic Sans MS" pitchFamily="66" charset="0"/>
              </a:rPr>
              <a:t>Духовная сфера</a:t>
            </a:r>
            <a:endParaRPr lang="ru-RU" sz="27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pic>
        <p:nvPicPr>
          <p:cNvPr id="19458" name="Picture 2" descr="https://polinka.top/uploads/posts/2023-06/1686097941_polinka-top-p-zavod-kartinka-dlya-prezentatsii-pinterest-1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933056"/>
            <a:ext cx="1458162" cy="1080120"/>
          </a:xfrm>
          <a:prstGeom prst="rect">
            <a:avLst/>
          </a:prstGeom>
          <a:noFill/>
        </p:spPr>
      </p:pic>
      <p:sp>
        <p:nvSpPr>
          <p:cNvPr id="19460" name="AutoShape 4" descr="https://blog.ei.study/wp-content/uploads/2017/05/democracy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https://blog.ei.study/wp-content/uploads/2017/05/democracy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6" name="Picture 10" descr="https://for-teacher.ru/edu/data/img/pic-023smwolk6-00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0108" y="1196752"/>
            <a:ext cx="1213892" cy="1213892"/>
          </a:xfrm>
          <a:prstGeom prst="rect">
            <a:avLst/>
          </a:prstGeom>
          <a:noFill/>
        </p:spPr>
      </p:pic>
      <p:pic>
        <p:nvPicPr>
          <p:cNvPr id="19468" name="Picture 12" descr="https://www.seekpng.com/png/full/789-7892395_thumb-image-photographer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5412" y="5589240"/>
            <a:ext cx="1038588" cy="504056"/>
          </a:xfrm>
          <a:prstGeom prst="rect">
            <a:avLst/>
          </a:prstGeom>
          <a:noFill/>
        </p:spPr>
      </p:pic>
      <p:sp>
        <p:nvSpPr>
          <p:cNvPr id="18" name="Скругленный прямоугольник 17"/>
          <p:cNvSpPr/>
          <p:nvPr/>
        </p:nvSpPr>
        <p:spPr>
          <a:xfrm>
            <a:off x="0" y="-794"/>
            <a:ext cx="9144000" cy="68595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/>
      <p:bldP spid="9" grpId="0" animBg="1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s://s.yimg.com/uu/api/res/1.2/1ztQdxjSWYODq2bDgJmenQ--~B/aD0xODIwO3c9MzAwMDtzbT0xO2FwcGlkPXl0YWNoeW9u/http:/media.zenfs.com/en/homerun/feed_manager_auto_publish_494/d20d35a1a58b704166e4ab8b82e0fa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Comic Sans MS" pitchFamily="66" charset="0"/>
              </a:rPr>
              <a:t>Постиндустриальное (информационное) общество</a:t>
            </a:r>
            <a:endParaRPr lang="ru-RU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Сер. 20 в., НТР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59632" y="2132856"/>
            <a:ext cx="200888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00B0F0"/>
                </a:solidFill>
                <a:latin typeface="Comic Sans MS" pitchFamily="66" charset="0"/>
              </a:rPr>
              <a:t>Экономика</a:t>
            </a:r>
            <a:endParaRPr lang="ru-RU" sz="27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0112" y="1628800"/>
            <a:ext cx="336823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00B0F0"/>
                </a:solidFill>
                <a:latin typeface="Comic Sans MS" pitchFamily="66" charset="0"/>
              </a:rPr>
              <a:t>Социальная сфера</a:t>
            </a:r>
            <a:endParaRPr lang="ru-RU" sz="27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4293096"/>
            <a:ext cx="296747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00B0F0"/>
                </a:solidFill>
                <a:latin typeface="Comic Sans MS" pitchFamily="66" charset="0"/>
              </a:rPr>
              <a:t>Духовная сфера</a:t>
            </a:r>
            <a:endParaRPr lang="ru-RU" sz="27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636912"/>
            <a:ext cx="5076056" cy="155427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Главный фактор производства – информация (знания)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Выдвижение сферы услуг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Компьютеризация, роботизация труда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Многообразие форм собственности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20072" y="2132856"/>
            <a:ext cx="3923928" cy="155427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Сокращение социального неравенства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Рост удельного веса среднего класса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Страты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20072" y="4293096"/>
            <a:ext cx="3923928" cy="1261884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Правовое государство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Политический плюрализм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Реализация демократических принципов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72200" y="3717032"/>
            <a:ext cx="189667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0" b="1" dirty="0" smtClean="0">
                <a:solidFill>
                  <a:srgbClr val="00B0F0"/>
                </a:solidFill>
                <a:latin typeface="Comic Sans MS" pitchFamily="66" charset="0"/>
              </a:rPr>
              <a:t>Политика</a:t>
            </a:r>
            <a:endParaRPr lang="ru-RU" sz="27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22530" name="Picture 2" descr="https://mst63.ru/wp-content/uploads/5/c/8/5c85bb9886998b40bed671b28dc08af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708920"/>
            <a:ext cx="780154" cy="687316"/>
          </a:xfrm>
          <a:prstGeom prst="rect">
            <a:avLst/>
          </a:prstGeom>
          <a:noFill/>
        </p:spPr>
      </p:pic>
      <p:pic>
        <p:nvPicPr>
          <p:cNvPr id="22532" name="Picture 4" descr="https://simplysociology.com/wp-content/uploads/social_stratific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1912" y="980728"/>
            <a:ext cx="792088" cy="792088"/>
          </a:xfrm>
          <a:prstGeom prst="rect">
            <a:avLst/>
          </a:prstGeom>
          <a:noFill/>
        </p:spPr>
      </p:pic>
      <p:pic>
        <p:nvPicPr>
          <p:cNvPr id="22534" name="Picture 6" descr="https://papik.pro/grafic/uploads/posts/2023-04/1682719091_papik-pro-p-smail-mikroskop-png-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797152"/>
            <a:ext cx="679435" cy="836712"/>
          </a:xfrm>
          <a:prstGeom prst="rect">
            <a:avLst/>
          </a:prstGeom>
          <a:noFill/>
        </p:spPr>
      </p:pic>
      <p:pic>
        <p:nvPicPr>
          <p:cNvPr id="22536" name="Picture 8" descr="http://defectologi.ru/wp-content/uploads/2019/03/riunione-meeting-azien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5734675"/>
            <a:ext cx="1872208" cy="1123325"/>
          </a:xfrm>
          <a:prstGeom prst="rect">
            <a:avLst/>
          </a:prstGeom>
          <a:noFill/>
        </p:spPr>
      </p:pic>
      <p:sp>
        <p:nvSpPr>
          <p:cNvPr id="16" name="Скругленный прямоугольник 15"/>
          <p:cNvSpPr/>
          <p:nvPr/>
        </p:nvSpPr>
        <p:spPr>
          <a:xfrm>
            <a:off x="0" y="-794"/>
            <a:ext cx="9144000" cy="68595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4941168"/>
            <a:ext cx="5076056" cy="1554272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Непрерывное образование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Особая роль науки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Виртуальная культура</a:t>
            </a:r>
          </a:p>
          <a:p>
            <a:pPr>
              <a:buFont typeface="Arial" pitchFamily="34" charset="0"/>
              <a:buChar char="•"/>
            </a:pPr>
            <a:r>
              <a:rPr lang="ru-RU" sz="1900" dirty="0" smtClean="0">
                <a:latin typeface="Comic Sans MS" pitchFamily="66" charset="0"/>
              </a:rPr>
              <a:t>Ценности индивидуального творчества, самореализации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 animBg="1"/>
      <p:bldP spid="10" grpId="0" animBg="1"/>
      <p:bldP spid="12" grpId="0" animBg="1"/>
      <p:bldP spid="13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Проблемы информационного общества</a:t>
            </a:r>
            <a:endParaRPr lang="ru-RU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Comic Sans MS" panose="030F0702030302020204" pitchFamily="66" charset="0"/>
              </a:rPr>
              <a:t>обострение безработицы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проблема электронной войны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угроза для свободы личности</a:t>
            </a:r>
          </a:p>
          <a:p>
            <a:r>
              <a:rPr lang="ru-RU" dirty="0" smtClean="0">
                <a:latin typeface="Comic Sans MS" panose="030F0702030302020204" pitchFamily="66" charset="0"/>
              </a:rPr>
              <a:t>проблема взаимодействия человека и техники</a:t>
            </a:r>
          </a:p>
          <a:p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-794"/>
            <a:ext cx="9144000" cy="6859588"/>
          </a:xfrm>
          <a:prstGeom prst="round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55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225</Words>
  <Application>Microsoft Office PowerPoint</Application>
  <PresentationFormat>Экран (4:3)</PresentationFormat>
  <Paragraphs>72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Тема Office</vt:lpstr>
      <vt:lpstr>Типы обществ</vt:lpstr>
      <vt:lpstr>Презентация PowerPoint</vt:lpstr>
      <vt:lpstr>Традиционное общество</vt:lpstr>
      <vt:lpstr>Презентация PowerPoint</vt:lpstr>
      <vt:lpstr>Индустриальное общество</vt:lpstr>
      <vt:lpstr>Презентация PowerPoint</vt:lpstr>
      <vt:lpstr>Постиндустриальное (информационное) общество</vt:lpstr>
      <vt:lpstr>Проблемы информационного общества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Типы обществ</dc:title>
  <dc:creator>Пользователь Windows</dc:creator>
  <cp:lastModifiedBy>323</cp:lastModifiedBy>
  <cp:revision>17</cp:revision>
  <dcterms:created xsi:type="dcterms:W3CDTF">2021-08-15T10:48:50Z</dcterms:created>
  <dcterms:modified xsi:type="dcterms:W3CDTF">2024-06-19T03:51:29Z</dcterms:modified>
</cp:coreProperties>
</file>