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90" r:id="rId2"/>
    <p:sldId id="289" r:id="rId3"/>
    <p:sldId id="295" r:id="rId4"/>
    <p:sldId id="326" r:id="rId5"/>
    <p:sldId id="324" r:id="rId6"/>
    <p:sldId id="325" r:id="rId7"/>
    <p:sldId id="315" r:id="rId8"/>
    <p:sldId id="296" r:id="rId9"/>
    <p:sldId id="335" r:id="rId10"/>
    <p:sldId id="333" r:id="rId11"/>
    <p:sldId id="332" r:id="rId12"/>
    <p:sldId id="334" r:id="rId13"/>
    <p:sldId id="302" r:id="rId14"/>
    <p:sldId id="276" r:id="rId15"/>
    <p:sldId id="311" r:id="rId16"/>
    <p:sldId id="260" r:id="rId17"/>
    <p:sldId id="331" r:id="rId18"/>
    <p:sldId id="301" r:id="rId19"/>
    <p:sldId id="298" r:id="rId20"/>
    <p:sldId id="288" r:id="rId21"/>
    <p:sldId id="304" r:id="rId22"/>
    <p:sldId id="313" r:id="rId23"/>
    <p:sldId id="282" r:id="rId24"/>
    <p:sldId id="297" r:id="rId25"/>
    <p:sldId id="330" r:id="rId26"/>
    <p:sldId id="329" r:id="rId27"/>
    <p:sldId id="259" r:id="rId28"/>
    <p:sldId id="336" r:id="rId29"/>
    <p:sldId id="327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  <a:srgbClr val="003399"/>
    <a:srgbClr val="A62F0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5401" autoAdjust="0"/>
  </p:normalViewPr>
  <p:slideViewPr>
    <p:cSldViewPr>
      <p:cViewPr varScale="1">
        <p:scale>
          <a:sx n="62" d="100"/>
          <a:sy n="62" d="100"/>
        </p:scale>
        <p:origin x="-159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hPercent val="256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278745644599303"/>
          <c:y val="3.8135593220338986E-2"/>
          <c:w val="0.86411149825783973"/>
          <c:h val="0.80508474576270428"/>
        </c:manualLayout>
      </c:layout>
      <c:bar3DChart>
        <c:barDir val="bar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rgbClr val="000099"/>
            </a:solidFill>
            <a:ln w="12714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6.480849835319347E-3"/>
                  <c:y val="2.7137265723588499E-2"/>
                </c:manualLayout>
              </c:layout>
              <c:showVal val="1"/>
            </c:dLbl>
            <c:dLbl>
              <c:idx val="1"/>
              <c:layout>
                <c:manualLayout>
                  <c:x val="-2.5446131180014233E-2"/>
                  <c:y val="8.1411797170764494E-2"/>
                </c:manualLayout>
              </c:layout>
              <c:showVal val="1"/>
            </c:dLbl>
            <c:dLbl>
              <c:idx val="2"/>
              <c:layout>
                <c:manualLayout>
                  <c:x val="-1.1580041187008812E-2"/>
                  <c:y val="7.7535044924538443E-2"/>
                </c:manualLayout>
              </c:layout>
              <c:showVal val="1"/>
            </c:dLbl>
            <c:spPr>
              <a:noFill/>
              <a:ln w="25429">
                <a:noFill/>
              </a:ln>
            </c:spPr>
            <c:txPr>
              <a:bodyPr/>
              <a:lstStyle/>
              <a:p>
                <a:pPr>
                  <a:defRPr sz="1026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Val val="1"/>
          </c:dLbls>
          <c:cat>
            <c:strRef>
              <c:f>Sheet1!$B$1:$D$1</c:f>
              <c:strCache>
                <c:ptCount val="3"/>
                <c:pt idx="0">
                  <c:v>2 класс</c:v>
                </c:pt>
                <c:pt idx="1">
                  <c:v>3 класс</c:v>
                </c:pt>
                <c:pt idx="2">
                  <c:v>4 класс</c:v>
                </c:pt>
              </c:strCache>
            </c:strRef>
          </c:cat>
          <c:val>
            <c:numRef>
              <c:f>Sheet1!$B$2:$D$2</c:f>
              <c:numCache>
                <c:formatCode>0%</c:formatCode>
                <c:ptCount val="3"/>
                <c:pt idx="0">
                  <c:v>0.60000000000000064</c:v>
                </c:pt>
                <c:pt idx="1">
                  <c:v>0.69000000000000505</c:v>
                </c:pt>
                <c:pt idx="2">
                  <c:v>0.8700000000000051</c:v>
                </c:pt>
              </c:numCache>
            </c:numRef>
          </c:val>
        </c:ser>
        <c:dLbls>
          <c:showVal val="1"/>
        </c:dLbls>
        <c:gapDepth val="0"/>
        <c:shape val="box"/>
        <c:axId val="90212992"/>
        <c:axId val="90222976"/>
        <c:axId val="0"/>
      </c:bar3DChart>
      <c:catAx>
        <c:axId val="90212992"/>
        <c:scaling>
          <c:orientation val="minMax"/>
        </c:scaling>
        <c:axPos val="l"/>
        <c:numFmt formatCode="General" sourceLinked="1"/>
        <c:tickLblPos val="low"/>
        <c:spPr>
          <a:ln w="317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6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90222976"/>
        <c:crosses val="autoZero"/>
        <c:auto val="1"/>
        <c:lblAlgn val="ctr"/>
        <c:lblOffset val="100"/>
        <c:tickLblSkip val="1"/>
        <c:tickMarkSkip val="1"/>
      </c:catAx>
      <c:valAx>
        <c:axId val="90222976"/>
        <c:scaling>
          <c:orientation val="minMax"/>
        </c:scaling>
        <c:axPos val="b"/>
        <c:majorGridlines>
          <c:spPr>
            <a:ln w="3179">
              <a:solidFill>
                <a:srgbClr val="000000"/>
              </a:solidFill>
              <a:prstDash val="solid"/>
            </a:ln>
          </c:spPr>
        </c:majorGridlines>
        <c:numFmt formatCode="0%" sourceLinked="1"/>
        <c:tickLblPos val="nextTo"/>
        <c:spPr>
          <a:ln w="317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6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90212992"/>
        <c:crosses val="autoZero"/>
        <c:crossBetween val="between"/>
      </c:valAx>
      <c:spPr>
        <a:solidFill>
          <a:srgbClr val="C0C0C0"/>
        </a:solidFill>
        <a:ln w="12714">
          <a:solidFill>
            <a:srgbClr val="808080"/>
          </a:solidFill>
          <a:prstDash val="solid"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026" b="1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73102-44BA-4539-AFEB-8A0BC4F5928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B1337-C0B3-45FB-95B4-D26006368D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9129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AB1337-C0B3-45FB-95B4-D26006368D36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793772-CE82-4E1A-928F-9271A2BDD738}" type="slidenum">
              <a:rPr lang="ru-RU" smtClean="0"/>
              <a:pPr eaLnBrk="1" hangingPunct="1"/>
              <a:t>14</a:t>
            </a:fld>
            <a:endParaRPr lang="ru-RU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9A890B6-CD4A-4A8C-812C-2B9375873EB7}" type="slidenum">
              <a:rPr lang="ru-RU">
                <a:latin typeface="Arial" charset="0"/>
                <a:cs typeface="Arial" charset="0"/>
              </a:rPr>
              <a:pPr/>
              <a:t>24</a:t>
            </a:fld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10" Type="http://schemas.openxmlformats.org/officeDocument/2006/relationships/image" Target="../media/image81.jpeg"/><Relationship Id="rId4" Type="http://schemas.openxmlformats.org/officeDocument/2006/relationships/image" Target="../media/image75.jpeg"/><Relationship Id="rId9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13" Type="http://schemas.openxmlformats.org/officeDocument/2006/relationships/image" Target="../media/image98.jpeg"/><Relationship Id="rId3" Type="http://schemas.openxmlformats.org/officeDocument/2006/relationships/image" Target="../media/image88.jpeg"/><Relationship Id="rId7" Type="http://schemas.openxmlformats.org/officeDocument/2006/relationships/image" Target="../media/image92.jpeg"/><Relationship Id="rId12" Type="http://schemas.openxmlformats.org/officeDocument/2006/relationships/image" Target="../media/image9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eg"/><Relationship Id="rId11" Type="http://schemas.openxmlformats.org/officeDocument/2006/relationships/image" Target="../media/image96.jpeg"/><Relationship Id="rId5" Type="http://schemas.openxmlformats.org/officeDocument/2006/relationships/image" Target="../media/image90.jpeg"/><Relationship Id="rId10" Type="http://schemas.openxmlformats.org/officeDocument/2006/relationships/image" Target="../media/image95.jpeg"/><Relationship Id="rId4" Type="http://schemas.openxmlformats.org/officeDocument/2006/relationships/image" Target="../media/image89.jpeg"/><Relationship Id="rId9" Type="http://schemas.openxmlformats.org/officeDocument/2006/relationships/image" Target="../media/image94.jpeg"/><Relationship Id="rId14" Type="http://schemas.openxmlformats.org/officeDocument/2006/relationships/image" Target="../media/image9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jpe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kopilkaurokov.ru/" TargetMode="External"/><Relationship Id="rId13" Type="http://schemas.openxmlformats.org/officeDocument/2006/relationships/image" Target="../media/image107.jpeg"/><Relationship Id="rId3" Type="http://schemas.openxmlformats.org/officeDocument/2006/relationships/hyperlink" Target="http://metod-kopilka/" TargetMode="External"/><Relationship Id="rId7" Type="http://schemas.openxmlformats.org/officeDocument/2006/relationships/hyperlink" Target="https://znanio.ru/" TargetMode="External"/><Relationship Id="rId12" Type="http://schemas.openxmlformats.org/officeDocument/2006/relationships/image" Target="../media/image10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ultiurok.ru/" TargetMode="External"/><Relationship Id="rId11" Type="http://schemas.openxmlformats.org/officeDocument/2006/relationships/image" Target="../media/image105.png"/><Relationship Id="rId5" Type="http://schemas.openxmlformats.org/officeDocument/2006/relationships/hyperlink" Target="http://www.infourok.ru/" TargetMode="External"/><Relationship Id="rId10" Type="http://schemas.openxmlformats.org/officeDocument/2006/relationships/image" Target="../media/image104.jpeg"/><Relationship Id="rId4" Type="http://schemas.openxmlformats.org/officeDocument/2006/relationships/hyperlink" Target="http://www.proshkolu.ru/" TargetMode="External"/><Relationship Id="rId9" Type="http://schemas.openxmlformats.org/officeDocument/2006/relationships/image" Target="../media/image10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8458200" cy="12223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2800" b="1" dirty="0" smtClean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_OldTyperNr" pitchFamily="18" charset="-52"/>
            </a:endParaRPr>
          </a:p>
        </p:txBody>
      </p:sp>
      <p:pic>
        <p:nvPicPr>
          <p:cNvPr id="32771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6200" y="0"/>
            <a:ext cx="779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8" descr="C:\Users\Сергей\Desktop\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677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er\Desktop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0"/>
            <a:ext cx="6948264" cy="79057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195736" y="2132856"/>
            <a:ext cx="67322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b="1" dirty="0" smtClean="0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Обобщение опыта работы по  теме:</a:t>
            </a:r>
          </a:p>
          <a:p>
            <a:pPr algn="just"/>
            <a:r>
              <a:rPr lang="ru-RU" sz="3600" b="1" dirty="0" smtClean="0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«Формирование </a:t>
            </a:r>
            <a:r>
              <a:rPr lang="ru-RU" sz="3600" b="1" dirty="0" err="1" smtClean="0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гражданско</a:t>
            </a:r>
            <a:r>
              <a:rPr lang="ru-RU" sz="3600" b="1" dirty="0" smtClean="0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- </a:t>
            </a:r>
          </a:p>
          <a:p>
            <a:pPr algn="just"/>
            <a:r>
              <a:rPr lang="ru-RU" sz="3600" b="1" dirty="0" smtClean="0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 патриотических чувств  у младших </a:t>
            </a:r>
            <a:r>
              <a:rPr lang="ru-RU" sz="3600" b="1" dirty="0" smtClean="0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школьников»</a:t>
            </a:r>
            <a:endParaRPr lang="ru-RU" sz="3200" b="1" dirty="0" smtClean="0">
              <a:solidFill>
                <a:srgbClr val="000099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11760" y="5380672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4479624" y="43934"/>
            <a:ext cx="1847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39752" y="764704"/>
            <a:ext cx="60422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учреждение-</a:t>
            </a:r>
          </a:p>
          <a:p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средняя образовательная школа №6 ст. </a:t>
            </a:r>
            <a:r>
              <a:rPr lang="ru-RU" sz="1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Старовеличковской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Калининского района Краснодарского края</a:t>
            </a:r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67744" y="6093296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Гейдарова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Елена Александровна, учитель начальных классов</a:t>
            </a: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7" descr="C:\Users\Сергей\Desktop\Рисунок1 - копия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1052736"/>
            <a:ext cx="86409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воспитание духовно богатой, физически развитой, творчески мыслящей личности, ориентированной на высокие нравственные ценности на основе изучения  краеведения, традиций, истории края, культурного наследия предков.</a:t>
            </a:r>
            <a:endParaRPr lang="ru-RU" sz="22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0"/>
            <a:ext cx="688701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Цель воспитательной программы класса</a:t>
            </a:r>
          </a:p>
          <a:p>
            <a:r>
              <a:rPr lang="ru-RU" sz="2800" b="1" i="1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казачьей направленности: </a:t>
            </a:r>
            <a:endParaRPr lang="ru-RU" sz="2800" i="1" u="sng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2333685"/>
            <a:ext cx="8568952" cy="4552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i="1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algn="just">
              <a:lnSpc>
                <a:spcPts val="2880"/>
              </a:lnSpc>
            </a:pPr>
            <a:r>
              <a:rPr lang="ru-RU" sz="22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1) формировать у детей желания поступать в соответствии  с нравственными ценностями и правилами (жить по совести);</a:t>
            </a:r>
          </a:p>
          <a:p>
            <a:pPr algn="just">
              <a:lnSpc>
                <a:spcPts val="2880"/>
              </a:lnSpc>
            </a:pPr>
            <a:r>
              <a:rPr lang="ru-RU" sz="22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2) развивать способности к состраданию, сопереживанию, пониманию другого человека;</a:t>
            </a:r>
          </a:p>
          <a:p>
            <a:pPr algn="just">
              <a:lnSpc>
                <a:spcPts val="2880"/>
              </a:lnSpc>
            </a:pPr>
            <a:r>
              <a:rPr lang="ru-RU" sz="22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3) воспитывать стремление к любви, добру, толерантности;</a:t>
            </a:r>
          </a:p>
          <a:p>
            <a:pPr algn="just">
              <a:lnSpc>
                <a:spcPts val="2880"/>
              </a:lnSpc>
            </a:pPr>
            <a:r>
              <a:rPr lang="ru-RU" sz="22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4) приобщать детей к истокам культуры казаков, знакомить с обрядами, традициями, бытом;</a:t>
            </a:r>
          </a:p>
          <a:p>
            <a:pPr algn="just">
              <a:lnSpc>
                <a:spcPts val="2880"/>
              </a:lnSpc>
            </a:pPr>
            <a:r>
              <a:rPr lang="ru-RU" sz="22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5)  дать знания в области православной культуры для духовно-нравственного и эстетического развития личности;</a:t>
            </a:r>
          </a:p>
          <a:p>
            <a:pPr algn="just">
              <a:lnSpc>
                <a:spcPts val="2880"/>
              </a:lnSpc>
            </a:pPr>
            <a:r>
              <a:rPr lang="ru-RU" sz="22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6) развивать физические способности учащихся, используя заложенный в них потенциал.</a:t>
            </a:r>
            <a:endParaRPr lang="ru-RU" sz="22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Line 22"/>
          <p:cNvSpPr>
            <a:spLocks noChangeShapeType="1"/>
          </p:cNvSpPr>
          <p:nvPr/>
        </p:nvSpPr>
        <p:spPr bwMode="auto">
          <a:xfrm>
            <a:off x="4716016" y="1340768"/>
            <a:ext cx="1296144" cy="3744416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732240" y="1196752"/>
            <a:ext cx="241175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«Основы</a:t>
            </a:r>
          </a:p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православной </a:t>
            </a:r>
          </a:p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культуры»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339752" y="404664"/>
            <a:ext cx="4398512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>
                <a:rot lat="21299999" lon="21299978" rev="0"/>
              </a:camera>
              <a:lightRig rig="threePt" dir="t">
                <a:rot lat="0" lon="0" rev="4800000"/>
              </a:lightRig>
            </a:scene3d>
          </a:bodyPr>
          <a:lstStyle/>
          <a:p>
            <a:pPr algn="ctr"/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Внеурочная деятельность</a:t>
            </a:r>
          </a:p>
          <a:p>
            <a:pPr algn="ctr"/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Направления деятельности</a:t>
            </a: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1547664" y="260648"/>
            <a:ext cx="5976664" cy="1080120"/>
          </a:xfrm>
          <a:prstGeom prst="ellips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13" name="Rectangle 19"/>
          <p:cNvSpPr>
            <a:spLocks noChangeArrowheads="1"/>
          </p:cNvSpPr>
          <p:nvPr/>
        </p:nvSpPr>
        <p:spPr bwMode="auto">
          <a:xfrm>
            <a:off x="251520" y="1556792"/>
            <a:ext cx="2376264" cy="151216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/>
          </a:p>
          <a:p>
            <a:pPr algn="ctr"/>
            <a:endParaRPr lang="ru-RU" sz="1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1484784"/>
            <a:ext cx="28803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«История и современность</a:t>
            </a:r>
          </a:p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кубанского казачества»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6372200" y="1628800"/>
            <a:ext cx="2520280" cy="144016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/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55576" y="5085184"/>
            <a:ext cx="2376264" cy="1223392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/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395536" y="3356992"/>
            <a:ext cx="2448272" cy="129614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/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5940152" y="5085184"/>
            <a:ext cx="2376264" cy="1152128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/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6300192" y="3356992"/>
            <a:ext cx="2376264" cy="1295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67544" y="3789040"/>
            <a:ext cx="22757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«Казачьи игры»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012160" y="5085184"/>
            <a:ext cx="2256580" cy="83099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«Вместе </a:t>
            </a:r>
          </a:p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весело шагать»</a:t>
            </a:r>
            <a:endParaRPr lang="ru-RU" sz="24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755576" y="5085184"/>
            <a:ext cx="2453236" cy="83099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«Занимательная </a:t>
            </a:r>
          </a:p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математика»</a:t>
            </a:r>
            <a:endParaRPr lang="ru-RU" sz="24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444208" y="3717032"/>
            <a:ext cx="222888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«Юный эколог»</a:t>
            </a:r>
          </a:p>
          <a:p>
            <a:endParaRPr lang="ru-RU" sz="2400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Line 22"/>
          <p:cNvSpPr>
            <a:spLocks noChangeShapeType="1"/>
          </p:cNvSpPr>
          <p:nvPr/>
        </p:nvSpPr>
        <p:spPr bwMode="auto">
          <a:xfrm flipH="1">
            <a:off x="2627784" y="1340768"/>
            <a:ext cx="681608" cy="360040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6" name="Line 22"/>
          <p:cNvSpPr>
            <a:spLocks noChangeShapeType="1"/>
          </p:cNvSpPr>
          <p:nvPr/>
        </p:nvSpPr>
        <p:spPr bwMode="auto">
          <a:xfrm>
            <a:off x="5580112" y="1340768"/>
            <a:ext cx="792088" cy="432048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" name="Line 22"/>
          <p:cNvSpPr>
            <a:spLocks noChangeShapeType="1"/>
          </p:cNvSpPr>
          <p:nvPr/>
        </p:nvSpPr>
        <p:spPr bwMode="auto">
          <a:xfrm flipH="1">
            <a:off x="2915816" y="1340768"/>
            <a:ext cx="936104" cy="2448272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8" name="Line 22"/>
          <p:cNvSpPr>
            <a:spLocks noChangeShapeType="1"/>
          </p:cNvSpPr>
          <p:nvPr/>
        </p:nvSpPr>
        <p:spPr bwMode="auto">
          <a:xfrm flipH="1">
            <a:off x="2915816" y="1340768"/>
            <a:ext cx="1296144" cy="3744416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 dirty="0"/>
          </a:p>
        </p:txBody>
      </p:sp>
      <p:sp>
        <p:nvSpPr>
          <p:cNvPr id="29" name="Line 22"/>
          <p:cNvSpPr>
            <a:spLocks noChangeShapeType="1"/>
          </p:cNvSpPr>
          <p:nvPr/>
        </p:nvSpPr>
        <p:spPr bwMode="auto">
          <a:xfrm>
            <a:off x="5076056" y="1340768"/>
            <a:ext cx="1152128" cy="2448272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2" name="Rectangle 15"/>
          <p:cNvSpPr>
            <a:spLocks noChangeArrowheads="1"/>
          </p:cNvSpPr>
          <p:nvPr/>
        </p:nvSpPr>
        <p:spPr bwMode="auto">
          <a:xfrm>
            <a:off x="3275856" y="5301208"/>
            <a:ext cx="2514600" cy="1250776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/>
          </a:p>
        </p:txBody>
      </p:sp>
      <p:sp>
        <p:nvSpPr>
          <p:cNvPr id="33" name="Line 22"/>
          <p:cNvSpPr>
            <a:spLocks noChangeShapeType="1"/>
          </p:cNvSpPr>
          <p:nvPr/>
        </p:nvSpPr>
        <p:spPr bwMode="auto">
          <a:xfrm flipH="1">
            <a:off x="4499992" y="1340768"/>
            <a:ext cx="0" cy="3816424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3707904" y="5157192"/>
            <a:ext cx="18996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«Фольклор </a:t>
            </a:r>
          </a:p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кубанского</a:t>
            </a:r>
          </a:p>
          <a:p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казачества»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0" y="2996952"/>
            <a:ext cx="3221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гражданско-патриотическое</a:t>
            </a:r>
            <a:endParaRPr lang="ru-RU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0" y="4581128"/>
            <a:ext cx="3131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спортивно-оздоровительное</a:t>
            </a:r>
            <a:endParaRPr lang="ru-RU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6444208" y="6237312"/>
            <a:ext cx="1934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Общекультурное</a:t>
            </a:r>
            <a:endParaRPr lang="ru-RU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6300192" y="2996952"/>
            <a:ext cx="24609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духовно-нравственное</a:t>
            </a:r>
            <a:endParaRPr lang="ru-RU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611560" y="6237312"/>
            <a:ext cx="22461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интеллектуальное </a:t>
            </a:r>
            <a:endParaRPr lang="ru-RU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6228184" y="4581128"/>
            <a:ext cx="27409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научно-познавательное </a:t>
            </a:r>
            <a:endParaRPr lang="ru-RU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491880" y="6488668"/>
            <a:ext cx="16145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эстетическое</a:t>
            </a:r>
            <a:endParaRPr lang="ru-RU" dirty="0"/>
          </a:p>
        </p:txBody>
      </p:sp>
      <p:pic>
        <p:nvPicPr>
          <p:cNvPr id="38" name="Picture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03848" y="1772816"/>
            <a:ext cx="2642760" cy="2696040"/>
          </a:xfrm>
          <a:prstGeom prst="rect">
            <a:avLst/>
          </a:prstGeom>
        </p:spPr>
      </p:pic>
      <p:sp>
        <p:nvSpPr>
          <p:cNvPr id="45" name="Дуга 44"/>
          <p:cNvSpPr/>
          <p:nvPr/>
        </p:nvSpPr>
        <p:spPr>
          <a:xfrm>
            <a:off x="4572000" y="2204864"/>
            <a:ext cx="144016" cy="79208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Дуга 45"/>
          <p:cNvSpPr/>
          <p:nvPr/>
        </p:nvSpPr>
        <p:spPr>
          <a:xfrm>
            <a:off x="1403648" y="620688"/>
            <a:ext cx="2088232" cy="64807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Дуга 47"/>
          <p:cNvSpPr/>
          <p:nvPr/>
        </p:nvSpPr>
        <p:spPr>
          <a:xfrm>
            <a:off x="1556048" y="773088"/>
            <a:ext cx="2088232" cy="1071736"/>
          </a:xfrm>
          <a:prstGeom prst="arc">
            <a:avLst>
              <a:gd name="adj1" fmla="val 16700122"/>
              <a:gd name="adj2" fmla="val 2154225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Дуга 50"/>
          <p:cNvSpPr/>
          <p:nvPr/>
        </p:nvSpPr>
        <p:spPr>
          <a:xfrm>
            <a:off x="2483768" y="548680"/>
            <a:ext cx="2304256" cy="79208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Дуга 51"/>
          <p:cNvSpPr/>
          <p:nvPr/>
        </p:nvSpPr>
        <p:spPr>
          <a:xfrm>
            <a:off x="467544" y="980728"/>
            <a:ext cx="4320480" cy="914400"/>
          </a:xfrm>
          <a:prstGeom prst="arc">
            <a:avLst>
              <a:gd name="adj1" fmla="val 16200000"/>
              <a:gd name="adj2" fmla="val 13882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Дуга 53"/>
          <p:cNvSpPr/>
          <p:nvPr/>
        </p:nvSpPr>
        <p:spPr>
          <a:xfrm>
            <a:off x="611560" y="1052736"/>
            <a:ext cx="3960440" cy="57606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Дуга 55"/>
          <p:cNvSpPr/>
          <p:nvPr/>
        </p:nvSpPr>
        <p:spPr>
          <a:xfrm>
            <a:off x="395536" y="476672"/>
            <a:ext cx="3384376" cy="1152128"/>
          </a:xfrm>
          <a:prstGeom prst="arc">
            <a:avLst>
              <a:gd name="adj1" fmla="val 11753635"/>
              <a:gd name="adj2" fmla="val 40030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8458200" cy="12223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2800" b="1" dirty="0" smtClean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_OldTyperNr" pitchFamily="18" charset="-52"/>
            </a:endParaRPr>
          </a:p>
        </p:txBody>
      </p:sp>
      <p:pic>
        <p:nvPicPr>
          <p:cNvPr id="13315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Прямоугольник 1"/>
          <p:cNvSpPr>
            <a:spLocks noChangeArrowheads="1"/>
          </p:cNvSpPr>
          <p:nvPr/>
        </p:nvSpPr>
        <p:spPr bwMode="auto">
          <a:xfrm>
            <a:off x="539750" y="0"/>
            <a:ext cx="8135938" cy="11110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i="1" u="sng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sz="3200" b="1" i="1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работы: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беседы, классные часы, читательские конференции гражданско-патриотической направленности;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тематические утренники, проведение совместных праздников;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торжественные линейки, уроки Мужества;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экскурсии, целевые прогулки, походы по историческим местам и местам боевой славы;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смотры строя и песни, спортивные соревнования;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просмотр и обсуждение фильмов патриотической направленности, использование аудиозаписи и технических средств обучения;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конкурсы, викторины, праздники, выставки детского творчества, фотовыставки;</a:t>
            </a:r>
          </a:p>
          <a:p>
            <a:pPr lvl="0">
              <a:buFont typeface="Wingdings" pitchFamily="2" charset="2"/>
              <a:buChar char="ü"/>
            </a:pPr>
            <a:r>
              <a:rPr lang="en-US" sz="2000" b="1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ролевые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игры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проигрывание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ситуаций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en-US" sz="2000" b="1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проектно-исследовательские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работы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встречи с ветеранами ВОВ, знаменитыми земляками;</a:t>
            </a:r>
          </a:p>
          <a:p>
            <a:pPr lvl="0">
              <a:buFont typeface="Wingdings" pitchFamily="2" charset="2"/>
              <a:buChar char="ü"/>
            </a:pPr>
            <a:r>
              <a:rPr lang="en-US" sz="2000" b="1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тест-опрос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тренинги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презентация книг гражданско-патриотического воспитания;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социальные акции, операции по гражданско-патриотическому воспитанию.</a:t>
            </a:r>
          </a:p>
          <a:p>
            <a:pPr>
              <a:lnSpc>
                <a:spcPct val="150000"/>
              </a:lnSpc>
            </a:pPr>
            <a:endParaRPr lang="ru-RU" sz="3200" b="1" dirty="0" smtClean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ru-RU" sz="3200" b="1" dirty="0" smtClean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ru-RU" sz="3200" b="1" dirty="0" smtClean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ru-RU" sz="3200" b="1" dirty="0" smtClean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ru-RU" sz="3200" b="1" dirty="0" smtClean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ru-RU" sz="3200" b="1" dirty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8458200" cy="12223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2800" b="1" dirty="0" smtClean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_OldTyperNr" pitchFamily="18" charset="-52"/>
            </a:endParaRPr>
          </a:p>
        </p:txBody>
      </p:sp>
      <p:pic>
        <p:nvPicPr>
          <p:cNvPr id="9219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611188" y="188913"/>
            <a:ext cx="7921625" cy="63094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u="sng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Нравственная основа деятельности - казачьи заповеди: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Никогда не обижай слабого, не воюй с ним.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 трать своей души на ненависть, зависть.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Будь послушным, будь опрятным.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Будь законопослушным, но помни – душа твоя принадлежит только Богу, и да не проникнет в нее зло человеческое.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Храбрые всегда добрые, потому как они сильные.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Люби Россию, ибо она твоя мать и ничто в мире не заменит тебе ее.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Люби все, что с ранних лет ты  впитал в кровь и плоть в вольных степях твоей Кубани.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Человеку с малых лет плохо, если корней у него нет.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 любого человека должны быть, кроме родителей, четыре корня: </a:t>
            </a:r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-родная земля,</a:t>
            </a:r>
          </a:p>
          <a:p>
            <a:pPr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                              -родной язык,</a:t>
            </a:r>
          </a:p>
          <a:p>
            <a:pPr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                              -родная культура,</a:t>
            </a:r>
          </a:p>
          <a:p>
            <a:pPr>
              <a:defRPr/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                              -родная история.</a:t>
            </a:r>
          </a:p>
          <a:p>
            <a:pPr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8458200" cy="12223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2800" b="1" dirty="0" smtClean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_OldTyperNr" pitchFamily="18" charset="-52"/>
            </a:endParaRPr>
          </a:p>
        </p:txBody>
      </p:sp>
      <p:pic>
        <p:nvPicPr>
          <p:cNvPr id="10243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Прямоугольник 1"/>
          <p:cNvSpPr>
            <a:spLocks noChangeArrowheads="1"/>
          </p:cNvSpPr>
          <p:nvPr/>
        </p:nvSpPr>
        <p:spPr bwMode="auto">
          <a:xfrm>
            <a:off x="684213" y="115888"/>
            <a:ext cx="7848600" cy="597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u="sng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Устав казачьего класса</a:t>
            </a:r>
          </a:p>
          <a:p>
            <a:pPr algn="ctr"/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Юные казачата обязаны: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1.Выполнять устав казачьего класса.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2.Добросовестно учиться, изучать историю родной Кубани, ее традиции праздники, культуру, обычаи.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3.Знать свою Родословную.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4.Соблюдать школьную дисциплину.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5.Уважительно относиться к людям старшего поколения и своим сверстникам.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6.Защищать младших и помогать им.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7.Бережно относиться к окружающей среде.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8.Беречь имущество школы.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9.Принимать активное участие в жизни школы и станицы.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2" name="Picture 2" descr="C:\Users\User\Desktop\выступление на пед.совете 23.01.17\IMG_485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573016"/>
            <a:ext cx="4320480" cy="2376264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000" y="5733256"/>
            <a:ext cx="9001000" cy="836712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Все порадуйтесь за нас:   нынче мы – казачий класс!</a:t>
            </a:r>
            <a:b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83768" y="633478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мои документы\2 класс\принятие казачат\IMG_48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305853">
            <a:off x="5177707" y="1414801"/>
            <a:ext cx="3568704" cy="2613085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5123" name="Picture 3" descr="C:\Users\User\Desktop\мои документы\2 класс\принятие казачат\IMG_48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124963">
            <a:off x="434300" y="1589663"/>
            <a:ext cx="3479593" cy="2534351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7" name="Picture 12" descr="3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183110">
            <a:off x="268144" y="199063"/>
            <a:ext cx="1331927" cy="161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3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201061" flipH="1">
            <a:off x="7424292" y="205805"/>
            <a:ext cx="1487860" cy="161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 rot="20141956">
            <a:off x="-83828" y="866211"/>
            <a:ext cx="4322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октябре в день Покрова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177260">
            <a:off x="5276440" y="583283"/>
            <a:ext cx="3564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Родилась наша семья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2" descr="3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378483">
            <a:off x="3902605" y="1021933"/>
            <a:ext cx="1331927" cy="161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2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32925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 descr="C:\Users\Сергей\Desktop\использовать кк пед.совету\DSCF71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469275">
            <a:off x="-1044869" y="-321859"/>
            <a:ext cx="5821363" cy="5086350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15364" name="Picture 1" descr="C:\Users\Сергей\Desktop\использовать кк пед.совету\DSCF71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281507">
            <a:off x="5962677" y="37872"/>
            <a:ext cx="3448512" cy="2927481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5" name="Picture 2" descr="C:\Users\Сергей\Desktop\использовать кк пед.совету\DSCF716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907891">
            <a:off x="5376636" y="3387498"/>
            <a:ext cx="3993611" cy="3385121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0482155">
            <a:off x="1328276" y="5273338"/>
            <a:ext cx="3675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 Кубань и отчий дом</a:t>
            </a:r>
          </a:p>
          <a:p>
            <a:endParaRPr lang="ru-RU" sz="24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Мы проекты создаём!</a:t>
            </a:r>
            <a:endParaRPr lang="ru-RU" sz="24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Сергей\Desktop\использовать кк пед.совету\DSCF716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38514">
            <a:off x="2542078" y="-139256"/>
            <a:ext cx="3037955" cy="2224405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10" name="Рисунок 9" descr="C:\Users\User\Desktop\мои документы\3  класс\фото 3 кл\20171205_124324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12" y="2285992"/>
            <a:ext cx="4071966" cy="2428892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32925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Гейдарова\Desktop\грамоты на фестив\Дорошенко С. 3 л призре район нош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17714">
            <a:off x="6655207" y="4292909"/>
            <a:ext cx="1856983" cy="2635184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2050" name="Picture 2" descr="C:\Users\User\Desktop\мои документы\2 класс\грамота НОШ 2 класс район\Дорошенко С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19649">
            <a:off x="5220238" y="3466476"/>
            <a:ext cx="1819740" cy="2577186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9" name="Рисунок 8" descr="C:\Users\User\Desktop\мои документы\3  класс\3 кл. 20ю02 жук.чтения Даша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3212976"/>
            <a:ext cx="1800200" cy="2682676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1028" name="Picture 4" descr="H:\грамоты 4 кл. Жуковские чтения\20190301_122626-1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433124">
            <a:off x="1859016" y="3515905"/>
            <a:ext cx="1667154" cy="2554184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428596" y="0"/>
            <a:ext cx="87154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Исследовательские работы «Пословица недаром молвиться. Толкование  кубанских пословиц и поговорок», «История создания  моей школы» Дорошенко Софии стали призерами районной научно - практической     конференции «Эврика, Юниор»</a:t>
            </a:r>
            <a:endParaRPr lang="ru-RU" sz="20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1285860"/>
            <a:ext cx="88582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Исследовательская работа Бакаевой Дарьи «Фронтовая фотография из семейного альбома»  - призёр  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районных Жуковских чтений.</a:t>
            </a:r>
          </a:p>
          <a:p>
            <a:pPr algn="just"/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Исследовательская работа Кудинова Даниила «Детство моей прабабушки в годы В.О.войны» 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победитель 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районных Жуковских чтений.</a:t>
            </a:r>
          </a:p>
          <a:p>
            <a:pPr algn="just"/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Исследовательская работа Дорошенко С. «Песни, опалённые войной» - победитель </a:t>
            </a:r>
            <a:r>
              <a:rPr lang="en-US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районных Жуковских чтений.</a:t>
            </a:r>
            <a:endParaRPr lang="ru-RU" sz="20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:\грамоты 4 кл. Жуковские чтения\20190301_122554-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154289">
            <a:off x="619746" y="4502302"/>
            <a:ext cx="1561673" cy="2478583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7" descr="C:\Users\Сергей\Desktop\Рисунок1 - копи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мои документы\3  класс\фото 3 кл\фото с кубан. писательн\20171215_0928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857232"/>
            <a:ext cx="3286148" cy="2571768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7" name="Рисунок 6" descr="C:\Users\User\Desktop\на сайт\2 четверть\4 кл. Встреча с кубанской писательницей\20181219_1120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643314"/>
            <a:ext cx="5429288" cy="3000396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8" name="Рисунок 7" descr="C:\Users\User\Desktop\на сайт\2 четверть\4 кл. Встреча с кубанской писательницей\20181219_11150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3714752"/>
            <a:ext cx="2786082" cy="2928958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249514" y="0"/>
            <a:ext cx="8894486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Встречи с кубанской писательницей Степановой Л.С.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3009" name="Рисунок 1" descr="20171215_10104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857232"/>
            <a:ext cx="5143536" cy="2697163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Фестиваль народов Кубани  «Кубань – наш общий дом»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\Desktop\мои документы\3  класс\фото праздника Кубань наш общий дом\IMG-20180412-WA002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73395">
            <a:off x="5404294" y="4285960"/>
            <a:ext cx="3860037" cy="2086703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8" name="Рисунок 7" descr="C:\Users\User\Desktop\мои документы\3  класс\фото праздника Кубань наш общий дом\IMG-20180412-WA003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1285860"/>
            <a:ext cx="4429124" cy="2714644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9" name="Рисунок 8" descr="C:\Users\User\Desktop\мои документы\3  класс\фото праздника Кубань наш общий дом\IMG-20180412-WA002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486549">
            <a:off x="254179" y="4084279"/>
            <a:ext cx="3486568" cy="222123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4" name="Содержимое 3" descr="C:\Users\User\Desktop\мои документы\3  класс\фото праздника Кубань наш общий дом\IMG-20180412-WA0015.jpg"/>
          <p:cNvPicPr>
            <a:picLocks noGrp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285860"/>
            <a:ext cx="4214842" cy="3071834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7" name="Рисунок 6" descr="C:\Users\User\Desktop\мои документы\3  класс\фото праздника Кубань наш общий дом\IMG-20180412-WA003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3591681"/>
            <a:ext cx="2554279" cy="3266319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7" descr="C:\Users\Сергей\Desktop\Рисунок1 - копи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:\опыт на показ 1\к педфестивалю\фото\день матиии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04541">
            <a:off x="5710579" y="3995248"/>
            <a:ext cx="3458504" cy="2606390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8" name="Рисунок 7" descr="H:\опыт на показ 1\к педфестивалю\фото\день матер (2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99272">
            <a:off x="-124312" y="4133803"/>
            <a:ext cx="3138056" cy="2255810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10" name="Рисунок 9" descr="H:\опыт на показ 1\к педфестивалю\фото\деньь матер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369824">
            <a:off x="-127957" y="1828153"/>
            <a:ext cx="2602609" cy="1779828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5" name="Рисунок 4" descr="H:\опыт на показ 1\к педфестивалю\фото\день мамы общачя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1071546"/>
            <a:ext cx="5043491" cy="2809876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9" name="Рисунок 8" descr="H:\опыт на показ 1\к педфестивалю\фото\день матери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182529">
            <a:off x="6902909" y="1681881"/>
            <a:ext cx="1905000" cy="2324100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7" name="Рисунок 6" descr="H:\опыт на показ 1\к педфестивалю\фото\день мат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71736" y="4071942"/>
            <a:ext cx="3300414" cy="2571768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357290" y="285728"/>
            <a:ext cx="65997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Праздник «День Матери- казачки»</a:t>
            </a:r>
            <a:endParaRPr lang="ru-RU" sz="32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Desktop\на сайт\2 четверть\слёт казачьих классов\20181017_11520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857232"/>
            <a:ext cx="2438400" cy="274320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4099" name="Picture 3" descr="C:\Users\User\Desktop\на сайт 3 кл\кл. час, посвящен. Дню матери в 3 кл\20171127_1323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49032">
            <a:off x="276619" y="2823801"/>
            <a:ext cx="2404191" cy="2052093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41986" name="Picture 2" descr="C:\Users\User\Desktop\выступление на пед.совете 23.01.17\20171205_124543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4714884"/>
            <a:ext cx="2875190" cy="1923114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9" name="Picture 2" descr="C:\Users\Сергей\Desktop\использовать кк пед.совету\DSCF7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584438">
            <a:off x="255847" y="4060236"/>
            <a:ext cx="3703614" cy="2308638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 rot="20585613">
            <a:off x="838212" y="4041457"/>
            <a:ext cx="2668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cs typeface="Aharoni" pitchFamily="2" charset="-79"/>
              </a:rPr>
              <a:t>Спасибо деду за победу!</a:t>
            </a:r>
            <a:endParaRPr lang="ru-RU" b="1" dirty="0">
              <a:solidFill>
                <a:srgbClr val="000099"/>
              </a:solidFill>
              <a:cs typeface="Aharoni" pitchFamily="2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0"/>
            <a:ext cx="75777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Память в сердце мы храним о героях  - казаках</a:t>
            </a:r>
          </a:p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 спасибо говорим, кто смертью храбрых пал в боях.</a:t>
            </a:r>
            <a:endParaRPr lang="ru-RU" sz="24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8" descr="C:\Users\Сергей\Desktop\фото 3 кл\DSCF759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58181">
            <a:off x="6659683" y="2693897"/>
            <a:ext cx="2603530" cy="1612681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15" name="Рисунок 14" descr="H:\опыт на показ 1\к педфестивалю\фото\в грвен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00496" y="2786058"/>
            <a:ext cx="2428892" cy="1962155"/>
          </a:xfrm>
          <a:prstGeom prst="rect">
            <a:avLst/>
          </a:prstGeom>
          <a:noFill/>
          <a:ln w="28575">
            <a:solidFill>
              <a:srgbClr val="003399"/>
            </a:solidFill>
            <a:miter lim="800000"/>
            <a:headEnd/>
            <a:tailEnd/>
          </a:ln>
        </p:spPr>
      </p:pic>
      <p:pic>
        <p:nvPicPr>
          <p:cNvPr id="16" name="Рисунок 15" descr="C:\Users\User\Desktop\на сайт\2 четверть\4 кл. День героя\IMG-20181210-WA0021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540760">
            <a:off x="-99857" y="1156666"/>
            <a:ext cx="2701393" cy="1645657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12" name="Рисунок 11" descr="H:\опыт на показ 1\к педфестивалю\фото\дк месячн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384904">
            <a:off x="5422831" y="1033449"/>
            <a:ext cx="3739375" cy="182880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13" name="Рисунок 12" descr="C:\Users\User\Desktop\на сайт\2 четверть\слёт казачьих классов\20181017_112335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15125" y="4114800"/>
            <a:ext cx="2428875" cy="274320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340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1" name="Picture 1" descr="C:\Users\User\Desktop\выступление на пед.совете 23.01.17\DSC0039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980728"/>
            <a:ext cx="4320480" cy="4023134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5362" name="Picture 2" descr="C:\Users\User\Desktop\выступление на пед.совете 23.01.17\DSC004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3560" y="0"/>
            <a:ext cx="3960440" cy="4055932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39552" y="0"/>
            <a:ext cx="44349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Чтим мы прадедов, отцов</a:t>
            </a:r>
          </a:p>
          <a:p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Вахту памяти несём.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User\Desktop\выступление на пед.совете 23.01.17\DSCF75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4077072"/>
            <a:ext cx="4392488" cy="2780928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9" name="Picture 5" descr="C:\Users\User\Desktop\выступление на пед.совете 23.01.17\DSCF750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3140968"/>
            <a:ext cx="3768419" cy="3186354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62785222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C:\Users\Сергей\Desktop\использовать кк пед.совету\DSCF7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14291">
            <a:off x="4744667" y="484868"/>
            <a:ext cx="3999432" cy="2765999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7" name="Picture 2" descr="C:\Users\User\Desktop\мои документы\2 класс\фото 2 кл. разное\DSCF75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298837">
            <a:off x="336855" y="591292"/>
            <a:ext cx="4032340" cy="2739204"/>
          </a:xfrm>
          <a:prstGeom prst="rect">
            <a:avLst/>
          </a:prstGeom>
          <a:noFill/>
          <a:ln>
            <a:solidFill>
              <a:srgbClr val="000099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22920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Мы гостей встречаем </a:t>
            </a:r>
            <a:b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кубанским караваем!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0" descr="C:\Users\User\Desktop\выступление на пед.совете 23.01.17\DSCF72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185697">
            <a:off x="-419578" y="3749275"/>
            <a:ext cx="3135660" cy="2339776"/>
          </a:xfrm>
          <a:prstGeom prst="rect">
            <a:avLst/>
          </a:prstGeom>
          <a:noFill/>
          <a:ln>
            <a:solidFill>
              <a:srgbClr val="000099"/>
            </a:solidFill>
          </a:ln>
        </p:spPr>
      </p:pic>
      <p:pic>
        <p:nvPicPr>
          <p:cNvPr id="10" name="Picture 2" descr="C:\Users\User\Desktop\мои документы\2 класс\фото 2 кл. разное\DSCF755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222142">
            <a:off x="6388928" y="3707321"/>
            <a:ext cx="3265617" cy="2443878"/>
          </a:xfrm>
          <a:prstGeom prst="rect">
            <a:avLst/>
          </a:prstGeom>
          <a:noFill/>
          <a:ln>
            <a:solidFill>
              <a:srgbClr val="000099"/>
            </a:solidFill>
          </a:ln>
        </p:spPr>
      </p:pic>
      <p:pic>
        <p:nvPicPr>
          <p:cNvPr id="48130" name="Picture 2" descr="C:\Users\User\Desktop\выступление на пед.совете 23.01.17\DSCF7268.JPG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2132856"/>
            <a:ext cx="3816424" cy="2897364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708920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2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C:\Users\User\Desktop\выступление на пед.совете 23.01.17\20171208_0853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764704"/>
            <a:ext cx="5292080" cy="3199856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1043608" y="0"/>
            <a:ext cx="69899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 традиции казачьи мы на встречах говорим.</a:t>
            </a:r>
          </a:p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Атаман станицы в гости к казачатам приходил.</a:t>
            </a:r>
            <a:endParaRPr lang="ru-RU" sz="24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:\Users\User\Desktop\фото 4 класс разное\7.01.19 в храме\IMG-20181226-WA001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57611"/>
            <a:ext cx="4357686" cy="3000389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14" name="Рисунок 13" descr="C:\Users\Сергей\Desktop\использовать кк пед.совету\DSCF700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85795"/>
            <a:ext cx="4295796" cy="3143271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15" name="Рисунок 14" descr="H:\опыт на показ 1\к педфестивалю\фото\воен. месячн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3995725"/>
            <a:ext cx="4786314" cy="2862275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51730467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C:\Users\User\Desktop\фото 4 класс разное\7.01.19 в храме\IMG-20190107-WA006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714752"/>
            <a:ext cx="4071966" cy="290830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6" name="Рисунок 5" descr="C:\Users\User\Desktop\фото 4 класс разное\7.01.19 в храме\IMG-20190107-WA005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071546"/>
            <a:ext cx="3500462" cy="250033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7" name="Рисунок 6" descr="C:\Users\User\Desktop\мои документы\2 класс\фото 2 кл. разное\DSCF749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1000108"/>
            <a:ext cx="3143272" cy="2571768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9" name="Рисунок 8" descr="C:\Users\User\Desktop\фото 4 класс разное\7.01.19 в храме\IMG-20190107-WA007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786190"/>
            <a:ext cx="4286280" cy="2834007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8" name="Рисунок 7" descr="C:\Users\User\Desktop\фото 4 класс разное\7.01.19 в храме\IMG-20190107-WA002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1571612"/>
            <a:ext cx="2714644" cy="2714644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sp>
        <p:nvSpPr>
          <p:cNvPr id="40961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785786" y="214290"/>
            <a:ext cx="7715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8615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Посещение казачатами Свято – Троицкого храма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8615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станицы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Старовеличковской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G:\для аттестации2019\веселые старты 2 класс 9.02.17\грамота 2 кл. весел. старты 9.02.2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2051720" cy="2858882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028" name="Picture 4" descr="C:\Users\User\Desktop\выступление на пед.совете 23.01.17\DSCF73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556792"/>
            <a:ext cx="3430040" cy="2232248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2483768" y="0"/>
            <a:ext cx="39976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Мы- спортивные надежды!</a:t>
            </a:r>
          </a:p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Прославляем край родной.</a:t>
            </a:r>
          </a:p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 за честь любимой школы</a:t>
            </a:r>
          </a:p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Мы всегда стоим горой!</a:t>
            </a:r>
            <a:endParaRPr lang="ru-RU" sz="24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мои документы\2 класс\фото 2 кл. разное\DSCF73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93843">
            <a:off x="-53000" y="4660051"/>
            <a:ext cx="3166320" cy="2244008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3" name="Picture 3" descr="C:\Users\Гейдарова\Desktop\грамоты на фестив\веселые старты 3 кл., 19.02.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0"/>
            <a:ext cx="2267744" cy="2857774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029" name="Picture 5" descr="H:\опыт на показ 1\к педфестивалю\фото\район.спорт соревн.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3933056"/>
            <a:ext cx="4248472" cy="2492896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026" name="Picture 2" descr="H:\грамота веселые старты 4 кл.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6256" y="3573016"/>
            <a:ext cx="1944216" cy="2880320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4" name="Picture 4" descr="H:\опыт на показ 1\к педфестивалю\фото\спортсор.3 кл.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098342">
            <a:off x="-119924" y="2904608"/>
            <a:ext cx="3068630" cy="1988840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User\Desktop\казачьи посиделки\IMG-20171211-WA0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65321">
            <a:off x="5155890" y="1423541"/>
            <a:ext cx="3287416" cy="2453828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843808" y="188640"/>
            <a:ext cx="35920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школе любят казачат.</a:t>
            </a:r>
          </a:p>
          <a:p>
            <a:pPr algn="ctr"/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Звонко песни их звучат!</a:t>
            </a:r>
            <a:endParaRPr lang="ru-RU" sz="24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казачьи посиделки\IMG-20171211-WA0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933056"/>
            <a:ext cx="5076056" cy="2924944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029" name="Picture 5" descr="C:\Users\User\Desktop\мои документы\2 класс\фото и видео с казачьи посиделки\DSC_03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88391">
            <a:off x="677513" y="4356792"/>
            <a:ext cx="3674631" cy="2424941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027" name="Picture 3" descr="C:\Users\User\Desktop\самый классный классный\DSC_0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980728"/>
            <a:ext cx="4992311" cy="3131685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26876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E:\заметка в калининец посиделк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052736"/>
            <a:ext cx="5076056" cy="5544615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403648" y="0"/>
            <a:ext cx="50249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 талантливый наш класс </a:t>
            </a:r>
          </a:p>
          <a:p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Вы прочтёте в СМИ о нас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User\Desktop\выступление на пед.совете 23.01.17\DSCF72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8709" y="1052736"/>
            <a:ext cx="3735291" cy="5573690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</p:spTree>
    <p:extLst>
      <p:ext uri="{BB962C8B-B14F-4D97-AF65-F5344CB8AC3E}">
        <p14:creationId xmlns:p14="http://schemas.microsoft.com/office/powerpoint/2010/main" xmlns="" val="6665429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432925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2" descr="C:\Users\User\Desktop\выступление на пед.совете 23.01.17\20171204_1608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0768"/>
            <a:ext cx="2555776" cy="4797152"/>
          </a:xfrm>
          <a:prstGeom prst="rect">
            <a:avLst/>
          </a:prstGeom>
          <a:noFill/>
          <a:ln>
            <a:solidFill>
              <a:srgbClr val="000099"/>
            </a:solidFill>
          </a:ln>
        </p:spPr>
      </p:pic>
      <p:pic>
        <p:nvPicPr>
          <p:cNvPr id="6" name="Picture 5" descr="C:\Users\User\Desktop\выступление на пед.совете 23.01.17\IMG_20160324_133308_1C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46145">
            <a:off x="-540568" y="-2769"/>
            <a:ext cx="3706073" cy="2823933"/>
          </a:xfrm>
          <a:prstGeom prst="rect">
            <a:avLst/>
          </a:prstGeom>
          <a:noFill/>
          <a:ln>
            <a:solidFill>
              <a:srgbClr val="000099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3563888" y="692696"/>
            <a:ext cx="4644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 экскурсии мы ездим, </a:t>
            </a:r>
          </a:p>
          <a:p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Мы без дела не сидим. </a:t>
            </a:r>
            <a:endParaRPr lang="ru-RU" sz="24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Сергей\Desktop\использовать кк пед.совету\DSCF70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34626" y="1"/>
            <a:ext cx="2109374" cy="3068960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1026" name="Picture 2" descr="C:\Users\User\Desktop\самый классный классный\DSCF705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38748" y="4510342"/>
            <a:ext cx="3640894" cy="236983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</p:pic>
      <p:pic>
        <p:nvPicPr>
          <p:cNvPr id="8" name="Picture 2" descr="C:\Users\Сергей\Desktop\использовать кк пед.совету\DSCF704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1772816"/>
            <a:ext cx="2160240" cy="2767649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2" name="Picture 2" descr="C:\Users\Гейдарова\Desktop\к педфестивалю\фото\станичн. музей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799334">
            <a:off x="5567803" y="4648116"/>
            <a:ext cx="3967006" cy="22314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27" name="Picture 3" descr="C:\Users\Гейдарова\Desktop\к педфестивалю\фото\музейтимашев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897856">
            <a:off x="-73777" y="4843562"/>
            <a:ext cx="3407700" cy="1916832"/>
          </a:xfrm>
          <a:prstGeom prst="rect">
            <a:avLst/>
          </a:prstGeom>
          <a:noFill/>
          <a:ln>
            <a:solidFill>
              <a:srgbClr val="000099"/>
            </a:solidFill>
          </a:ln>
        </p:spPr>
      </p:pic>
      <p:pic>
        <p:nvPicPr>
          <p:cNvPr id="1028" name="Picture 4" descr="C:\Users\Гейдарова\Desktop\к педфестивалю\фото\музей тимаш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3768" y="2276872"/>
            <a:ext cx="3384376" cy="19037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432925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User\Desktop\самый классный классный\DSCF75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29631">
            <a:off x="3221543" y="4020676"/>
            <a:ext cx="3600400" cy="289714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50178" name="Picture 2" descr="C:\Users\User\Desktop\выступление на пед.совете 23.01.17\20170408_0901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50044">
            <a:off x="0" y="1484784"/>
            <a:ext cx="3672408" cy="2754306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0" y="188640"/>
            <a:ext cx="9396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Помогаем мы друг другу  и в учёбе, и в труде.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620688"/>
            <a:ext cx="97210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Много конкурсов различных. успеваем  мы везде!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C:\Users\Сергей\Desktop\использовать кк пед.совету\DSCF69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240179">
            <a:off x="6199442" y="4118966"/>
            <a:ext cx="3131840" cy="2448272"/>
          </a:xfrm>
          <a:prstGeom prst="rect">
            <a:avLst/>
          </a:prstGeom>
          <a:noFill/>
          <a:ln w="28575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3075" name="Picture 3" descr="C:\Users\User\Desktop\самый классный классный\праздник осени 01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961312">
            <a:off x="-46307" y="4410368"/>
            <a:ext cx="3950152" cy="3378926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2" name="Picture 2" descr="H:\ярмарка 4 кл видео фото\IMG-20180929-WA001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1196752"/>
            <a:ext cx="3575363" cy="2520280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1" name="Picture 2" descr="C:\Users\User\Desktop\выступление на пед.совете 23.01.17\DSCF746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57457">
            <a:off x="5733497" y="1752337"/>
            <a:ext cx="3585016" cy="2520280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2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32925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195736" y="260648"/>
            <a:ext cx="468506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</a:rPr>
              <a:t>В общем, всё у нас отлично,</a:t>
            </a:r>
          </a:p>
          <a:p>
            <a:pPr algn="ctr"/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</a:rPr>
              <a:t>Откровенно говорим!!!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3688" y="548680"/>
            <a:ext cx="8130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58772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.</a:t>
            </a:r>
            <a:endParaRPr lang="ru-RU" dirty="0"/>
          </a:p>
        </p:txBody>
      </p:sp>
      <p:pic>
        <p:nvPicPr>
          <p:cNvPr id="1026" name="Picture 2" descr="C:\Users\User\Desktop\фото 3 кл +спорт\20171212_1238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484784"/>
            <a:ext cx="5328592" cy="3384376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6146" name="Picture 2" descr="G:\пнпо\грамоты\грамоты нош 1 класс район 2016г\грамота дорошенко призёр район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11833">
            <a:off x="6680826" y="143254"/>
            <a:ext cx="1109157" cy="1568241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4" name="Picture 4" descr="C:\Users\User\Desktop\мои документы\2 класс\грамота НОШ 2 класс район\Кудинов Д.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437107">
            <a:off x="1263470" y="165549"/>
            <a:ext cx="1041044" cy="1429558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6152" name="Picture 8" descr="G:\пнпо\грамоты\грамоты нош 1 класс район 2016г\грамота Воловик призер район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38267">
            <a:off x="7302740" y="859033"/>
            <a:ext cx="1060186" cy="1498998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6151" name="Picture 7" descr="G:\пнпо\грамоты\грамоты нош 1 класс район 2016г\грамота никита прзёр района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463190">
            <a:off x="7517805" y="1675989"/>
            <a:ext cx="1168874" cy="1726735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6149" name="Picture 5" descr="G:\пнпо\грамоты\грамота НОШ 2 класс район\Бакаева Д.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487806">
            <a:off x="612546" y="905408"/>
            <a:ext cx="1061740" cy="1464533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6150" name="Picture 6" descr="G:\пнпо\грамоты\грамота НОШ 2 класс район\НИКИТА НОШ 2 КЛ. РАЙОН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158404">
            <a:off x="380342" y="1745061"/>
            <a:ext cx="1118509" cy="1581461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3" name="Picture 2" descr="H:\опыт на показ 1\грамоты на фестив\грамота главы старовел. поселения за участие в ярмарке 4 кл.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824" y="5085184"/>
            <a:ext cx="2841469" cy="1772815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6" name="Picture 2" descr="C:\Users\Гейдарова\Desktop\4 класс 2018-2019\грамоты 4 кл\ГРАМОТЫ ОТ АТАМАНА 4 КЛ\20190227_080753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3747750">
            <a:off x="7676885" y="2646927"/>
            <a:ext cx="1095775" cy="1502011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3074" name="Picture 2" descr="C:\Users\Гейдарова\Desktop\4 класс 2018-2019\грамоты 4 кл\ГРАМОТЫ ОТ АТАМАНА 4 КЛ\20190227_080815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8644907">
            <a:off x="15276" y="2736043"/>
            <a:ext cx="1202901" cy="1638601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4098" name="Picture 2" descr="G:\пнпо\грамоты\грамота Никиты  край 1 место семейн.экол.проект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20282215">
            <a:off x="672617" y="4443811"/>
            <a:ext cx="1644830" cy="2185919"/>
          </a:xfrm>
          <a:prstGeom prst="rect">
            <a:avLst/>
          </a:prstGeom>
          <a:noFill/>
          <a:ln>
            <a:solidFill>
              <a:srgbClr val="000099"/>
            </a:solidFill>
          </a:ln>
        </p:spPr>
      </p:pic>
      <p:pic>
        <p:nvPicPr>
          <p:cNvPr id="12289" name="Picture 1" descr="C:\Users\User\Desktop\выступление на пед.совете 23.01.17\благодарность главы Никите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567394">
            <a:off x="6833863" y="4277675"/>
            <a:ext cx="1906220" cy="2276964"/>
          </a:xfrm>
          <a:prstGeom prst="rect">
            <a:avLst/>
          </a:prstGeom>
          <a:noFill/>
          <a:ln>
            <a:solidFill>
              <a:srgbClr val="000099"/>
            </a:solidFill>
          </a:ln>
        </p:spPr>
      </p:pic>
    </p:spTree>
    <p:extLst>
      <p:ext uri="{BB962C8B-B14F-4D97-AF65-F5344CB8AC3E}">
        <p14:creationId xmlns:p14="http://schemas.microsoft.com/office/powerpoint/2010/main" xmlns="" val="406586993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2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32925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600200"/>
            <a:ext cx="3466728" cy="4205064"/>
          </a:xfrm>
        </p:spPr>
        <p:txBody>
          <a:bodyPr>
            <a:normAutofit/>
          </a:bodyPr>
          <a:lstStyle/>
          <a:p>
            <a:pPr marL="0" indent="0">
              <a:buFont typeface="Arial" charset="0"/>
              <a:buNone/>
              <a:defRPr/>
            </a:pPr>
            <a:endParaRPr lang="ru-RU" sz="1800" dirty="0" smtClean="0">
              <a:solidFill>
                <a:schemeClr val="hlink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ru-RU" sz="1800" dirty="0" smtClean="0">
              <a:solidFill>
                <a:schemeClr val="hlink"/>
              </a:solidFill>
              <a:latin typeface="Arial" pitchFamily="34" charset="0"/>
              <a:cs typeface="Arial" pitchFamily="34" charset="0"/>
            </a:endParaRPr>
          </a:p>
          <a:p>
            <a:pPr marL="342900" lvl="8" indent="-342900">
              <a:buNone/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123728" y="404664"/>
            <a:ext cx="3596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Я + Учитель + Семья</a:t>
            </a:r>
            <a:endParaRPr lang="ru-RU" sz="28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90872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137160" indent="0">
              <a:buNone/>
            </a:pPr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Формы работы с семьей:</a:t>
            </a:r>
          </a:p>
          <a:p>
            <a:pPr marL="137160" indent="0">
              <a:buNone/>
            </a:pPr>
            <a:endParaRPr lang="ru-RU" sz="24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7160" indent="0">
              <a:buNone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Индивидуальные консультации.</a:t>
            </a:r>
          </a:p>
          <a:p>
            <a:pPr marL="137160" indent="0">
              <a:buNone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Организация экскурсий.</a:t>
            </a:r>
          </a:p>
          <a:p>
            <a:pPr marL="137160" indent="0">
              <a:buNone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Подготовка кабинета к учебному</a:t>
            </a:r>
          </a:p>
          <a:p>
            <a:pPr marL="137160" indent="0">
              <a:buNone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процессу. </a:t>
            </a:r>
          </a:p>
          <a:p>
            <a:pPr marL="137160" indent="0">
              <a:buNone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  Психолого-педагогическое просвещение родителей.</a:t>
            </a:r>
            <a:endParaRPr lang="ru-RU" sz="20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24128" y="3995678"/>
            <a:ext cx="36724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indent="0">
              <a:buNone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 Помощь в организации и проведении праздников.                                                                      </a:t>
            </a:r>
          </a:p>
          <a:p>
            <a:pPr marL="137160" indent="0">
              <a:buNone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 Участие в тематических классных    часах.                                                                   </a:t>
            </a:r>
          </a:p>
          <a:p>
            <a:pPr marL="137160" indent="0">
              <a:buNone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Помощь в проектной и исследовательской деятельности                                                                          обучающихся.                                                                   </a:t>
            </a:r>
          </a:p>
          <a:p>
            <a:pPr marL="137160" indent="0">
              <a:buNone/>
            </a:pP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</a:t>
            </a:r>
            <a:endParaRPr lang="ru-RU" sz="20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самый классный классный\IMG-20171211-WA00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645024"/>
            <a:ext cx="4909496" cy="2848137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027" name="Picture 3" descr="C:\Users\User\Desktop\самый классный классный\Никита  опыты  бумагой 0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00956">
            <a:off x="6151853" y="759742"/>
            <a:ext cx="2950599" cy="2213020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2050" name="Picture 2" descr="C:\Users\User\Desktop\самый классный классный\0WMpLQ7NE9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957808">
            <a:off x="4575929" y="1292534"/>
            <a:ext cx="2013978" cy="2700305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928670"/>
            <a:ext cx="8929718" cy="1143000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Диаграмма «Уровень активности родителей в воспитательном процессе класса»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2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143108" y="285728"/>
            <a:ext cx="50445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 smtClean="0">
                <a:solidFill>
                  <a:srgbClr val="0000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Результативность опыта</a:t>
            </a:r>
            <a:endParaRPr lang="ru-RU" sz="3200" b="1" i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562417" y="2329021"/>
          <a:ext cx="6019165" cy="3068320"/>
        </p:xfrm>
        <a:graphic>
          <a:graphicData uri="http://schemas.openxmlformats.org/drawingml/2006/table">
            <a:tbl>
              <a:tblPr/>
              <a:tblGrid>
                <a:gridCol w="883920"/>
                <a:gridCol w="736600"/>
                <a:gridCol w="1076325"/>
                <a:gridCol w="1169670"/>
                <a:gridCol w="1076325"/>
                <a:gridCol w="1076325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Учебный год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Класс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Уровень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Отношение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 обществу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Отношение к людям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Отношение к Отечеству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2016-2017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  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высокий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средний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низкий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34%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30%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36%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55%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32%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13%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30%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36%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34%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2017 -2018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  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высокий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средний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низкий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48%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39%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13%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56%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40%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36%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38%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26%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57158" y="285728"/>
            <a:ext cx="90011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 smtClean="0">
                <a:solidFill>
                  <a:srgbClr val="0000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Результативность опыта</a:t>
            </a:r>
            <a:endParaRPr lang="ru-RU" sz="3200" b="1" i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71474" y="1894840"/>
          <a:ext cx="6947985" cy="4343985"/>
        </p:xfrm>
        <a:graphic>
          <a:graphicData uri="http://schemas.openxmlformats.org/drawingml/2006/table">
            <a:tbl>
              <a:tblPr/>
              <a:tblGrid>
                <a:gridCol w="996620"/>
                <a:gridCol w="1456267"/>
                <a:gridCol w="1582564"/>
                <a:gridCol w="1456267"/>
                <a:gridCol w="1456267"/>
              </a:tblGrid>
              <a:tr h="625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Класс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Уровень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Отношение 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 обществу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Отношение к людям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Отношение к Отечеству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259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высокий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средний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низкий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34%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36%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55%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32%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13%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</a:t>
                      </a: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36%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34</a:t>
                      </a:r>
                      <a:r>
                        <a:rPr lang="ru-RU" sz="18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%</a:t>
                      </a:r>
                      <a:endParaRPr lang="ru-RU" sz="1800" dirty="0">
                        <a:solidFill>
                          <a:srgbClr val="00009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258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высокий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средний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низкий</a:t>
                      </a:r>
                      <a:endParaRPr lang="ru-RU" sz="1800" dirty="0">
                        <a:solidFill>
                          <a:srgbClr val="00009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solidFill>
                          <a:srgbClr val="00009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48</a:t>
                      </a: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39%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solidFill>
                          <a:srgbClr val="00009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56</a:t>
                      </a: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40%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solidFill>
                          <a:srgbClr val="00009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36</a:t>
                      </a: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38%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rgbClr val="00009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26%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57158" y="928670"/>
            <a:ext cx="8501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Таблица «Результативность уровня сформированности гражданского и патриотического сознания личности»</a:t>
            </a:r>
            <a:endParaRPr lang="ru-RU" sz="20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8680"/>
            <a:ext cx="7272808" cy="518457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4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Опытом работы делюсь на </a:t>
            </a:r>
            <a:r>
              <a:rPr lang="ru-RU" sz="4000" b="1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метод.объединениях</a:t>
            </a:r>
            <a:r>
              <a:rPr lang="ru-RU" sz="4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4000" b="1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пед.совещаниях</a:t>
            </a:r>
            <a:r>
              <a:rPr lang="ru-RU" sz="4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>
              <a:buNone/>
            </a:pPr>
            <a:r>
              <a:rPr lang="ru-RU" sz="4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консилиумах:</a:t>
            </a:r>
            <a:endParaRPr lang="en-US" sz="40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9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«Выработка единых требований к учащимся».</a:t>
            </a:r>
          </a:p>
          <a:p>
            <a:r>
              <a:rPr lang="ru-RU" sz="29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«Развитие познавательных УУД на уроках  и во внеурочной деятельности у младших школьников».</a:t>
            </a:r>
          </a:p>
          <a:p>
            <a:r>
              <a:rPr lang="ru-RU" sz="29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«Формы внеурочной работы с одаренными детьми». </a:t>
            </a:r>
            <a:endParaRPr lang="en-US" sz="2900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9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9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be-BY" sz="29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Формирование гражданско-патриотических чувств у младших школьников на основе приобщения к культурным</a:t>
            </a:r>
            <a:r>
              <a:rPr lang="ru-RU" sz="2900" i="1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be-BY" sz="29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традициям кубанского казачества». </a:t>
            </a:r>
            <a:endParaRPr lang="en-US" sz="2900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None/>
              <a:tabLst>
                <a:tab pos="457200" algn="l"/>
              </a:tabLst>
            </a:pPr>
            <a:endParaRPr lang="en-US" sz="2800" i="1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None/>
              <a:tabLst>
                <a:tab pos="457200" algn="l"/>
              </a:tabLst>
            </a:pPr>
            <a:r>
              <a:rPr lang="ru-RU" sz="4000" b="1" i="1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Мой опыт представлен на сайтах: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 /</a:t>
            </a:r>
            <a:r>
              <a:rPr lang="en-US" sz="2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www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./</a:t>
            </a:r>
            <a:r>
              <a:rPr lang="ru-RU" sz="28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Metod-kopilka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endParaRPr lang="en-US" sz="28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/>
              </a:rPr>
              <a:t>http://www.proshkolu.ru/</a:t>
            </a:r>
            <a:r>
              <a:rPr lang="ru-RU" sz="2000" dirty="0" smtClean="0">
                <a:solidFill>
                  <a:srgbClr val="000099"/>
                </a:solidFill>
              </a:rPr>
              <a:t> </a:t>
            </a:r>
            <a:endParaRPr lang="en-US" sz="2000" dirty="0" smtClean="0">
              <a:solidFill>
                <a:srgbClr val="000099"/>
              </a:solidFill>
            </a:endParaRPr>
          </a:p>
          <a:p>
            <a:pPr lvl="0"/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http://www.</a:t>
            </a:r>
            <a:r>
              <a:rPr lang="en-US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info</a:t>
            </a:r>
            <a:r>
              <a:rPr lang="ru-RU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u</a:t>
            </a:r>
            <a:r>
              <a:rPr lang="en-US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rok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.</a:t>
            </a:r>
            <a:r>
              <a:rPr lang="ru-RU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ru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/</a:t>
            </a:r>
            <a:endParaRPr lang="en-US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http</a:t>
            </a:r>
            <a:r>
              <a:rPr lang="en-US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s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://</a:t>
            </a:r>
            <a:r>
              <a:rPr lang="en-US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multi</a:t>
            </a:r>
            <a:r>
              <a:rPr lang="ru-RU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u</a:t>
            </a:r>
            <a:r>
              <a:rPr lang="en-US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rok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.</a:t>
            </a:r>
            <a:r>
              <a:rPr lang="ru-RU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ru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/</a:t>
            </a:r>
            <a:endParaRPr lang="en-US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http</a:t>
            </a:r>
            <a:r>
              <a:rPr lang="en-US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s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://</a:t>
            </a:r>
            <a:r>
              <a:rPr lang="en-US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znanio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.</a:t>
            </a:r>
            <a:r>
              <a:rPr lang="ru-RU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ru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/</a:t>
            </a:r>
            <a:endParaRPr lang="ru-RU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8"/>
              </a:rPr>
              <a:t>http</a:t>
            </a:r>
            <a:r>
              <a:rPr lang="en-US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8"/>
              </a:rPr>
              <a:t>s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8"/>
              </a:rPr>
              <a:t>://</a:t>
            </a:r>
            <a:r>
              <a:rPr lang="en-US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8"/>
              </a:rPr>
              <a:t>kopilkaurokov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8"/>
              </a:rPr>
              <a:t>.</a:t>
            </a:r>
            <a:r>
              <a:rPr lang="ru-RU" sz="2800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8"/>
              </a:rPr>
              <a:t>ru</a:t>
            </a:r>
            <a:r>
              <a:rPr lang="ru-RU" sz="28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8"/>
              </a:rPr>
              <a:t>/</a:t>
            </a:r>
            <a:endParaRPr lang="en-US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/>
            <a:endParaRPr lang="en-US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/>
            <a:endParaRPr lang="en-US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endParaRPr lang="ru-RU" sz="28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E:\моя грамота за казачество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>
          <a:xfrm>
            <a:off x="7164288" y="3212976"/>
            <a:ext cx="1979712" cy="2808312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8" name="Picture 1" descr="G:\для аттестации2019\благод. письмо 201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3717032"/>
            <a:ext cx="1872208" cy="2657035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0" name="Picture 3" descr="G:\пнпо\грамоты\учителю\Свидетельство Формирование духовно-нравственных ценностей младших школьников на основе приобщения к культурным традициям кубанского казачества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03848" y="3861048"/>
            <a:ext cx="1728192" cy="2592288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1" name="Picture 2" descr="G:\пнпо\грамоты\Свидетельство Патриотическое воспитание в казачьем классе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9552" y="5085184"/>
            <a:ext cx="2592288" cy="1772816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  <p:pic>
        <p:nvPicPr>
          <p:cNvPr id="1026" name="Picture 2" descr="C:\Users\Гейдарова\Desktop\4 класс 2018-2019\грамоты 4 кл\ГРАМОТЫ ОТ АТАМАНА 4 КЛ\20190227_080839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236296" y="404664"/>
            <a:ext cx="1907704" cy="2635307"/>
          </a:xfrm>
          <a:prstGeom prst="rect">
            <a:avLst/>
          </a:prstGeom>
          <a:noFill/>
          <a:ln w="28575">
            <a:solidFill>
              <a:srgbClr val="000099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12586719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Сергей\Desktop\Рисунок1 - копи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95536" y="765303"/>
            <a:ext cx="8424936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</a:t>
            </a:r>
            <a:r>
              <a:rPr lang="ru-RU" sz="5400" b="1" dirty="0" smtClean="0">
                <a:solidFill>
                  <a:srgbClr val="0000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Выводы: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опыт не является трудоемким, обеспечивает: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рост успешности младших школьников;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нравственное и физическое взросление;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расширение знаний о семье, малой родине, России;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воспитание целостной личности.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8458200" cy="12223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2800" b="1" dirty="0" smtClean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_OldTyperNr" pitchFamily="18" charset="-52"/>
            </a:endParaRPr>
          </a:p>
        </p:txBody>
      </p:sp>
      <p:pic>
        <p:nvPicPr>
          <p:cNvPr id="31747" name="Picture 7" descr="C:\Users\Сергей\Desktop\Рисунок1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6200" y="0"/>
            <a:ext cx="779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8" descr="C:\Users\Сергей\Desktop\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84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355250" y="2787659"/>
            <a:ext cx="6882590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5304</TotalTime>
  <Words>1025</Words>
  <Application>Microsoft Office PowerPoint</Application>
  <PresentationFormat>Экран (4:3)</PresentationFormat>
  <Paragraphs>247</Paragraphs>
  <Slides>29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 Все порадуйтесь за нас:   нынче мы – казачий класс! </vt:lpstr>
      <vt:lpstr>Слайд 8</vt:lpstr>
      <vt:lpstr>Слайд 9</vt:lpstr>
      <vt:lpstr>Слайд 10</vt:lpstr>
      <vt:lpstr>Фестиваль народов Кубани  «Кубань – наш общий дом»</vt:lpstr>
      <vt:lpstr>Слайд 12</vt:lpstr>
      <vt:lpstr>Слайд 13</vt:lpstr>
      <vt:lpstr>Слайд 14</vt:lpstr>
      <vt:lpstr>Мы гостей встречаем  кубанским караваем!</vt:lpstr>
      <vt:lpstr>Слайд 16</vt:lpstr>
      <vt:lpstr>Слайд 17</vt:lpstr>
      <vt:lpstr>Слайд 18</vt:lpstr>
      <vt:lpstr>Слайд 19</vt:lpstr>
      <vt:lpstr>  </vt:lpstr>
      <vt:lpstr>Слайд 21</vt:lpstr>
      <vt:lpstr>Слайд 22</vt:lpstr>
      <vt:lpstr>Слайд 23</vt:lpstr>
      <vt:lpstr>Слайд 24</vt:lpstr>
      <vt:lpstr>Диаграмма «Уровень активности родителей в воспитательном процессе класса» 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geydarova-pc</cp:lastModifiedBy>
  <cp:revision>196</cp:revision>
  <dcterms:created xsi:type="dcterms:W3CDTF">2016-04-26T17:49:49Z</dcterms:created>
  <dcterms:modified xsi:type="dcterms:W3CDTF">2024-11-15T07:18:34Z</dcterms:modified>
</cp:coreProperties>
</file>