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3" r:id="rId27"/>
    <p:sldId id="282" r:id="rId28"/>
    <p:sldId id="288" r:id="rId29"/>
    <p:sldId id="289" r:id="rId30"/>
    <p:sldId id="290" r:id="rId3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76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2.gif"/><Relationship Id="rId4" Type="http://schemas.openxmlformats.org/officeDocument/2006/relationships/image" Target="../media/image3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13677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Дифференциация звуков Ц-С на материале темы «Россия», </a:t>
            </a:r>
            <a:br>
              <a:rPr lang="ru-RU" b="1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</a:rPr>
              <a:t>текст «Москва»</a:t>
            </a:r>
            <a:br>
              <a:rPr lang="ru-RU" b="1" dirty="0">
                <a:solidFill>
                  <a:srgbClr val="0000FF"/>
                </a:solidFill>
              </a:rPr>
            </a:br>
            <a:endParaRPr lang="ru-RU" b="1" i="1" dirty="0">
              <a:solidFill>
                <a:srgbClr val="0000FF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371600" y="4343400"/>
            <a:ext cx="6400800" cy="1752600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rgbClr val="0000FF"/>
                </a:solidFill>
              </a:rPr>
              <a:t>Подгрупповое занятие по развитию слухового восприятия и обучению произношению 3 класс.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59FBDD-C186-FB9C-2002-C68351B18BD6}"/>
              </a:ext>
            </a:extLst>
          </p:cNvPr>
          <p:cNvSpPr txBox="1"/>
          <p:nvPr/>
        </p:nvSpPr>
        <p:spPr>
          <a:xfrm>
            <a:off x="6208414" y="5756701"/>
            <a:ext cx="2971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Учитель-дефектолог: </a:t>
            </a:r>
            <a:r>
              <a:rPr lang="ru-RU" sz="1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Матюшинець</a:t>
            </a:r>
            <a:r>
              <a:rPr lang="ru-RU" sz="1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Людмила Валерьевна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93BA89-A593-6C88-4518-8F60A5C60619}"/>
              </a:ext>
            </a:extLst>
          </p:cNvPr>
          <p:cNvSpPr txBox="1"/>
          <p:nvPr/>
        </p:nvSpPr>
        <p:spPr>
          <a:xfrm>
            <a:off x="609600" y="1295400"/>
            <a:ext cx="7620000" cy="25930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530"/>
              </a:lnSpc>
              <a:buNone/>
            </a:pPr>
            <a:r>
              <a:rPr lang="ru-RU" sz="200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Послушайте стихотворение. </a:t>
            </a:r>
          </a:p>
          <a:p>
            <a:pPr>
              <a:lnSpc>
                <a:spcPts val="1530"/>
              </a:lnSpc>
              <a:buNone/>
            </a:pPr>
            <a:endParaRPr lang="ru-RU" sz="2400" dirty="0">
              <a:solidFill>
                <a:srgbClr val="000000"/>
              </a:solidFill>
              <a:latin typeface="Open Sans" panose="020B0606030504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530"/>
              </a:lnSpc>
              <a:buNone/>
            </a:pPr>
            <a:endParaRPr lang="ru-RU" sz="2800" dirty="0">
              <a:solidFill>
                <a:srgbClr val="000000"/>
              </a:solidFill>
              <a:effectLst/>
              <a:latin typeface="Open Sans" panose="020B0606030504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ts val="1530"/>
              </a:lnSpc>
              <a:buNone/>
            </a:pPr>
            <a:r>
              <a:rPr lang="ru-RU" sz="280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Под теплым солнцем вырастая,</a:t>
            </a:r>
          </a:p>
          <a:p>
            <a:pPr>
              <a:lnSpc>
                <a:spcPts val="1530"/>
              </a:lnSpc>
              <a:buNone/>
            </a:pP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ts val="1530"/>
              </a:lnSpc>
              <a:buNone/>
            </a:pPr>
            <a:r>
              <a:rPr lang="ru-RU" sz="280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Мы дружно, весело живем,</a:t>
            </a:r>
          </a:p>
          <a:p>
            <a:pPr algn="ctr">
              <a:lnSpc>
                <a:spcPts val="1530"/>
              </a:lnSpc>
              <a:buNone/>
            </a:pP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ts val="1530"/>
              </a:lnSpc>
              <a:buNone/>
            </a:pPr>
            <a:r>
              <a:rPr lang="ru-RU" sz="280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Россия, милая, родная,</a:t>
            </a:r>
          </a:p>
          <a:p>
            <a:pPr algn="ctr">
              <a:lnSpc>
                <a:spcPts val="1530"/>
              </a:lnSpc>
              <a:buNone/>
            </a:pP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ts val="1530"/>
              </a:lnSpc>
              <a:buNone/>
            </a:pPr>
            <a:r>
              <a:rPr lang="ru-RU" sz="280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Цвети и крепни с каждым днем!</a:t>
            </a:r>
          </a:p>
          <a:p>
            <a:pPr>
              <a:lnSpc>
                <a:spcPts val="1530"/>
              </a:lnSpc>
              <a:buNone/>
            </a:pPr>
            <a:endParaRPr lang="ru-RU" sz="2400" dirty="0">
              <a:solidFill>
                <a:srgbClr val="000000"/>
              </a:solidFill>
              <a:latin typeface="Open Sans" panose="020B0606030504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530"/>
              </a:lnSpc>
              <a:buNone/>
            </a:pPr>
            <a:endParaRPr lang="ru-RU" sz="2400" dirty="0">
              <a:solidFill>
                <a:srgbClr val="000000"/>
              </a:solidFill>
              <a:effectLst/>
              <a:latin typeface="Open Sans" panose="020B0606030504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530"/>
              </a:lnSpc>
              <a:buNone/>
            </a:pP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3400" y="3352800"/>
            <a:ext cx="8001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0000"/>
                </a:solidFill>
                <a:latin typeface="Open Sans" panose="020B0606030504020204" pitchFamily="34" charset="0"/>
                <a:ea typeface="Times New Roman" panose="02020603050405020304" pitchFamily="18" charset="0"/>
              </a:rPr>
              <a:t>Как Вы думаете, какая тема нашего сегодняшнего занятия? </a:t>
            </a:r>
            <a:endParaRPr lang="ru-RU" sz="20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D9945A-AFB0-9D2E-1E40-BBA3508BD4B4}"/>
              </a:ext>
            </a:extLst>
          </p:cNvPr>
          <p:cNvSpPr/>
          <p:nvPr/>
        </p:nvSpPr>
        <p:spPr>
          <a:xfrm>
            <a:off x="1219200" y="3657600"/>
            <a:ext cx="6858000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Тема «Россия».</a:t>
            </a:r>
            <a:endParaRPr lang="ru-RU" sz="4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3400" y="4495800"/>
            <a:ext cx="815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Назовите третий звук в слове РОССИЯ, пятую букву в слове СОЛНЦЕ. </a:t>
            </a:r>
          </a:p>
          <a:p>
            <a:r>
              <a:rPr lang="ru-RU" sz="2000" dirty="0"/>
              <a:t>Какой звук обозначает буква Ц? Сегодня будем хорошо говорить…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8C31B5CD-41EC-961E-2425-F31152FDBEDA}"/>
              </a:ext>
            </a:extLst>
          </p:cNvPr>
          <p:cNvSpPr/>
          <p:nvPr/>
        </p:nvSpPr>
        <p:spPr>
          <a:xfrm>
            <a:off x="1752600" y="5257800"/>
            <a:ext cx="59755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Звуки Ц-С.</a:t>
            </a:r>
            <a:endParaRPr lang="ru-RU" sz="4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9557005-9FE6-1826-6940-85A9BB8211D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8200" y="1219201"/>
            <a:ext cx="7620000" cy="54102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1C77F1B-19B0-41E9-A1D4-F49219F43F95}"/>
              </a:ext>
            </a:extLst>
          </p:cNvPr>
          <p:cNvSpPr/>
          <p:nvPr/>
        </p:nvSpPr>
        <p:spPr>
          <a:xfrm>
            <a:off x="152400" y="2667000"/>
            <a:ext cx="39624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rgbClr val="003399"/>
                </a:solidFill>
                <a:latin typeface="Propisi" panose="02000508030000020003" pitchFamily="2" charset="0"/>
              </a:rPr>
              <a:t>[</a:t>
            </a:r>
            <a:r>
              <a:rPr lang="ru-RU" sz="4400" b="1" dirty="0">
                <a:solidFill>
                  <a:srgbClr val="003399"/>
                </a:solidFill>
                <a:latin typeface="Propisi" panose="02000508030000020003" pitchFamily="2" charset="0"/>
              </a:rPr>
              <a:t>ц</a:t>
            </a:r>
            <a:r>
              <a:rPr lang="en-US" sz="4400" b="1" dirty="0">
                <a:solidFill>
                  <a:srgbClr val="003399"/>
                </a:solidFill>
                <a:latin typeface="Propisi" panose="02000508030000020003" pitchFamily="2" charset="0"/>
              </a:rPr>
              <a:t>]</a:t>
            </a:r>
          </a:p>
          <a:p>
            <a:pPr algn="ctr"/>
            <a:r>
              <a:rPr lang="ru-RU" sz="4400" b="1" dirty="0" err="1">
                <a:solidFill>
                  <a:srgbClr val="003399"/>
                </a:solidFill>
                <a:latin typeface="Propisi" panose="02000508030000020003" pitchFamily="2" charset="0"/>
              </a:rPr>
              <a:t>согл</a:t>
            </a:r>
            <a:r>
              <a:rPr lang="ru-RU" sz="4400" b="1" dirty="0">
                <a:solidFill>
                  <a:srgbClr val="003399"/>
                </a:solidFill>
                <a:latin typeface="Propisi" panose="02000508030000020003" pitchFamily="2" charset="0"/>
              </a:rPr>
              <a:t>.</a:t>
            </a:r>
          </a:p>
          <a:p>
            <a:pPr algn="ctr"/>
            <a:r>
              <a:rPr lang="ru-RU" sz="4400" b="1" dirty="0" err="1">
                <a:solidFill>
                  <a:srgbClr val="003399"/>
                </a:solidFill>
                <a:latin typeface="Propisi" panose="02000508030000020003" pitchFamily="2" charset="0"/>
              </a:rPr>
              <a:t>тв</a:t>
            </a:r>
            <a:r>
              <a:rPr lang="ru-RU" sz="4400" b="1" dirty="0">
                <a:solidFill>
                  <a:srgbClr val="003399"/>
                </a:solidFill>
                <a:latin typeface="Propisi" panose="02000508030000020003" pitchFamily="2" charset="0"/>
              </a:rPr>
              <a:t>. </a:t>
            </a:r>
            <a:r>
              <a:rPr lang="ru-RU" sz="4400" b="1" dirty="0" err="1">
                <a:solidFill>
                  <a:srgbClr val="003399"/>
                </a:solidFill>
                <a:latin typeface="Propisi" panose="02000508030000020003" pitchFamily="2" charset="0"/>
              </a:rPr>
              <a:t>непарн</a:t>
            </a:r>
            <a:r>
              <a:rPr lang="ru-RU" sz="4400" b="1" dirty="0">
                <a:solidFill>
                  <a:srgbClr val="003399"/>
                </a:solidFill>
                <a:latin typeface="Propisi" panose="02000508030000020003" pitchFamily="2" charset="0"/>
              </a:rPr>
              <a:t>.</a:t>
            </a:r>
          </a:p>
          <a:p>
            <a:pPr algn="ctr"/>
            <a:r>
              <a:rPr lang="ru-RU" sz="4400" b="1" dirty="0">
                <a:solidFill>
                  <a:srgbClr val="003399"/>
                </a:solidFill>
                <a:latin typeface="Propisi" panose="02000508030000020003" pitchFamily="2" charset="0"/>
              </a:rPr>
              <a:t>   глух. </a:t>
            </a:r>
            <a:r>
              <a:rPr lang="ru-RU" sz="4400" b="1" dirty="0" err="1">
                <a:solidFill>
                  <a:srgbClr val="003399"/>
                </a:solidFill>
                <a:latin typeface="Propisi" panose="02000508030000020003" pitchFamily="2" charset="0"/>
              </a:rPr>
              <a:t>непарн</a:t>
            </a:r>
            <a:r>
              <a:rPr lang="ru-RU" sz="4400" b="1" dirty="0">
                <a:solidFill>
                  <a:srgbClr val="003399"/>
                </a:solidFill>
                <a:latin typeface="Propisi" panose="02000508030000020003" pitchFamily="2" charset="0"/>
              </a:rPr>
              <a:t>.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027A5FE-9D95-4A79-B684-BF67BD00AC97}"/>
              </a:ext>
            </a:extLst>
          </p:cNvPr>
          <p:cNvSpPr/>
          <p:nvPr/>
        </p:nvSpPr>
        <p:spPr>
          <a:xfrm>
            <a:off x="5867400" y="2743200"/>
            <a:ext cx="2896957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400" b="1" dirty="0">
                <a:solidFill>
                  <a:srgbClr val="003399"/>
                </a:solidFill>
                <a:latin typeface="Propisi" panose="02000508030000020003" pitchFamily="2" charset="0"/>
              </a:rPr>
              <a:t>[</a:t>
            </a:r>
            <a:r>
              <a:rPr lang="ru-RU" sz="4400" b="1" dirty="0">
                <a:solidFill>
                  <a:srgbClr val="003399"/>
                </a:solidFill>
                <a:latin typeface="Propisi" panose="02000508030000020003" pitchFamily="2" charset="0"/>
              </a:rPr>
              <a:t>с</a:t>
            </a:r>
            <a:r>
              <a:rPr lang="en-US" sz="4400" b="1" dirty="0">
                <a:solidFill>
                  <a:srgbClr val="003399"/>
                </a:solidFill>
                <a:latin typeface="Propisi" panose="02000508030000020003" pitchFamily="2" charset="0"/>
              </a:rPr>
              <a:t>]</a:t>
            </a:r>
          </a:p>
          <a:p>
            <a:pPr lvl="0" algn="ctr"/>
            <a:r>
              <a:rPr lang="ru-RU" sz="4400" b="1" dirty="0" err="1">
                <a:solidFill>
                  <a:srgbClr val="003399"/>
                </a:solidFill>
                <a:latin typeface="Propisi" panose="02000508030000020003" pitchFamily="2" charset="0"/>
              </a:rPr>
              <a:t>согл</a:t>
            </a:r>
            <a:r>
              <a:rPr lang="ru-RU" sz="4400" b="1" dirty="0">
                <a:solidFill>
                  <a:srgbClr val="003399"/>
                </a:solidFill>
                <a:latin typeface="Propisi" panose="02000508030000020003" pitchFamily="2" charset="0"/>
              </a:rPr>
              <a:t>.</a:t>
            </a:r>
          </a:p>
          <a:p>
            <a:pPr lvl="0" algn="ctr"/>
            <a:r>
              <a:rPr lang="ru-RU" sz="4400" b="1" dirty="0" err="1">
                <a:solidFill>
                  <a:srgbClr val="003399"/>
                </a:solidFill>
                <a:latin typeface="Propisi" panose="02000508030000020003" pitchFamily="2" charset="0"/>
              </a:rPr>
              <a:t>тв</a:t>
            </a:r>
            <a:r>
              <a:rPr lang="ru-RU" sz="4400" b="1" dirty="0">
                <a:solidFill>
                  <a:srgbClr val="003399"/>
                </a:solidFill>
                <a:latin typeface="Propisi" panose="02000508030000020003" pitchFamily="2" charset="0"/>
              </a:rPr>
              <a:t>. </a:t>
            </a:r>
            <a:r>
              <a:rPr lang="ru-RU" sz="4400" b="1" dirty="0" err="1">
                <a:solidFill>
                  <a:srgbClr val="003399"/>
                </a:solidFill>
                <a:latin typeface="Propisi" panose="02000508030000020003" pitchFamily="2" charset="0"/>
              </a:rPr>
              <a:t>парн</a:t>
            </a:r>
            <a:r>
              <a:rPr lang="ru-RU" sz="4400" b="1" dirty="0">
                <a:solidFill>
                  <a:srgbClr val="003399"/>
                </a:solidFill>
                <a:latin typeface="Propisi" panose="02000508030000020003" pitchFamily="2" charset="0"/>
              </a:rPr>
              <a:t>. </a:t>
            </a:r>
          </a:p>
          <a:p>
            <a:pPr lvl="0" algn="ctr"/>
            <a:r>
              <a:rPr lang="ru-RU" sz="4400" b="1" dirty="0">
                <a:solidFill>
                  <a:srgbClr val="003399"/>
                </a:solidFill>
                <a:latin typeface="Propisi" panose="02000508030000020003" pitchFamily="2" charset="0"/>
              </a:rPr>
              <a:t>глух. </a:t>
            </a:r>
            <a:r>
              <a:rPr lang="ru-RU" sz="4400" b="1" dirty="0" err="1">
                <a:solidFill>
                  <a:srgbClr val="003399"/>
                </a:solidFill>
                <a:latin typeface="Propisi" panose="02000508030000020003" pitchFamily="2" charset="0"/>
              </a:rPr>
              <a:t>парн</a:t>
            </a:r>
            <a:r>
              <a:rPr lang="ru-RU" sz="4400" b="1" dirty="0">
                <a:solidFill>
                  <a:srgbClr val="003399"/>
                </a:solidFill>
                <a:latin typeface="Propisi" panose="02000508030000020003" pitchFamily="2" charset="0"/>
              </a:rPr>
              <a:t>.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E142FF5-4E0E-428F-8A4E-C80ECAB139EB}"/>
              </a:ext>
            </a:extLst>
          </p:cNvPr>
          <p:cNvSpPr/>
          <p:nvPr/>
        </p:nvSpPr>
        <p:spPr>
          <a:xfrm>
            <a:off x="3352800" y="2514600"/>
            <a:ext cx="283460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Чем похожи звуки</a:t>
            </a:r>
            <a:r>
              <a:rPr lang="en-US" sz="3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3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en-US" sz="3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3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3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sz="3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3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en-US" sz="3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F0A86B2-723D-BD22-78DD-80E0C94E0497}"/>
              </a:ext>
            </a:extLst>
          </p:cNvPr>
          <p:cNvSpPr/>
          <p:nvPr/>
        </p:nvSpPr>
        <p:spPr>
          <a:xfrm>
            <a:off x="762000" y="1295400"/>
            <a:ext cx="76962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Дайте характеристику звуку «Ц», «С».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152C877-1403-4E5C-A58A-B59BEB780B3E}"/>
              </a:ext>
            </a:extLst>
          </p:cNvPr>
          <p:cNvSpPr/>
          <p:nvPr/>
        </p:nvSpPr>
        <p:spPr>
          <a:xfrm>
            <a:off x="2743200" y="2209800"/>
            <a:ext cx="49113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000" b="1" spc="50" dirty="0">
                <a:ln w="11430">
                  <a:solidFill>
                    <a:srgbClr val="000099"/>
                  </a:solidFill>
                </a:ln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 Gothic" pitchFamily="34" charset="0"/>
              </a:rPr>
              <a:t>[</a:t>
            </a:r>
            <a:r>
              <a:rPr lang="ru-RU" sz="4000" b="1" spc="50" dirty="0">
                <a:ln w="11430">
                  <a:solidFill>
                    <a:srgbClr val="000099"/>
                  </a:solidFill>
                </a:ln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 Gothic" pitchFamily="34" charset="0"/>
              </a:rPr>
              <a:t>Ц</a:t>
            </a:r>
            <a:r>
              <a:rPr lang="en-US" sz="4000" b="1" spc="50" dirty="0">
                <a:ln w="11430">
                  <a:solidFill>
                    <a:srgbClr val="000099"/>
                  </a:solidFill>
                </a:ln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 Gothic" pitchFamily="34" charset="0"/>
              </a:rPr>
              <a:t>]</a:t>
            </a:r>
            <a:r>
              <a:rPr lang="ru-RU" sz="4000" b="1" spc="50" dirty="0">
                <a:ln w="11430">
                  <a:solidFill>
                    <a:srgbClr val="006600"/>
                  </a:solidFill>
                </a:ln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 Gothic" pitchFamily="34" charset="0"/>
              </a:rPr>
              <a:t>                   </a:t>
            </a:r>
            <a:r>
              <a:rPr lang="en-US" sz="4000" b="1" spc="50" dirty="0">
                <a:ln w="11430">
                  <a:solidFill>
                    <a:srgbClr val="0000CC"/>
                  </a:solidFill>
                </a:ln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 Gothic" pitchFamily="34" charset="0"/>
              </a:rPr>
              <a:t>[</a:t>
            </a:r>
            <a:r>
              <a:rPr lang="ru-RU" sz="4000" b="1" spc="50" dirty="0">
                <a:ln w="11430">
                  <a:solidFill>
                    <a:srgbClr val="0000CC"/>
                  </a:solidFill>
                </a:ln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 Gothic" pitchFamily="34" charset="0"/>
              </a:rPr>
              <a:t>С</a:t>
            </a:r>
            <a:r>
              <a:rPr lang="en-US" sz="4000" b="1" spc="50" dirty="0">
                <a:ln w="11430">
                  <a:solidFill>
                    <a:srgbClr val="0000CC"/>
                  </a:solidFill>
                </a:ln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 Gothic" pitchFamily="34" charset="0"/>
              </a:rPr>
              <a:t>]</a:t>
            </a:r>
            <a:endParaRPr lang="ru-RU" sz="4000" dirty="0">
              <a:ln w="11430">
                <a:solidFill>
                  <a:srgbClr val="0000CC"/>
                </a:solidFill>
              </a:ln>
              <a:solidFill>
                <a:srgbClr val="0000FF"/>
              </a:solidFill>
              <a:latin typeface="Century Gothic" pitchFamily="34" charset="0"/>
            </a:endParaRPr>
          </a:p>
        </p:txBody>
      </p:sp>
      <p:sp>
        <p:nvSpPr>
          <p:cNvPr id="5" name="Стрелка: вверх 16">
            <a:extLst>
              <a:ext uri="{FF2B5EF4-FFF2-40B4-BE49-F238E27FC236}">
                <a16:creationId xmlns:a16="http://schemas.microsoft.com/office/drawing/2014/main" id="{19001E2B-0062-4F37-8DAF-1E6FD7841629}"/>
              </a:ext>
            </a:extLst>
          </p:cNvPr>
          <p:cNvSpPr/>
          <p:nvPr/>
        </p:nvSpPr>
        <p:spPr>
          <a:xfrm rot="10800000">
            <a:off x="3276600" y="4191000"/>
            <a:ext cx="313624" cy="517620"/>
          </a:xfrm>
          <a:prstGeom prst="upArrow">
            <a:avLst/>
          </a:prstGeom>
          <a:solidFill>
            <a:srgbClr val="0066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: вниз 18">
            <a:extLst>
              <a:ext uri="{FF2B5EF4-FFF2-40B4-BE49-F238E27FC236}">
                <a16:creationId xmlns:a16="http://schemas.microsoft.com/office/drawing/2014/main" id="{3E0955E8-A469-4E22-BC26-9AF220FBD33C}"/>
              </a:ext>
            </a:extLst>
          </p:cNvPr>
          <p:cNvSpPr/>
          <p:nvPr/>
        </p:nvSpPr>
        <p:spPr>
          <a:xfrm>
            <a:off x="6781800" y="4191000"/>
            <a:ext cx="286990" cy="526545"/>
          </a:xfrm>
          <a:prstGeom prst="downArrow">
            <a:avLst/>
          </a:prstGeom>
          <a:solidFill>
            <a:srgbClr val="3366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Набор иконок язык тела рта Бесплатные векторы">
            <a:extLst>
              <a:ext uri="{FF2B5EF4-FFF2-40B4-BE49-F238E27FC236}">
                <a16:creationId xmlns:a16="http://schemas.microsoft.com/office/drawing/2014/main" id="{19D2E470-B0B4-4DD4-AE30-F9E5E0AB55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38200" y="3048000"/>
            <a:ext cx="785813" cy="511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09653005-7311-4710-8B0A-1FDA1DBA1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1800200" cy="52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Картинки по запросу &quot;язык клипарт&quot;">
            <a:extLst>
              <a:ext uri="{FF2B5EF4-FFF2-40B4-BE49-F238E27FC236}">
                <a16:creationId xmlns:a16="http://schemas.microsoft.com/office/drawing/2014/main" id="{2EFFF8F7-19DD-4080-8B57-AABFF51625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8200" y="3962400"/>
            <a:ext cx="703301" cy="751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Картинки по запросу &quot;воздушная струя клипарт&quot;">
            <a:extLst>
              <a:ext uri="{FF2B5EF4-FFF2-40B4-BE49-F238E27FC236}">
                <a16:creationId xmlns:a16="http://schemas.microsoft.com/office/drawing/2014/main" id="{891073CE-CE3B-455C-AA09-0E4DEDC862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38200" y="5257800"/>
            <a:ext cx="1007465" cy="803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A17876B-73C2-461E-800F-ECBDD8954621}"/>
              </a:ext>
            </a:extLst>
          </p:cNvPr>
          <p:cNvSpPr/>
          <p:nvPr/>
        </p:nvSpPr>
        <p:spPr>
          <a:xfrm>
            <a:off x="685800" y="1219200"/>
            <a:ext cx="8153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Посмотрите в зеркало и </a:t>
            </a:r>
            <a:r>
              <a:rPr lang="ru-RU" sz="2000" kern="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обратите внимание, как работают губы и язык, когда вы произносите звуки </a:t>
            </a:r>
            <a:r>
              <a:rPr lang="en-US" sz="2000" kern="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2000" kern="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en-US" sz="2000" kern="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2000" kern="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kern="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2000" kern="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sz="2000" kern="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2000" kern="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какая воздушная струя, короткая или длительная, вылетает изо рта. 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4">
            <a:extLst>
              <a:ext uri="{FF2B5EF4-FFF2-40B4-BE49-F238E27FC236}">
                <a16:creationId xmlns:a16="http://schemas.microsoft.com/office/drawing/2014/main" id="{900B91F5-B1C0-4318-8A28-7BF5E2868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90800" y="3200400"/>
            <a:ext cx="1800200" cy="52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Группа 11">
            <a:extLst>
              <a:ext uri="{FF2B5EF4-FFF2-40B4-BE49-F238E27FC236}">
                <a16:creationId xmlns:a16="http://schemas.microsoft.com/office/drawing/2014/main" id="{FEAD9629-5D88-4D06-8E46-08C00C8566ED}"/>
              </a:ext>
            </a:extLst>
          </p:cNvPr>
          <p:cNvGrpSpPr/>
          <p:nvPr/>
        </p:nvGrpSpPr>
        <p:grpSpPr>
          <a:xfrm>
            <a:off x="2971800" y="4876800"/>
            <a:ext cx="863600" cy="1140458"/>
            <a:chOff x="2940027" y="4874995"/>
            <a:chExt cx="863600" cy="1140458"/>
          </a:xfrm>
        </p:grpSpPr>
        <p:pic>
          <p:nvPicPr>
            <p:cNvPr id="14" name="Picture 14" descr="ворота закрыты">
              <a:extLst>
                <a:ext uri="{FF2B5EF4-FFF2-40B4-BE49-F238E27FC236}">
                  <a16:creationId xmlns:a16="http://schemas.microsoft.com/office/drawing/2014/main" id="{5FF57191-4DB7-4230-A1B2-B974A88197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5F3F4"/>
                </a:clrFrom>
                <a:clrTo>
                  <a:srgbClr val="F5F3F4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940027" y="5280440"/>
              <a:ext cx="863600" cy="7350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5" name="Прямая соединительная линия 14">
              <a:extLst>
                <a:ext uri="{FF2B5EF4-FFF2-40B4-BE49-F238E27FC236}">
                  <a16:creationId xmlns:a16="http://schemas.microsoft.com/office/drawing/2014/main" id="{287162F2-F577-4235-B8DC-94D66F8D5BC5}"/>
                </a:ext>
              </a:extLst>
            </p:cNvPr>
            <p:cNvCxnSpPr/>
            <p:nvPr/>
          </p:nvCxnSpPr>
          <p:spPr>
            <a:xfrm flipH="1" flipV="1">
              <a:off x="3070999" y="5047721"/>
              <a:ext cx="288032" cy="864096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>
              <a:extLst>
                <a:ext uri="{FF2B5EF4-FFF2-40B4-BE49-F238E27FC236}">
                  <a16:creationId xmlns:a16="http://schemas.microsoft.com/office/drawing/2014/main" id="{671DCEBF-8D11-4FE7-927D-6184E043C4D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323653" y="4874995"/>
              <a:ext cx="48174" cy="1002277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>
              <a:extLst>
                <a:ext uri="{FF2B5EF4-FFF2-40B4-BE49-F238E27FC236}">
                  <a16:creationId xmlns:a16="http://schemas.microsoft.com/office/drawing/2014/main" id="{3CE3F5D8-2239-4F9C-BA73-E77A4D0127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371827" y="4944086"/>
              <a:ext cx="239858" cy="1002276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18" name="Группа 10">
            <a:extLst>
              <a:ext uri="{FF2B5EF4-FFF2-40B4-BE49-F238E27FC236}">
                <a16:creationId xmlns:a16="http://schemas.microsoft.com/office/drawing/2014/main" id="{04E6052B-3F04-4342-92C4-F208A70175DE}"/>
              </a:ext>
            </a:extLst>
          </p:cNvPr>
          <p:cNvGrpSpPr/>
          <p:nvPr/>
        </p:nvGrpSpPr>
        <p:grpSpPr>
          <a:xfrm>
            <a:off x="6553200" y="5181600"/>
            <a:ext cx="1585483" cy="735013"/>
            <a:chOff x="6584101" y="5280439"/>
            <a:chExt cx="1585483" cy="735013"/>
          </a:xfrm>
        </p:grpSpPr>
        <p:pic>
          <p:nvPicPr>
            <p:cNvPr id="19" name="Picture 14" descr="ворота закрыты">
              <a:extLst>
                <a:ext uri="{FF2B5EF4-FFF2-40B4-BE49-F238E27FC236}">
                  <a16:creationId xmlns:a16="http://schemas.microsoft.com/office/drawing/2014/main" id="{72BA5866-1F95-4E2A-A018-75DD2ED11C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5F3F4"/>
                </a:clrFrom>
                <a:clrTo>
                  <a:srgbClr val="F5F3F4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584101" y="5280439"/>
              <a:ext cx="863600" cy="7350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Полилиния: фигура 8">
              <a:extLst>
                <a:ext uri="{FF2B5EF4-FFF2-40B4-BE49-F238E27FC236}">
                  <a16:creationId xmlns:a16="http://schemas.microsoft.com/office/drawing/2014/main" id="{F58EC4A5-172F-4E73-AFCD-633076BAA55C}"/>
                </a:ext>
              </a:extLst>
            </p:cNvPr>
            <p:cNvSpPr/>
            <p:nvPr/>
          </p:nvSpPr>
          <p:spPr>
            <a:xfrm rot="890410">
              <a:off x="7047158" y="5513365"/>
              <a:ext cx="1122426" cy="390258"/>
            </a:xfrm>
            <a:custGeom>
              <a:avLst/>
              <a:gdLst>
                <a:gd name="connsiteX0" fmla="*/ 0 w 1122426"/>
                <a:gd name="connsiteY0" fmla="*/ 361755 h 390258"/>
                <a:gd name="connsiteX1" fmla="*/ 991673 w 1122426"/>
                <a:gd name="connsiteY1" fmla="*/ 361755 h 390258"/>
                <a:gd name="connsiteX2" fmla="*/ 1094704 w 1122426"/>
                <a:gd name="connsiteY2" fmla="*/ 65541 h 390258"/>
                <a:gd name="connsiteX3" fmla="*/ 837127 w 1122426"/>
                <a:gd name="connsiteY3" fmla="*/ 14025 h 390258"/>
                <a:gd name="connsiteX4" fmla="*/ 759854 w 1122426"/>
                <a:gd name="connsiteY4" fmla="*/ 258724 h 390258"/>
                <a:gd name="connsiteX5" fmla="*/ 940158 w 1122426"/>
                <a:gd name="connsiteY5" fmla="*/ 271603 h 390258"/>
                <a:gd name="connsiteX6" fmla="*/ 940158 w 1122426"/>
                <a:gd name="connsiteY6" fmla="*/ 104178 h 390258"/>
                <a:gd name="connsiteX7" fmla="*/ 953037 w 1122426"/>
                <a:gd name="connsiteY7" fmla="*/ 194330 h 390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22426" h="390258">
                  <a:moveTo>
                    <a:pt x="0" y="361755"/>
                  </a:moveTo>
                  <a:cubicBezTo>
                    <a:pt x="404611" y="386439"/>
                    <a:pt x="809222" y="411124"/>
                    <a:pt x="991673" y="361755"/>
                  </a:cubicBezTo>
                  <a:cubicBezTo>
                    <a:pt x="1174124" y="312386"/>
                    <a:pt x="1120462" y="123496"/>
                    <a:pt x="1094704" y="65541"/>
                  </a:cubicBezTo>
                  <a:cubicBezTo>
                    <a:pt x="1068946" y="7586"/>
                    <a:pt x="892935" y="-18172"/>
                    <a:pt x="837127" y="14025"/>
                  </a:cubicBezTo>
                  <a:cubicBezTo>
                    <a:pt x="781319" y="46222"/>
                    <a:pt x="742682" y="215794"/>
                    <a:pt x="759854" y="258724"/>
                  </a:cubicBezTo>
                  <a:cubicBezTo>
                    <a:pt x="777026" y="301654"/>
                    <a:pt x="910107" y="297361"/>
                    <a:pt x="940158" y="271603"/>
                  </a:cubicBezTo>
                  <a:cubicBezTo>
                    <a:pt x="970209" y="245845"/>
                    <a:pt x="938012" y="117057"/>
                    <a:pt x="940158" y="104178"/>
                  </a:cubicBezTo>
                  <a:cubicBezTo>
                    <a:pt x="942304" y="91299"/>
                    <a:pt x="947670" y="142814"/>
                    <a:pt x="953037" y="194330"/>
                  </a:cubicBezTo>
                </a:path>
              </a:pathLst>
            </a:custGeom>
            <a:ln w="38100">
              <a:solidFill>
                <a:srgbClr val="C0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40D73467-BD22-49D1-8D86-16F891BE1B8B}"/>
              </a:ext>
            </a:extLst>
          </p:cNvPr>
          <p:cNvSpPr/>
          <p:nvPr/>
        </p:nvSpPr>
        <p:spPr>
          <a:xfrm>
            <a:off x="2057400" y="5943600"/>
            <a:ext cx="61117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0000FF"/>
                </a:solidFill>
                <a:latin typeface="Propisi" panose="02000508030000020003" pitchFamily="2" charset="0"/>
              </a:rPr>
              <a:t>взрывной            щелевой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F6DE31F5-9AC3-6EBF-4B75-437BC8011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03179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Подбери профиль звука «Ц», «С».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69B4154-496F-BCCC-EEFA-F056EF23D72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l="2865" t="23457" r="45970" b="12285"/>
          <a:stretch>
            <a:fillRect/>
          </a:stretch>
        </p:blipFill>
        <p:spPr>
          <a:xfrm>
            <a:off x="838200" y="2362200"/>
            <a:ext cx="3491369" cy="349136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A0E6011-C7E7-A642-F4C5-6A08EE25B868}"/>
              </a:ext>
            </a:extLst>
          </p:cNvPr>
          <p:cNvSpPr txBox="1"/>
          <p:nvPr/>
        </p:nvSpPr>
        <p:spPr>
          <a:xfrm>
            <a:off x="1371600" y="5715000"/>
            <a:ext cx="21736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solidFill>
                  <a:srgbClr val="002060"/>
                </a:solidFill>
              </a:rPr>
              <a:t>С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ACE01E-C688-A8A3-45B3-3CE5A194F4FB}"/>
              </a:ext>
            </a:extLst>
          </p:cNvPr>
          <p:cNvSpPr txBox="1"/>
          <p:nvPr/>
        </p:nvSpPr>
        <p:spPr>
          <a:xfrm>
            <a:off x="5410200" y="5715000"/>
            <a:ext cx="21736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solidFill>
                  <a:srgbClr val="002060"/>
                </a:solidFill>
              </a:rPr>
              <a:t>Ц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0019271-F485-A48E-9C4B-5342A50DB64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l="51048" t="22701" r="4325" b="10100"/>
          <a:stretch>
            <a:fillRect/>
          </a:stretch>
        </p:blipFill>
        <p:spPr>
          <a:xfrm>
            <a:off x="4876800" y="2362200"/>
            <a:ext cx="3301883" cy="35479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2011278" y="1695510"/>
            <a:ext cx="2520280" cy="495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6000" b="1" dirty="0">
                <a:solidFill>
                  <a:srgbClr val="FF0000"/>
                </a:solidFill>
                <a:latin typeface="Century Gothic" pitchFamily="34" charset="0"/>
                <a:cs typeface="Times New Roman" panose="02020603050405020304" pitchFamily="18" charset="0"/>
              </a:rPr>
              <a:t>а</a:t>
            </a:r>
            <a:endParaRPr lang="ru-RU" b="1" dirty="0">
              <a:ln>
                <a:solidFill>
                  <a:srgbClr val="003399"/>
                </a:solidFill>
              </a:ln>
              <a:solidFill>
                <a:srgbClr val="3333FF"/>
              </a:solidFill>
              <a:latin typeface="Century Gothic" pitchFamily="34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rgbClr val="FF000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r>
              <a:rPr lang="ru-RU" sz="6000" dirty="0">
                <a:solidFill>
                  <a:srgbClr val="FF000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  </a:t>
            </a:r>
            <a:r>
              <a:rPr lang="ru-RU" sz="6000" b="1" dirty="0">
                <a:solidFill>
                  <a:srgbClr val="FF0000"/>
                </a:solidFill>
                <a:latin typeface="Century Gothic" pitchFamily="34" charset="0"/>
                <a:cs typeface="Times New Roman" panose="02020603050405020304" pitchFamily="18" charset="0"/>
              </a:rPr>
              <a:t>о</a:t>
            </a:r>
            <a:endParaRPr lang="ru-RU" sz="6000" b="1" dirty="0">
              <a:ln>
                <a:solidFill>
                  <a:srgbClr val="003399"/>
                </a:solidFill>
              </a:ln>
              <a:solidFill>
                <a:srgbClr val="3333FF"/>
              </a:solidFill>
              <a:latin typeface="Century Gothic" pitchFamily="34" charset="0"/>
              <a:cs typeface="Times New Roman" panose="02020603050405020304" pitchFamily="18" charset="0"/>
            </a:endParaRPr>
          </a:p>
          <a:p>
            <a:r>
              <a:rPr lang="ru-RU" sz="6000" b="1" dirty="0">
                <a:solidFill>
                  <a:srgbClr val="FF0000"/>
                </a:solidFill>
                <a:latin typeface="Century Gothic" pitchFamily="34" charset="0"/>
                <a:cs typeface="Times New Roman" panose="02020603050405020304" pitchFamily="18" charset="0"/>
              </a:rPr>
              <a:t>у</a:t>
            </a:r>
            <a:r>
              <a:rPr lang="ru-RU" sz="6000" dirty="0">
                <a:solidFill>
                  <a:srgbClr val="FF000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endParaRPr lang="ru-RU" sz="6000" dirty="0">
              <a:ln>
                <a:solidFill>
                  <a:srgbClr val="003399"/>
                </a:solidFill>
              </a:ln>
              <a:solidFill>
                <a:srgbClr val="3333FF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r>
              <a:rPr lang="ru-RU" sz="6000" dirty="0">
                <a:solidFill>
                  <a:srgbClr val="3333CC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endParaRPr lang="ru-RU" sz="6000" dirty="0">
              <a:ln>
                <a:solidFill>
                  <a:srgbClr val="003399"/>
                </a:solidFill>
              </a:ln>
              <a:solidFill>
                <a:srgbClr val="3333FF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r>
              <a:rPr lang="ru-RU" sz="6000" dirty="0">
                <a:solidFill>
                  <a:srgbClr val="3333CC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   </a:t>
            </a:r>
            <a:r>
              <a:rPr lang="ru-RU" sz="6000" b="1" dirty="0">
                <a:solidFill>
                  <a:srgbClr val="FF0000"/>
                </a:solidFill>
                <a:latin typeface="Century Gothic" pitchFamily="34" charset="0"/>
                <a:cs typeface="Times New Roman" panose="02020603050405020304" pitchFamily="18" charset="0"/>
              </a:rPr>
              <a:t>ы</a:t>
            </a:r>
            <a:endParaRPr lang="ru-RU" sz="6000" b="1" dirty="0">
              <a:ln>
                <a:solidFill>
                  <a:srgbClr val="003399"/>
                </a:solidFill>
              </a:ln>
              <a:solidFill>
                <a:srgbClr val="FF0000"/>
              </a:solidFill>
              <a:latin typeface="Century Gothic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C1A55D9-BF7D-4A6D-B02B-57090D890226}"/>
              </a:ext>
            </a:extLst>
          </p:cNvPr>
          <p:cNvSpPr/>
          <p:nvPr/>
        </p:nvSpPr>
        <p:spPr>
          <a:xfrm>
            <a:off x="914400" y="1066800"/>
            <a:ext cx="8305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Прочитайте слоги без ошибок! </a:t>
            </a:r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DA3D57D4-FF0B-4A18-B71E-8A8C78EED2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3569" y="1643045"/>
            <a:ext cx="2520280" cy="498598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6000" dirty="0">
                <a:solidFill>
                  <a:srgbClr val="FF000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    </a:t>
            </a:r>
            <a:r>
              <a:rPr lang="ru-RU" sz="6000" b="1" dirty="0">
                <a:solidFill>
                  <a:srgbClr val="FF0000"/>
                </a:solidFill>
                <a:latin typeface="Century Gothic" pitchFamily="34" charset="0"/>
                <a:cs typeface="Times New Roman" panose="02020603050405020304" pitchFamily="18" charset="0"/>
              </a:rPr>
              <a:t>а</a:t>
            </a:r>
            <a:endParaRPr lang="ru-RU" sz="6000" b="1" dirty="0">
              <a:ln>
                <a:solidFill>
                  <a:srgbClr val="003399"/>
                </a:solidFill>
              </a:ln>
              <a:solidFill>
                <a:srgbClr val="3333FF"/>
              </a:solidFill>
              <a:latin typeface="Century Gothic" pitchFamily="34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FF000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r>
              <a:rPr lang="ru-RU" sz="6000" b="1" dirty="0">
                <a:solidFill>
                  <a:srgbClr val="FF0000"/>
                </a:solidFill>
                <a:latin typeface="Century Gothic" pitchFamily="34" charset="0"/>
                <a:cs typeface="Times New Roman" panose="02020603050405020304" pitchFamily="18" charset="0"/>
              </a:rPr>
              <a:t>о</a:t>
            </a:r>
          </a:p>
          <a:p>
            <a:r>
              <a:rPr lang="ru-RU" sz="6000" b="1" dirty="0">
                <a:solidFill>
                  <a:srgbClr val="FF0000"/>
                </a:solidFill>
                <a:latin typeface="Century Gothic" pitchFamily="34" charset="0"/>
                <a:cs typeface="Times New Roman" panose="02020603050405020304" pitchFamily="18" charset="0"/>
              </a:rPr>
              <a:t>      у</a:t>
            </a:r>
            <a:endParaRPr lang="ru-RU" sz="6000" b="1" dirty="0">
              <a:ln>
                <a:solidFill>
                  <a:srgbClr val="003399"/>
                </a:solidFill>
              </a:ln>
              <a:solidFill>
                <a:srgbClr val="3333FF"/>
              </a:solidFill>
              <a:latin typeface="Century Gothic" pitchFamily="34" charset="0"/>
              <a:cs typeface="Times New Roman" panose="02020603050405020304" pitchFamily="18" charset="0"/>
            </a:endParaRPr>
          </a:p>
          <a:p>
            <a:endParaRPr lang="ru-RU" sz="6000" dirty="0">
              <a:ln>
                <a:solidFill>
                  <a:srgbClr val="003399"/>
                </a:solidFill>
              </a:ln>
              <a:solidFill>
                <a:srgbClr val="3333FF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r>
              <a:rPr lang="ru-RU" sz="6000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    </a:t>
            </a:r>
            <a:r>
              <a:rPr lang="ru-RU" sz="6000" b="1" dirty="0" err="1">
                <a:solidFill>
                  <a:srgbClr val="FF0000"/>
                </a:solidFill>
                <a:latin typeface="Century Gothic" pitchFamily="34" charset="0"/>
                <a:cs typeface="Times New Roman" panose="02020603050405020304" pitchFamily="18" charset="0"/>
              </a:rPr>
              <a:t>ы</a:t>
            </a:r>
            <a:endParaRPr lang="ru-RU" sz="6000" b="1" dirty="0">
              <a:ln>
                <a:solidFill>
                  <a:srgbClr val="003399"/>
                </a:solidFill>
              </a:ln>
              <a:solidFill>
                <a:srgbClr val="FF0000"/>
              </a:solidFill>
              <a:latin typeface="Century Gothic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9ECCB953-FF7C-49E1-8268-1D027A8F10AF}"/>
              </a:ext>
            </a:extLst>
          </p:cNvPr>
          <p:cNvCxnSpPr>
            <a:cxnSpLocks/>
          </p:cNvCxnSpPr>
          <p:nvPr/>
        </p:nvCxnSpPr>
        <p:spPr>
          <a:xfrm>
            <a:off x="3658750" y="2226834"/>
            <a:ext cx="1285162" cy="0"/>
          </a:xfrm>
          <a:prstGeom prst="straightConnector1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id="{B00EA598-0234-4B79-903E-53069FB05337}"/>
              </a:ext>
            </a:extLst>
          </p:cNvPr>
          <p:cNvCxnSpPr>
            <a:cxnSpLocks/>
          </p:cNvCxnSpPr>
          <p:nvPr/>
        </p:nvCxnSpPr>
        <p:spPr>
          <a:xfrm>
            <a:off x="3660294" y="3377440"/>
            <a:ext cx="1285162" cy="0"/>
          </a:xfrm>
          <a:prstGeom prst="straightConnector1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C69207A2-9989-42A7-AF12-B45B5C451226}"/>
              </a:ext>
            </a:extLst>
          </p:cNvPr>
          <p:cNvCxnSpPr>
            <a:cxnSpLocks/>
          </p:cNvCxnSpPr>
          <p:nvPr/>
        </p:nvCxnSpPr>
        <p:spPr>
          <a:xfrm>
            <a:off x="3657600" y="4419600"/>
            <a:ext cx="1285162" cy="0"/>
          </a:xfrm>
          <a:prstGeom prst="straightConnector1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id="{802BB189-A872-445C-B321-282F95DC9DF0}"/>
              </a:ext>
            </a:extLst>
          </p:cNvPr>
          <p:cNvCxnSpPr>
            <a:cxnSpLocks/>
          </p:cNvCxnSpPr>
          <p:nvPr/>
        </p:nvCxnSpPr>
        <p:spPr>
          <a:xfrm>
            <a:off x="3733800" y="5867400"/>
            <a:ext cx="1285162" cy="0"/>
          </a:xfrm>
          <a:prstGeom prst="straightConnector1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3263871-0349-BB05-4F14-352FA185221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2195" y="1662847"/>
            <a:ext cx="996525" cy="99652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2EA1C05-DFDD-0396-B1C4-7D31F52D9E6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52600" y="1676400"/>
            <a:ext cx="924336" cy="99280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F131D83-9FE9-2722-83C3-3634457AE08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52600" y="2819400"/>
            <a:ext cx="969234" cy="96923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A0B7542-4741-1E06-FB58-3CF4C49F1FF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68362" y="2842226"/>
            <a:ext cx="993734" cy="99373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0587C59-C95E-E535-F484-5CFA29F45C7A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90800" y="3962400"/>
            <a:ext cx="993734" cy="99373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044BB22D-7A1C-F201-9336-9A2072A8B7A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90600" y="3962400"/>
            <a:ext cx="993734" cy="993734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7FF2BEE-7AA1-5A5B-D867-E30243CA0A93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20865" y="4085188"/>
            <a:ext cx="993734" cy="993734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F7017109-058E-F8A8-8FA4-257714742DB2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92675" y="4018814"/>
            <a:ext cx="993734" cy="993734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C247128-D695-4A99-AA5D-0646353D6626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05000" y="5334000"/>
            <a:ext cx="993734" cy="993734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D3DDA52E-A7B3-832B-2510-639124A297B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34000" y="5334000"/>
            <a:ext cx="993734" cy="9937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5D88A6B-9527-4D99-A374-B6403E7BA8B7}"/>
              </a:ext>
            </a:extLst>
          </p:cNvPr>
          <p:cNvSpPr/>
          <p:nvPr/>
        </p:nvSpPr>
        <p:spPr>
          <a:xfrm>
            <a:off x="1600200" y="5410200"/>
            <a:ext cx="583845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/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Проверьте свою запись!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EA410B-0F1D-44E1-853B-D552F82FFE1C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343121"/>
            <a:ext cx="8534430" cy="486747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«Запишите слоги»</a:t>
            </a:r>
          </a:p>
          <a:p>
            <a:pPr algn="ctr">
              <a:defRPr/>
            </a:pPr>
            <a:endParaRPr lang="ru-RU" sz="1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47800" y="1905000"/>
            <a:ext cx="637464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5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5400" b="1" dirty="0" err="1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54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5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5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5400" b="1" dirty="0" err="1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54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br>
              <a:rPr lang="ru-RU" sz="5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err="1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54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5400" b="1" dirty="0" err="1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54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5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5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5400" b="1" dirty="0" err="1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5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br>
              <a:rPr lang="ru-RU" sz="5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5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5400" b="1" dirty="0" err="1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54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5400" b="1" dirty="0" err="1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54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5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5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br>
              <a:rPr lang="ru-RU" sz="5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err="1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54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5400" b="1" dirty="0" err="1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54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5400" b="1" dirty="0" err="1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54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5400" b="1" dirty="0" err="1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54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ы</a:t>
            </a:r>
            <a:br>
              <a:rPr lang="ru-RU" sz="5400" b="1" dirty="0">
                <a:latin typeface="Times New Roman" pitchFamily="18" charset="0"/>
                <a:cs typeface="Times New Roman" pitchFamily="18" charset="0"/>
              </a:rPr>
            </a:b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9200" y="6248400"/>
            <a:ext cx="685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Слоги предъявляются педагогом за экраном, на слух)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>
            <a:extLst>
              <a:ext uri="{FF2B5EF4-FFF2-40B4-BE49-F238E27FC236}">
                <a16:creationId xmlns:a16="http://schemas.microsoft.com/office/drawing/2014/main" id="{DA3D57D4-FF0B-4A18-B71E-8A8C78EED2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2590800"/>
            <a:ext cx="2069439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itchFamily="18" charset="0"/>
              </a:rPr>
              <a:t>С</a:t>
            </a:r>
            <a:r>
              <a:rPr lang="ru-RU" sz="4400" b="1" dirty="0">
                <a:solidFill>
                  <a:srgbClr val="FF0000"/>
                </a:solidFill>
                <a:latin typeface="Century Gothic" pitchFamily="34" charset="0"/>
                <a:cs typeface="Times New Roman" pitchFamily="18" charset="0"/>
              </a:rPr>
              <a:t>А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itchFamily="18" charset="0"/>
              </a:rPr>
              <a:t>Ц</a:t>
            </a:r>
          </a:p>
          <a:p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itchFamily="18" charset="0"/>
              </a:rPr>
              <a:t>С</a:t>
            </a:r>
            <a:r>
              <a:rPr lang="ru-RU" sz="4400" b="1" dirty="0">
                <a:solidFill>
                  <a:srgbClr val="FF0000"/>
                </a:solidFill>
                <a:latin typeface="Century Gothic" pitchFamily="34" charset="0"/>
                <a:cs typeface="Times New Roman" pitchFamily="18" charset="0"/>
              </a:rPr>
              <a:t>О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itchFamily="18" charset="0"/>
              </a:rPr>
              <a:t>Ц</a:t>
            </a:r>
          </a:p>
          <a:p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itchFamily="18" charset="0"/>
              </a:rPr>
              <a:t>С</a:t>
            </a:r>
            <a:r>
              <a:rPr lang="ru-RU" sz="4400" b="1" dirty="0">
                <a:solidFill>
                  <a:srgbClr val="FF0000"/>
                </a:solidFill>
                <a:latin typeface="Century Gothic" pitchFamily="34" charset="0"/>
                <a:cs typeface="Times New Roman" pitchFamily="18" charset="0"/>
              </a:rPr>
              <a:t>У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itchFamily="18" charset="0"/>
              </a:rPr>
              <a:t>Ц</a:t>
            </a:r>
          </a:p>
          <a:p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itchFamily="18" charset="0"/>
              </a:rPr>
              <a:t>С</a:t>
            </a:r>
            <a:r>
              <a:rPr lang="ru-RU" sz="4400" b="1" dirty="0">
                <a:solidFill>
                  <a:srgbClr val="FF0000"/>
                </a:solidFill>
                <a:latin typeface="Century Gothic" pitchFamily="34" charset="0"/>
                <a:cs typeface="Times New Roman" pitchFamily="18" charset="0"/>
              </a:rPr>
              <a:t>Ы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itchFamily="18" charset="0"/>
              </a:rPr>
              <a:t>Ц</a:t>
            </a:r>
          </a:p>
          <a:p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itchFamily="18" charset="0"/>
              </a:rPr>
              <a:t>С</a:t>
            </a:r>
            <a:r>
              <a:rPr lang="ru-RU" sz="4400" b="1" dirty="0">
                <a:solidFill>
                  <a:srgbClr val="FF0000"/>
                </a:solidFill>
                <a:latin typeface="Century Gothic" pitchFamily="34" charset="0"/>
                <a:cs typeface="Times New Roman" pitchFamily="18" charset="0"/>
              </a:rPr>
              <a:t>Э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itchFamily="18" charset="0"/>
              </a:rPr>
              <a:t>Ц</a:t>
            </a:r>
          </a:p>
        </p:txBody>
      </p:sp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9ECCB953-FF7C-49E1-8268-1D027A8F10AF}"/>
              </a:ext>
            </a:extLst>
          </p:cNvPr>
          <p:cNvCxnSpPr>
            <a:cxnSpLocks/>
          </p:cNvCxnSpPr>
          <p:nvPr/>
        </p:nvCxnSpPr>
        <p:spPr>
          <a:xfrm>
            <a:off x="3810000" y="2895600"/>
            <a:ext cx="1285162" cy="0"/>
          </a:xfrm>
          <a:prstGeom prst="straightConnector1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id="{A1A06629-47C7-482E-BFE3-FBBD6938AEBF}"/>
              </a:ext>
            </a:extLst>
          </p:cNvPr>
          <p:cNvCxnSpPr>
            <a:cxnSpLocks/>
          </p:cNvCxnSpPr>
          <p:nvPr/>
        </p:nvCxnSpPr>
        <p:spPr>
          <a:xfrm>
            <a:off x="3810000" y="3657600"/>
            <a:ext cx="1285162" cy="0"/>
          </a:xfrm>
          <a:prstGeom prst="straightConnector1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B00EA598-0234-4B79-903E-53069FB05337}"/>
              </a:ext>
            </a:extLst>
          </p:cNvPr>
          <p:cNvCxnSpPr>
            <a:cxnSpLocks/>
          </p:cNvCxnSpPr>
          <p:nvPr/>
        </p:nvCxnSpPr>
        <p:spPr>
          <a:xfrm>
            <a:off x="3810000" y="4343400"/>
            <a:ext cx="1285162" cy="0"/>
          </a:xfrm>
          <a:prstGeom prst="straightConnector1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id="{C69207A2-9989-42A7-AF12-B45B5C451226}"/>
              </a:ext>
            </a:extLst>
          </p:cNvPr>
          <p:cNvCxnSpPr>
            <a:cxnSpLocks/>
          </p:cNvCxnSpPr>
          <p:nvPr/>
        </p:nvCxnSpPr>
        <p:spPr>
          <a:xfrm>
            <a:off x="3886200" y="5105400"/>
            <a:ext cx="1285162" cy="0"/>
          </a:xfrm>
          <a:prstGeom prst="straightConnector1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802BB189-A872-445C-B321-282F95DC9DF0}"/>
              </a:ext>
            </a:extLst>
          </p:cNvPr>
          <p:cNvCxnSpPr>
            <a:cxnSpLocks/>
          </p:cNvCxnSpPr>
          <p:nvPr/>
        </p:nvCxnSpPr>
        <p:spPr>
          <a:xfrm>
            <a:off x="3886200" y="5867400"/>
            <a:ext cx="1285162" cy="0"/>
          </a:xfrm>
          <a:prstGeom prst="straightConnector1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560DB3D-471C-4BA5-9B0C-A7A54D3E79A9}"/>
              </a:ext>
            </a:extLst>
          </p:cNvPr>
          <p:cNvSpPr/>
          <p:nvPr/>
        </p:nvSpPr>
        <p:spPr>
          <a:xfrm>
            <a:off x="1752600" y="6172200"/>
            <a:ext cx="58458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Почему подчёркнуты буквы в двух слогах?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C1A55D9-BF7D-4A6D-B02B-57090D890226}"/>
              </a:ext>
            </a:extLst>
          </p:cNvPr>
          <p:cNvSpPr/>
          <p:nvPr/>
        </p:nvSpPr>
        <p:spPr>
          <a:xfrm>
            <a:off x="2362200" y="1219200"/>
            <a:ext cx="47149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Прочитайте слоги без ошибок!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Сначала по столбикам.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Щёлкните мышью.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 теперь по строкам.</a:t>
            </a:r>
            <a:endParaRPr lang="ru-RU" sz="2400" dirty="0">
              <a:ln>
                <a:solidFill>
                  <a:srgbClr val="003399"/>
                </a:solidFill>
              </a:ln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057400" y="2438400"/>
            <a:ext cx="2215480" cy="372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anose="02020603050405020304" pitchFamily="18" charset="0"/>
              </a:rPr>
              <a:t>Ц</a:t>
            </a:r>
            <a:r>
              <a:rPr lang="ru-RU" sz="4400" b="1" dirty="0">
                <a:solidFill>
                  <a:srgbClr val="FF0000"/>
                </a:solidFill>
                <a:latin typeface="Century Gothic" pitchFamily="34" charset="0"/>
                <a:cs typeface="Times New Roman" panose="02020603050405020304" pitchFamily="18" charset="0"/>
              </a:rPr>
              <a:t>А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anose="02020603050405020304" pitchFamily="18" charset="0"/>
              </a:rPr>
              <a:t>С</a:t>
            </a:r>
          </a:p>
          <a:p>
            <a:r>
              <a:rPr lang="ru-RU" sz="4400" b="1" dirty="0">
                <a:solidFill>
                  <a:srgbClr val="3333CC"/>
                </a:solidFill>
                <a:latin typeface="Century Gothic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anose="02020603050405020304" pitchFamily="18" charset="0"/>
              </a:rPr>
              <a:t>Ц</a:t>
            </a:r>
            <a:r>
              <a:rPr lang="ru-RU" sz="4400" b="1" dirty="0">
                <a:solidFill>
                  <a:srgbClr val="FF0000"/>
                </a:solidFill>
                <a:latin typeface="Century Gothic" pitchFamily="34" charset="0"/>
                <a:cs typeface="Times New Roman" panose="02020603050405020304" pitchFamily="18" charset="0"/>
              </a:rPr>
              <a:t>О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anose="02020603050405020304" pitchFamily="18" charset="0"/>
              </a:rPr>
              <a:t>С</a:t>
            </a:r>
          </a:p>
          <a:p>
            <a:r>
              <a:rPr lang="ru-RU" sz="4400" b="1" dirty="0">
                <a:solidFill>
                  <a:srgbClr val="3333CC"/>
                </a:solidFill>
                <a:latin typeface="Century Gothic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anose="02020603050405020304" pitchFamily="18" charset="0"/>
              </a:rPr>
              <a:t>Ц</a:t>
            </a:r>
            <a:r>
              <a:rPr lang="ru-RU" sz="4400" b="1" dirty="0">
                <a:solidFill>
                  <a:srgbClr val="FF0000"/>
                </a:solidFill>
                <a:latin typeface="Century Gothic" pitchFamily="34" charset="0"/>
                <a:cs typeface="Times New Roman" panose="02020603050405020304" pitchFamily="18" charset="0"/>
              </a:rPr>
              <a:t>У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anose="02020603050405020304" pitchFamily="18" charset="0"/>
              </a:rPr>
              <a:t>С</a:t>
            </a:r>
          </a:p>
          <a:p>
            <a:r>
              <a:rPr lang="ru-RU" sz="4400" b="1" dirty="0">
                <a:solidFill>
                  <a:srgbClr val="3333CC"/>
                </a:solidFill>
                <a:latin typeface="Century Gothic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anose="02020603050405020304" pitchFamily="18" charset="0"/>
              </a:rPr>
              <a:t>Ц</a:t>
            </a:r>
            <a:r>
              <a:rPr lang="ru-RU" sz="4400" b="1" u="sng" dirty="0">
                <a:solidFill>
                  <a:srgbClr val="FF0000"/>
                </a:solidFill>
                <a:latin typeface="Century Gothic" pitchFamily="34" charset="0"/>
                <a:cs typeface="Times New Roman" panose="02020603050405020304" pitchFamily="18" charset="0"/>
              </a:rPr>
              <a:t>И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anose="02020603050405020304" pitchFamily="18" charset="0"/>
              </a:rPr>
              <a:t>С</a:t>
            </a:r>
          </a:p>
          <a:p>
            <a:r>
              <a:rPr lang="ru-RU" sz="4400" b="1" dirty="0">
                <a:solidFill>
                  <a:srgbClr val="3333CC"/>
                </a:solidFill>
                <a:latin typeface="Century Gothic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anose="02020603050405020304" pitchFamily="18" charset="0"/>
              </a:rPr>
              <a:t>Ц</a:t>
            </a:r>
            <a:r>
              <a:rPr lang="ru-RU" sz="4400" b="1" u="sng" dirty="0">
                <a:solidFill>
                  <a:srgbClr val="FF0000"/>
                </a:solidFill>
                <a:latin typeface="Century Gothic" pitchFamily="34" charset="0"/>
                <a:cs typeface="Times New Roman" panose="02020603050405020304" pitchFamily="18" charset="0"/>
              </a:rPr>
              <a:t>Е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Century Gothic" pitchFamily="34" charset="0"/>
                <a:cs typeface="Times New Roman" panose="02020603050405020304" pitchFamily="18" charset="0"/>
              </a:rPr>
              <a:t>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lag-map_of_Russia-edit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24200" y="1752600"/>
            <a:ext cx="3015227" cy="17526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198EFD0-89A2-6DFD-B0D0-8F9DA751F8E6}"/>
              </a:ext>
            </a:extLst>
          </p:cNvPr>
          <p:cNvSpPr txBox="1"/>
          <p:nvPr/>
        </p:nvSpPr>
        <p:spPr>
          <a:xfrm>
            <a:off x="3581400" y="3581400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00FF"/>
                </a:solidFill>
                <a:latin typeface="Century Gothic" pitchFamily="34" charset="0"/>
              </a:rPr>
              <a:t>РО</a:t>
            </a:r>
            <a:r>
              <a:rPr lang="ru-RU" sz="2400" b="1" dirty="0">
                <a:solidFill>
                  <a:srgbClr val="FF0000"/>
                </a:solidFill>
                <a:latin typeface="Century Gothic" pitchFamily="34" charset="0"/>
              </a:rPr>
              <a:t>СС</a:t>
            </a:r>
            <a:r>
              <a:rPr lang="ru-RU" sz="2400" b="1" dirty="0">
                <a:solidFill>
                  <a:srgbClr val="0000FF"/>
                </a:solidFill>
                <a:latin typeface="Century Gothic" pitchFamily="34" charset="0"/>
              </a:rPr>
              <a:t>ИЯ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199052D-1F7E-1261-47F9-6E22E55C07B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" y="1600200"/>
            <a:ext cx="2566450" cy="22098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C0B965-87B2-F57B-6A01-74C5D5D62368}"/>
              </a:ext>
            </a:extLst>
          </p:cNvPr>
          <p:cNvSpPr txBox="1"/>
          <p:nvPr/>
        </p:nvSpPr>
        <p:spPr>
          <a:xfrm>
            <a:off x="838200" y="3810000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00FF"/>
                </a:solidFill>
                <a:latin typeface="Century Gothic" pitchFamily="34" charset="0"/>
              </a:rPr>
              <a:t>МО</a:t>
            </a:r>
            <a:r>
              <a:rPr lang="ru-RU" sz="2400" b="1" dirty="0">
                <a:solidFill>
                  <a:srgbClr val="FF0000"/>
                </a:solidFill>
                <a:latin typeface="Century Gothic" pitchFamily="34" charset="0"/>
              </a:rPr>
              <a:t>С</a:t>
            </a:r>
            <a:r>
              <a:rPr lang="ru-RU" sz="2400" b="1" dirty="0">
                <a:solidFill>
                  <a:srgbClr val="0000FF"/>
                </a:solidFill>
                <a:latin typeface="Century Gothic" pitchFamily="34" charset="0"/>
              </a:rPr>
              <a:t>КВА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D96CA95-1419-D18C-5678-D126507E042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9800" y="1524000"/>
            <a:ext cx="2592286" cy="230175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6DDE607-A692-4A78-A8FD-43C1855FB5C3}"/>
              </a:ext>
            </a:extLst>
          </p:cNvPr>
          <p:cNvSpPr txBox="1"/>
          <p:nvPr/>
        </p:nvSpPr>
        <p:spPr>
          <a:xfrm>
            <a:off x="5257800" y="3810000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00FF"/>
                </a:solidFill>
                <a:latin typeface="Century Gothic" pitchFamily="34" charset="0"/>
              </a:rPr>
              <a:t>КРА</a:t>
            </a:r>
            <a:r>
              <a:rPr lang="ru-RU" sz="2400" b="1" dirty="0">
                <a:solidFill>
                  <a:srgbClr val="FF0000"/>
                </a:solidFill>
                <a:latin typeface="Century Gothic" pitchFamily="34" charset="0"/>
              </a:rPr>
              <a:t>С</a:t>
            </a:r>
            <a:r>
              <a:rPr lang="ru-RU" sz="2400" b="1" dirty="0">
                <a:solidFill>
                  <a:srgbClr val="0000FF"/>
                </a:solidFill>
                <a:latin typeface="Century Gothic" pitchFamily="34" charset="0"/>
              </a:rPr>
              <a:t>НАЯ</a:t>
            </a:r>
            <a:r>
              <a:rPr lang="ru-RU" sz="2400" b="1" dirty="0">
                <a:latin typeface="Century Gothic" pitchFamily="34" charset="0"/>
              </a:rPr>
              <a:t> </a:t>
            </a:r>
            <a:r>
              <a:rPr lang="ru-RU" sz="2400" b="1" dirty="0">
                <a:solidFill>
                  <a:srgbClr val="0000FF"/>
                </a:solidFill>
                <a:latin typeface="Century Gothic" pitchFamily="34" charset="0"/>
              </a:rPr>
              <a:t>ПЛОЩАДЬ</a:t>
            </a:r>
          </a:p>
        </p:txBody>
      </p:sp>
      <p:sp>
        <p:nvSpPr>
          <p:cNvPr id="10" name="Text Box 2">
            <a:extLst>
              <a:ext uri="{FF2B5EF4-FFF2-40B4-BE49-F238E27FC236}">
                <a16:creationId xmlns:a16="http://schemas.microsoft.com/office/drawing/2014/main" id="{9F1DB8B5-A298-AB91-5A70-E90DFDE14B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5638800"/>
            <a:ext cx="8153400" cy="83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2400" b="1" i="1" dirty="0">
                <a:solidFill>
                  <a:srgbClr val="984807"/>
                </a:solidFill>
              </a:rPr>
              <a:t>    Звонкие согласные перед глухими и в конце слова произносятся как глухие  </a:t>
            </a:r>
          </a:p>
        </p:txBody>
      </p:sp>
      <p:sp>
        <p:nvSpPr>
          <p:cNvPr id="11" name="Text Box 2">
            <a:extLst>
              <a:ext uri="{FF2B5EF4-FFF2-40B4-BE49-F238E27FC236}">
                <a16:creationId xmlns:a16="http://schemas.microsoft.com/office/drawing/2014/main" id="{86E67B29-5354-6C91-179C-08ECAFA6CF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4876800"/>
            <a:ext cx="807720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2400" b="1" i="1" dirty="0">
                <a:solidFill>
                  <a:srgbClr val="984807"/>
                </a:solidFill>
              </a:rPr>
              <a:t>Удвоенные согласные произносятся как один долгий звук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8E4A440-6E34-D6E8-A9F9-4F5052D0FE36}"/>
              </a:ext>
            </a:extLst>
          </p:cNvPr>
          <p:cNvSpPr txBox="1"/>
          <p:nvPr/>
        </p:nvSpPr>
        <p:spPr>
          <a:xfrm>
            <a:off x="6324600" y="6019800"/>
            <a:ext cx="188871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00FF"/>
                </a:solidFill>
                <a:latin typeface="Century Gothic" pitchFamily="34" charset="0"/>
              </a:rPr>
              <a:t>ПЛОЩА</a:t>
            </a:r>
            <a:r>
              <a:rPr lang="ru-RU" sz="2400" b="1" dirty="0">
                <a:solidFill>
                  <a:srgbClr val="FF0000"/>
                </a:solidFill>
                <a:latin typeface="Century Gothic" pitchFamily="34" charset="0"/>
              </a:rPr>
              <a:t>Д</a:t>
            </a:r>
            <a:r>
              <a:rPr lang="ru-RU" sz="2400" b="1" dirty="0">
                <a:solidFill>
                  <a:srgbClr val="0000FF"/>
                </a:solidFill>
                <a:latin typeface="Century Gothic" pitchFamily="34" charset="0"/>
              </a:rPr>
              <a:t>Ь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5777176-7F34-A77D-C60D-098617FE6A15}"/>
              </a:ext>
            </a:extLst>
          </p:cNvPr>
          <p:cNvSpPr txBox="1"/>
          <p:nvPr/>
        </p:nvSpPr>
        <p:spPr>
          <a:xfrm>
            <a:off x="3657600" y="5257800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00FF"/>
                </a:solidFill>
                <a:latin typeface="Century Gothic" pitchFamily="34" charset="0"/>
              </a:rPr>
              <a:t>РО</a:t>
            </a:r>
            <a:r>
              <a:rPr lang="ru-RU" sz="2400" b="1" dirty="0">
                <a:solidFill>
                  <a:srgbClr val="FF0000"/>
                </a:solidFill>
                <a:latin typeface="Century Gothic" pitchFamily="34" charset="0"/>
              </a:rPr>
              <a:t>СС</a:t>
            </a:r>
            <a:r>
              <a:rPr lang="ru-RU" sz="2400" b="1" dirty="0">
                <a:solidFill>
                  <a:srgbClr val="0000FF"/>
                </a:solidFill>
                <a:latin typeface="Century Gothic" pitchFamily="34" charset="0"/>
              </a:rPr>
              <a:t>ИЯ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24200" y="1371600"/>
            <a:ext cx="312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Назовите картинки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71600" y="4419600"/>
            <a:ext cx="716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Подберите к правилу орфоэпии слово.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0" grpId="0" build="allAtOnce"/>
      <p:bldP spid="11" grpId="0" build="allAtOnce"/>
      <p:bldP spid="12" grpId="0"/>
      <p:bldP spid="13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1219200"/>
            <a:ext cx="8229600" cy="91440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Что означает цвет на флаге?</a:t>
            </a:r>
          </a:p>
        </p:txBody>
      </p:sp>
      <p:pic>
        <p:nvPicPr>
          <p:cNvPr id="4" name="Содержимое 3" descr="RUS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76400" y="2413000"/>
            <a:ext cx="6059029" cy="4039352"/>
          </a:xfrm>
        </p:spPr>
      </p:pic>
      <p:sp>
        <p:nvSpPr>
          <p:cNvPr id="5" name="TextBox 4"/>
          <p:cNvSpPr txBox="1"/>
          <p:nvPr/>
        </p:nvSpPr>
        <p:spPr>
          <a:xfrm>
            <a:off x="1828800" y="2514600"/>
            <a:ext cx="6336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Белый цвет означает мир, </a:t>
            </a:r>
          </a:p>
          <a:p>
            <a:r>
              <a:rPr lang="ru-RU" sz="28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чистоту, надежду.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28800" y="3962400"/>
            <a:ext cx="66247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Синий – цвет безоблачного мирного неба, верности и правды.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981200" y="5410200"/>
            <a:ext cx="6552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Красный – огонь и отвагу.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015252B-42E5-73EE-661C-52FB2AD6F814}"/>
              </a:ext>
            </a:extLst>
          </p:cNvPr>
          <p:cNvSpPr txBox="1"/>
          <p:nvPr/>
        </p:nvSpPr>
        <p:spPr>
          <a:xfrm>
            <a:off x="685800" y="1752600"/>
            <a:ext cx="489654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Я- Т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Я- Т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Я    </a:t>
            </a:r>
          </a:p>
          <a:p>
            <a:endParaRPr lang="ru-RU" sz="4400" b="1" dirty="0">
              <a:ln>
                <a:solidFill>
                  <a:srgbClr val="003399"/>
                </a:solidFill>
              </a:ln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А-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А-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br>
              <a:rPr lang="ru-RU" sz="4400" b="1" dirty="0">
                <a:latin typeface="Propisi" pitchFamily="82" charset="0"/>
              </a:rPr>
            </a:br>
            <a:endParaRPr lang="ru-RU" sz="4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F7651E-0422-3A35-A30F-EABD1EB27203}"/>
              </a:ext>
            </a:extLst>
          </p:cNvPr>
          <p:cNvSpPr txBox="1"/>
          <p:nvPr/>
        </p:nvSpPr>
        <p:spPr>
          <a:xfrm>
            <a:off x="4495800" y="1600200"/>
            <a:ext cx="432048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8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Propisi" pitchFamily="82" charset="0"/>
              </a:rPr>
              <a:t>   </a:t>
            </a:r>
          </a:p>
          <a:p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ЦА</a:t>
            </a:r>
          </a:p>
          <a:p>
            <a:r>
              <a:rPr lang="ru-RU" sz="4400" b="1" dirty="0">
                <a:ln>
                  <a:solidFill>
                    <a:srgbClr val="003399"/>
                  </a:solidFill>
                </a:ln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НАЗЫВАЕТСЯ</a:t>
            </a:r>
            <a:br>
              <a:rPr lang="ru-RU" sz="4400" b="1" dirty="0">
                <a:latin typeface="Times New Roman" pitchFamily="18" charset="0"/>
                <a:cs typeface="Times New Roman" pitchFamily="18" charset="0"/>
              </a:rPr>
            </a:b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B47C431-F403-E78B-C55B-873FC3AF5939}"/>
              </a:ext>
            </a:extLst>
          </p:cNvPr>
          <p:cNvCxnSpPr/>
          <p:nvPr/>
        </p:nvCxnSpPr>
        <p:spPr>
          <a:xfrm>
            <a:off x="7467600" y="3124200"/>
            <a:ext cx="93610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Text Box 2">
            <a:extLst>
              <a:ext uri="{FF2B5EF4-FFF2-40B4-BE49-F238E27FC236}">
                <a16:creationId xmlns:a16="http://schemas.microsoft.com/office/drawing/2014/main" id="{A2C90282-D5B0-57CD-D11E-1A5104FDED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800600"/>
            <a:ext cx="8892988" cy="1079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 i="1" dirty="0">
                <a:solidFill>
                  <a:srgbClr val="984807"/>
                </a:solidFill>
                <a:latin typeface="Times New Roman" pitchFamily="18" charset="0"/>
                <a:cs typeface="Times New Roman" pitchFamily="18" charset="0"/>
              </a:rPr>
              <a:t>Сочетания </a:t>
            </a:r>
            <a:r>
              <a:rPr lang="ru-RU" alt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alt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тся</a:t>
            </a:r>
            <a:r>
              <a:rPr lang="ru-RU" alt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-</a:t>
            </a:r>
            <a:r>
              <a:rPr lang="ru-RU" alt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ться</a:t>
            </a:r>
            <a:r>
              <a:rPr lang="ru-RU" alt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b="1" i="1" dirty="0">
                <a:solidFill>
                  <a:srgbClr val="984807"/>
                </a:solidFill>
                <a:latin typeface="Times New Roman" pitchFamily="18" charset="0"/>
                <a:cs typeface="Times New Roman" pitchFamily="18" charset="0"/>
              </a:rPr>
              <a:t>на конце глаголов </a:t>
            </a:r>
          </a:p>
          <a:p>
            <a:pPr algn="ctr" eaLnBrk="1" hangingPunct="1">
              <a:buClrTx/>
              <a:buFontTx/>
              <a:buNone/>
            </a:pPr>
            <a:r>
              <a:rPr lang="ru-RU" altLang="ru-RU" sz="3200" b="1" i="1" dirty="0">
                <a:solidFill>
                  <a:srgbClr val="984807"/>
                </a:solidFill>
                <a:latin typeface="Times New Roman" pitchFamily="18" charset="0"/>
                <a:cs typeface="Times New Roman" pitchFamily="18" charset="0"/>
              </a:rPr>
              <a:t>произносятся как </a:t>
            </a:r>
            <a:r>
              <a:rPr lang="ru-RU" alt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alt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ца</a:t>
            </a:r>
            <a:r>
              <a:rPr lang="ru-RU" alt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62000" y="3962400"/>
            <a:ext cx="815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Запомните правило орфоэпии!!!</a:t>
            </a:r>
          </a:p>
        </p:txBody>
      </p:sp>
    </p:spTree>
    <p:extLst>
      <p:ext uri="{BB962C8B-B14F-4D97-AF65-F5344CB8AC3E}">
        <p14:creationId xmlns:p14="http://schemas.microsoft.com/office/powerpoint/2010/main" val="569695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>
            <a:extLst>
              <a:ext uri="{FF2B5EF4-FFF2-40B4-BE49-F238E27FC236}">
                <a16:creationId xmlns:a16="http://schemas.microsoft.com/office/drawing/2014/main" id="{C55771A9-3410-E241-CC7A-8BE3156490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81000" y="1752600"/>
            <a:ext cx="8458200" cy="2362200"/>
          </a:xfrm>
        </p:spPr>
        <p:txBody>
          <a:bodyPr>
            <a:normAutofit fontScale="77500" lnSpcReduction="20000"/>
          </a:bodyPr>
          <a:lstStyle/>
          <a:p>
            <a:pPr marL="609600" indent="-609600">
              <a:buFontTx/>
              <a:buNone/>
            </a:pPr>
            <a:endParaRPr lang="tt-RU" altLang="ru-RU" dirty="0"/>
          </a:p>
          <a:p>
            <a:pPr marL="609600" indent="-609600" algn="ctr">
              <a:buFontTx/>
              <a:buNone/>
            </a:pPr>
            <a:r>
              <a:rPr lang="ru-RU" altLang="ru-RU" sz="40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altLang="ru-RU" sz="5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 теперь поиграем в игру</a:t>
            </a:r>
            <a:r>
              <a:rPr lang="ru-RU" altLang="ru-RU" sz="52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altLang="ru-RU" sz="5200" dirty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5200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«Закончи предложение».</a:t>
            </a:r>
            <a:endParaRPr lang="tt-RU" altLang="ru-RU" sz="5200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buFontTx/>
              <a:buNone/>
            </a:pPr>
            <a:endParaRPr lang="ru-RU" altLang="ru-RU" sz="4000" dirty="0">
              <a:solidFill>
                <a:srgbClr val="FF0066"/>
              </a:solidFill>
            </a:endParaRPr>
          </a:p>
          <a:p>
            <a:pPr marL="609600" indent="-609600">
              <a:buFontTx/>
              <a:buNone/>
            </a:pPr>
            <a:r>
              <a:rPr lang="ru-RU" altLang="ru-RU" dirty="0"/>
              <a:t>                      </a:t>
            </a:r>
          </a:p>
          <a:p>
            <a:pPr marL="609600" indent="-609600">
              <a:buFontTx/>
              <a:buNone/>
            </a:pPr>
            <a:endParaRPr lang="ru-RU" altLang="ru-RU" dirty="0"/>
          </a:p>
          <a:p>
            <a:pPr marL="609600" indent="-609600">
              <a:buFontTx/>
              <a:buNone/>
            </a:pPr>
            <a:endParaRPr lang="ru-RU" altLang="ru-RU" dirty="0"/>
          </a:p>
          <a:p>
            <a:pPr marL="609600" indent="-609600">
              <a:buFontTx/>
              <a:buNone/>
            </a:pPr>
            <a:endParaRPr lang="ru-RU" altLang="ru-RU" dirty="0"/>
          </a:p>
          <a:p>
            <a:pPr marL="609600" indent="-609600">
              <a:buFontTx/>
              <a:buNone/>
            </a:pPr>
            <a:endParaRPr lang="ru-RU" altLang="ru-RU" dirty="0"/>
          </a:p>
          <a:p>
            <a:pPr marL="609600" indent="-609600">
              <a:buFontTx/>
              <a:buNone/>
            </a:pPr>
            <a:endParaRPr lang="ru-RU" altLang="ru-RU" sz="2000" dirty="0"/>
          </a:p>
          <a:p>
            <a:pPr marL="609600" indent="-609600"/>
            <a:endParaRPr lang="ru-RU" altLang="ru-RU" sz="2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>
            <a:extLst>
              <a:ext uri="{FF2B5EF4-FFF2-40B4-BE49-F238E27FC236}">
                <a16:creationId xmlns:a16="http://schemas.microsoft.com/office/drawing/2014/main" id="{2A139819-30BC-3813-B857-2C485F2287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42912" y="2708921"/>
            <a:ext cx="6719888" cy="720080"/>
          </a:xfrm>
        </p:spPr>
        <p:txBody>
          <a:bodyPr>
            <a:noAutofit/>
          </a:bodyPr>
          <a:lstStyle/>
          <a:p>
            <a:pPr marL="609600" indent="-609600" algn="ctr">
              <a:buFontTx/>
              <a:buNone/>
            </a:pPr>
            <a:r>
              <a:rPr lang="ru-RU" altLang="ru-RU" sz="40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Наша страна называется </a:t>
            </a:r>
            <a:r>
              <a:rPr lang="ru-RU" altLang="ru-RU" sz="40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FF6AFF6-98D0-2FEB-3974-0CD625C34487}"/>
              </a:ext>
            </a:extLst>
          </p:cNvPr>
          <p:cNvSpPr txBox="1"/>
          <p:nvPr/>
        </p:nvSpPr>
        <p:spPr>
          <a:xfrm>
            <a:off x="6781800" y="2667000"/>
            <a:ext cx="1981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</a:rPr>
              <a:t>Р</a:t>
            </a:r>
            <a:r>
              <a:rPr lang="ru-RU" sz="3600" b="1" dirty="0">
                <a:solidFill>
                  <a:srgbClr val="FF0000"/>
                </a:solidFill>
              </a:rPr>
              <a:t>ОССИЯ</a:t>
            </a:r>
            <a:r>
              <a:rPr lang="ru-RU" sz="4000" b="1" dirty="0">
                <a:solidFill>
                  <a:srgbClr val="FF0000"/>
                </a:solidFill>
              </a:rPr>
              <a:t>.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41E3B4AF-EAE6-80C8-AC8E-8078B5CBF6BC}"/>
              </a:ext>
            </a:extLst>
          </p:cNvPr>
          <p:cNvCxnSpPr>
            <a:cxnSpLocks/>
          </p:cNvCxnSpPr>
          <p:nvPr/>
        </p:nvCxnSpPr>
        <p:spPr>
          <a:xfrm>
            <a:off x="5715000" y="2895600"/>
            <a:ext cx="65226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890513BB-20AA-4680-10C1-2D80789C394C}"/>
              </a:ext>
            </a:extLst>
          </p:cNvPr>
          <p:cNvCxnSpPr>
            <a:cxnSpLocks/>
          </p:cNvCxnSpPr>
          <p:nvPr/>
        </p:nvCxnSpPr>
        <p:spPr>
          <a:xfrm>
            <a:off x="7543800" y="2819400"/>
            <a:ext cx="36004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BD17484-3AB0-A384-F00F-1EE2349CD7E0}"/>
              </a:ext>
            </a:extLst>
          </p:cNvPr>
          <p:cNvCxnSpPr>
            <a:cxnSpLocks/>
          </p:cNvCxnSpPr>
          <p:nvPr/>
        </p:nvCxnSpPr>
        <p:spPr>
          <a:xfrm>
            <a:off x="7162800" y="2819400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>
            <a:extLst>
              <a:ext uri="{FF2B5EF4-FFF2-40B4-BE49-F238E27FC236}">
                <a16:creationId xmlns:a16="http://schemas.microsoft.com/office/drawing/2014/main" id="{8D7B8E76-DB96-F0B2-3571-12BAFC6E99A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2133600"/>
            <a:ext cx="7452320" cy="685800"/>
          </a:xfrm>
        </p:spPr>
        <p:txBody>
          <a:bodyPr>
            <a:normAutofit fontScale="92500"/>
          </a:bodyPr>
          <a:lstStyle/>
          <a:p>
            <a:pPr marL="609600" indent="-609600" algn="ctr">
              <a:buFontTx/>
              <a:buNone/>
            </a:pPr>
            <a:r>
              <a:rPr lang="ru-RU" altLang="ru-RU" sz="40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Граждане России называются </a:t>
            </a:r>
            <a:r>
              <a:rPr lang="ru-RU" alt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ru-RU" altLang="ru-RU" sz="40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cxnSp>
        <p:nvCxnSpPr>
          <p:cNvPr id="2" name="Прямая соединительная линия 1">
            <a:extLst>
              <a:ext uri="{FF2B5EF4-FFF2-40B4-BE49-F238E27FC236}">
                <a16:creationId xmlns:a16="http://schemas.microsoft.com/office/drawing/2014/main" id="{E15389C7-3974-B077-C7EC-A2D20A7B2095}"/>
              </a:ext>
            </a:extLst>
          </p:cNvPr>
          <p:cNvCxnSpPr>
            <a:cxnSpLocks/>
          </p:cNvCxnSpPr>
          <p:nvPr/>
        </p:nvCxnSpPr>
        <p:spPr>
          <a:xfrm>
            <a:off x="6629400" y="2286000"/>
            <a:ext cx="57606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D14152DC-8C98-EC78-D685-A5F8B62EC611}"/>
              </a:ext>
            </a:extLst>
          </p:cNvPr>
          <p:cNvSpPr txBox="1"/>
          <p:nvPr/>
        </p:nvSpPr>
        <p:spPr>
          <a:xfrm>
            <a:off x="3048000" y="3429000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</a:rPr>
              <a:t>РОССИЯНЕ.</a:t>
            </a: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A8BEC8DA-318D-8DAF-4798-C709A59053A2}"/>
              </a:ext>
            </a:extLst>
          </p:cNvPr>
          <p:cNvCxnSpPr>
            <a:cxnSpLocks/>
          </p:cNvCxnSpPr>
          <p:nvPr/>
        </p:nvCxnSpPr>
        <p:spPr>
          <a:xfrm>
            <a:off x="3429000" y="3505200"/>
            <a:ext cx="21602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B7808A50-6C9C-6AA1-9532-2E831D276C3E}"/>
              </a:ext>
            </a:extLst>
          </p:cNvPr>
          <p:cNvCxnSpPr>
            <a:cxnSpLocks/>
          </p:cNvCxnSpPr>
          <p:nvPr/>
        </p:nvCxnSpPr>
        <p:spPr>
          <a:xfrm>
            <a:off x="3733800" y="3505200"/>
            <a:ext cx="50405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31BAE934-0831-0AA4-0E45-DC7AF244E0B7}"/>
              </a:ext>
            </a:extLst>
          </p:cNvPr>
          <p:cNvCxnSpPr>
            <a:cxnSpLocks/>
          </p:cNvCxnSpPr>
          <p:nvPr/>
        </p:nvCxnSpPr>
        <p:spPr>
          <a:xfrm>
            <a:off x="3733800" y="2362200"/>
            <a:ext cx="360040" cy="795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21FEFAD5-BA11-18D3-B558-CAF69EF679AC}"/>
              </a:ext>
            </a:extLst>
          </p:cNvPr>
          <p:cNvCxnSpPr>
            <a:cxnSpLocks/>
          </p:cNvCxnSpPr>
          <p:nvPr/>
        </p:nvCxnSpPr>
        <p:spPr>
          <a:xfrm>
            <a:off x="3429000" y="2362200"/>
            <a:ext cx="21602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Rectangle 3">
            <a:extLst>
              <a:ext uri="{FF2B5EF4-FFF2-40B4-BE49-F238E27FC236}">
                <a16:creationId xmlns:a16="http://schemas.microsoft.com/office/drawing/2014/main" id="{770E6283-E7D9-9941-B4E2-2C35B05821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-152400" y="2819400"/>
            <a:ext cx="6179096" cy="685800"/>
          </a:xfrm>
        </p:spPr>
        <p:txBody>
          <a:bodyPr>
            <a:normAutofit lnSpcReduction="10000"/>
          </a:bodyPr>
          <a:lstStyle/>
          <a:p>
            <a:pPr marL="609600" indent="-609600" algn="ctr">
              <a:buFontTx/>
              <a:buNone/>
            </a:pPr>
            <a:r>
              <a:rPr lang="ru-RU" altLang="ru-RU" sz="40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Столица</a:t>
            </a:r>
            <a:r>
              <a:rPr lang="ru-RU" alt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40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России-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5353E51-9BD7-C1AF-9106-0E8DB3779293}"/>
              </a:ext>
            </a:extLst>
          </p:cNvPr>
          <p:cNvSpPr txBox="1"/>
          <p:nvPr/>
        </p:nvSpPr>
        <p:spPr>
          <a:xfrm>
            <a:off x="4860032" y="2744488"/>
            <a:ext cx="33123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</a:rPr>
              <a:t>М</a:t>
            </a:r>
            <a:r>
              <a:rPr lang="ru-RU" sz="3600" b="1" dirty="0">
                <a:solidFill>
                  <a:srgbClr val="FF0000"/>
                </a:solidFill>
              </a:rPr>
              <a:t>ОСКВА.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B449EDC5-798A-14FC-6E6D-80CA0A043D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0056" y="629921"/>
            <a:ext cx="8243887" cy="1600200"/>
          </a:xfrm>
        </p:spPr>
        <p:txBody>
          <a:bodyPr/>
          <a:lstStyle/>
          <a:p>
            <a:pPr marL="838200" indent="-838200"/>
            <a:br>
              <a:rPr lang="ru-RU" altLang="ru-RU" dirty="0">
                <a:solidFill>
                  <a:srgbClr val="3333FF"/>
                </a:solidFill>
              </a:rPr>
            </a:br>
            <a:r>
              <a:rPr lang="ru-RU" altLang="ru-RU" dirty="0">
                <a:solidFill>
                  <a:srgbClr val="3333FF"/>
                </a:solidFill>
              </a:rPr>
              <a:t>Москва- </a:t>
            </a:r>
            <a:r>
              <a:rPr lang="ru-RU" altLang="ru-RU" dirty="0">
                <a:solidFill>
                  <a:srgbClr val="FF0066"/>
                </a:solidFill>
              </a:rPr>
              <a:t>это сердце России</a:t>
            </a:r>
            <a:endParaRPr lang="ru-RU" altLang="ru-RU" dirty="0"/>
          </a:p>
        </p:txBody>
      </p:sp>
      <p:pic>
        <p:nvPicPr>
          <p:cNvPr id="105477" name="Picture 5">
            <a:extLst>
              <a:ext uri="{FF2B5EF4-FFF2-40B4-BE49-F238E27FC236}">
                <a16:creationId xmlns:a16="http://schemas.microsoft.com/office/drawing/2014/main" id="{E7209F89-3C7C-8466-422E-2876D378B0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780928"/>
            <a:ext cx="55626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ердце 1">
            <a:extLst>
              <a:ext uri="{FF2B5EF4-FFF2-40B4-BE49-F238E27FC236}">
                <a16:creationId xmlns:a16="http://schemas.microsoft.com/office/drawing/2014/main" id="{288AD338-78D5-9B6B-3274-FE30528D6FCF}"/>
              </a:ext>
            </a:extLst>
          </p:cNvPr>
          <p:cNvSpPr/>
          <p:nvPr/>
        </p:nvSpPr>
        <p:spPr>
          <a:xfrm>
            <a:off x="4648200" y="1295400"/>
            <a:ext cx="1800200" cy="1286331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823CCE9-B2EA-7DB3-5CAF-D411C55849FD}"/>
              </a:ext>
            </a:extLst>
          </p:cNvPr>
          <p:cNvSpPr/>
          <p:nvPr/>
        </p:nvSpPr>
        <p:spPr>
          <a:xfrm>
            <a:off x="1763688" y="2420888"/>
            <a:ext cx="59755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Физминутка</a:t>
            </a:r>
            <a:r>
              <a:rPr lang="ru-RU" sz="4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943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id="{7473D012-541D-2D0C-B1E7-6BBE171E74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2362200"/>
            <a:ext cx="82296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indent="0" algn="ctr">
              <a:buNone/>
            </a:pPr>
            <a:r>
              <a:rPr lang="ru-RU" sz="4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Будем слушать текст «Москва».</a:t>
            </a:r>
            <a:endParaRPr lang="ru-RU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938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1D4F1AE-864E-333D-8EB3-B7BB84AB4B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524000"/>
            <a:ext cx="8363272" cy="452596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b="1" dirty="0"/>
              <a:t>Слушайте. Разложите последовательность текста из разрезных предложений. </a:t>
            </a:r>
            <a:endParaRPr lang="ru-RU" dirty="0"/>
          </a:p>
          <a:p>
            <a:pPr marL="0" indent="0">
              <a:buNone/>
            </a:pPr>
            <a:r>
              <a:rPr lang="ru-RU" b="1" dirty="0"/>
              <a:t>Текст «Москва». </a:t>
            </a:r>
          </a:p>
          <a:p>
            <a:pPr marL="0" indent="0">
              <a:buNone/>
            </a:pPr>
            <a:r>
              <a:rPr lang="ru-RU" dirty="0"/>
              <a:t>– Как называется наша Родина?</a:t>
            </a:r>
          </a:p>
          <a:p>
            <a:pPr marL="0" indent="0">
              <a:buNone/>
            </a:pPr>
            <a:r>
              <a:rPr lang="ru-RU" dirty="0"/>
              <a:t>– Наша Родина называется Россия.</a:t>
            </a:r>
          </a:p>
          <a:p>
            <a:pPr marL="0" indent="0">
              <a:buNone/>
            </a:pPr>
            <a:r>
              <a:rPr lang="ru-RU" dirty="0"/>
              <a:t>– Как называется главный город России?</a:t>
            </a:r>
          </a:p>
          <a:p>
            <a:pPr marL="0" indent="0">
              <a:buNone/>
            </a:pPr>
            <a:r>
              <a:rPr lang="ru-RU" dirty="0"/>
              <a:t>– Главный город России - Москва. Это столица нашей Родины.</a:t>
            </a:r>
          </a:p>
          <a:p>
            <a:pPr marL="0" indent="0">
              <a:buNone/>
            </a:pPr>
            <a:r>
              <a:rPr lang="ru-RU" dirty="0"/>
              <a:t>– Расскажи, что есть в Москве.</a:t>
            </a:r>
          </a:p>
          <a:p>
            <a:pPr marL="0" indent="0">
              <a:buNone/>
            </a:pPr>
            <a:r>
              <a:rPr lang="ru-RU" dirty="0"/>
              <a:t>– В Москве много музеев, парков, магазинов. А Красная площадь - это центр столицы.</a:t>
            </a:r>
          </a:p>
          <a:p>
            <a:pPr marL="0" indent="0">
              <a:buNone/>
            </a:pPr>
            <a:r>
              <a:rPr lang="ru-RU" dirty="0"/>
              <a:t>– Ты была в Москве?</a:t>
            </a:r>
          </a:p>
          <a:p>
            <a:pPr marL="0" indent="0">
              <a:buNone/>
            </a:pPr>
            <a:r>
              <a:rPr lang="ru-RU" dirty="0"/>
              <a:t>– Нет, я не была в Москве, но очень хочу.</a:t>
            </a:r>
          </a:p>
          <a:p>
            <a:pPr marL="0" indent="0">
              <a:buNone/>
            </a:pPr>
            <a:r>
              <a:rPr lang="ru-RU" dirty="0"/>
              <a:t>– Почему?</a:t>
            </a:r>
          </a:p>
          <a:p>
            <a:pPr marL="0" indent="0">
              <a:buNone/>
            </a:pPr>
            <a:r>
              <a:rPr lang="ru-RU" dirty="0"/>
              <a:t>– Потому что я хочу погулять по Красной площади.</a:t>
            </a:r>
          </a:p>
          <a:p>
            <a:pPr marL="0" indent="0">
              <a:buNone/>
            </a:pPr>
            <a:r>
              <a:rPr lang="ru-RU" dirty="0"/>
              <a:t> </a:t>
            </a:r>
            <a:r>
              <a:rPr lang="ru-RU" b="1" dirty="0"/>
              <a:t>Прочитайте, соблюдая ударение, правила орфоэпии и паузы. Что представляет из себя текст? Верно, это диалог.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3726536-D535-E2AA-8D0C-43695F1261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5334000"/>
            <a:ext cx="1655022" cy="12149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982264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E54CBE49-A943-2209-D6F8-A09C90DDEB3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1447800"/>
            <a:ext cx="6750224" cy="465584"/>
          </a:xfrm>
          <a:solidFill>
            <a:schemeClr val="bg1"/>
          </a:solidFill>
          <a:ln>
            <a:solidFill>
              <a:schemeClr val="accent2"/>
            </a:solidFill>
            <a:miter lim="800000"/>
            <a:headEnd/>
            <a:tailEnd/>
          </a:ln>
        </p:spPr>
        <p:txBody>
          <a:bodyPr>
            <a:noAutofit/>
          </a:bodyPr>
          <a:lstStyle/>
          <a:p>
            <a:r>
              <a:rPr lang="ru-RU" altLang="ru-RU" sz="3200" dirty="0">
                <a:solidFill>
                  <a:srgbClr val="FF0066"/>
                </a:solidFill>
              </a:rPr>
              <a:t>-Как называется наша Родина?</a:t>
            </a: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1ABB09FA-5A37-3427-349D-131034FF9C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057400"/>
            <a:ext cx="5681905" cy="3673645"/>
          </a:xfrm>
          <a:prstGeom prst="rect">
            <a:avLst/>
          </a:prstGeom>
          <a:noFill/>
          <a:ln w="12700">
            <a:solidFill>
              <a:srgbClr val="FF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Line 8">
            <a:extLst>
              <a:ext uri="{FF2B5EF4-FFF2-40B4-BE49-F238E27FC236}">
                <a16:creationId xmlns:a16="http://schemas.microsoft.com/office/drawing/2014/main" id="{57986D1A-77D6-6BED-CC9B-70370B79416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28600" y="838200"/>
            <a:ext cx="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2D30CFFF-A9CA-D7B0-3E46-FB0B5F62224E}"/>
              </a:ext>
            </a:extLst>
          </p:cNvPr>
          <p:cNvSpPr txBox="1">
            <a:spLocks noChangeArrowheads="1"/>
          </p:cNvSpPr>
          <p:nvPr/>
        </p:nvSpPr>
        <p:spPr>
          <a:xfrm>
            <a:off x="1600200" y="5867400"/>
            <a:ext cx="6901105" cy="68580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  <a:miter lim="800000"/>
            <a:headEnd/>
            <a:tailEnd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3200" dirty="0">
                <a:solidFill>
                  <a:srgbClr val="FF0066"/>
                </a:solidFill>
              </a:rPr>
              <a:t>-Наша Родина называется Россия.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2578B24-6ED2-78FF-642C-7747EE1E3B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579"/>
          <a:stretch>
            <a:fillRect/>
          </a:stretch>
        </p:blipFill>
        <p:spPr bwMode="auto">
          <a:xfrm>
            <a:off x="7543800" y="76200"/>
            <a:ext cx="1475318" cy="2191398"/>
          </a:xfrm>
          <a:prstGeom prst="rect">
            <a:avLst/>
          </a:prstGeom>
          <a:noFill/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D6C87FE-89A7-0F88-4485-8BFEC504202E}"/>
              </a:ext>
            </a:extLst>
          </p:cNvPr>
          <p:cNvSpPr/>
          <p:nvPr/>
        </p:nvSpPr>
        <p:spPr>
          <a:xfrm>
            <a:off x="7925455" y="260647"/>
            <a:ext cx="4738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?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9CFB677-DF1A-15B2-F953-3D46811720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0" t="9373" r="2455" b="5069"/>
          <a:stretch>
            <a:fillRect/>
          </a:stretch>
        </p:blipFill>
        <p:spPr bwMode="auto">
          <a:xfrm>
            <a:off x="152400" y="4876800"/>
            <a:ext cx="1457263" cy="1829584"/>
          </a:xfrm>
          <a:prstGeom prst="rect">
            <a:avLst/>
          </a:prstGeom>
          <a:noFill/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45C9948-574C-8363-44F8-18CF98E443B0}"/>
              </a:ext>
            </a:extLst>
          </p:cNvPr>
          <p:cNvSpPr/>
          <p:nvPr/>
        </p:nvSpPr>
        <p:spPr>
          <a:xfrm>
            <a:off x="811530" y="4483878"/>
            <a:ext cx="4738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7" name="Picture 5">
            <a:extLst>
              <a:ext uri="{FF2B5EF4-FFF2-40B4-BE49-F238E27FC236}">
                <a16:creationId xmlns:a16="http://schemas.microsoft.com/office/drawing/2014/main" id="{E7209F89-3C7C-8466-422E-2876D378B0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447800"/>
            <a:ext cx="55626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77A3389-CA15-93AB-AEF0-14B8E6A64BC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0" y="381000"/>
            <a:ext cx="1391653" cy="206745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A05A369-A87A-86FB-F2FB-C9C0847C5C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0" t="9373" r="2455" b="5069"/>
          <a:stretch>
            <a:fillRect/>
          </a:stretch>
        </p:blipFill>
        <p:spPr bwMode="auto">
          <a:xfrm>
            <a:off x="533400" y="4648200"/>
            <a:ext cx="1602178" cy="2011524"/>
          </a:xfrm>
          <a:prstGeom prst="rect">
            <a:avLst/>
          </a:prstGeom>
          <a:noFill/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35554DD-A59D-3652-3165-40CC9D6EE098}"/>
              </a:ext>
            </a:extLst>
          </p:cNvPr>
          <p:cNvSpPr/>
          <p:nvPr/>
        </p:nvSpPr>
        <p:spPr>
          <a:xfrm>
            <a:off x="1295400" y="4343400"/>
            <a:ext cx="4738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.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5FF05B1E-7C6C-AA1D-289F-8D847C7C3F57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" y="1066800"/>
            <a:ext cx="7160609" cy="465584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  <a:miter lim="800000"/>
            <a:headEnd/>
            <a:tailEnd/>
          </a:ln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4800" dirty="0">
                <a:solidFill>
                  <a:srgbClr val="FF0066"/>
                </a:solidFill>
              </a:rPr>
              <a:t>-Как называется главный город России?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F0BBD388-CE28-3EE5-9B11-9B557733B1F4}"/>
              </a:ext>
            </a:extLst>
          </p:cNvPr>
          <p:cNvSpPr txBox="1">
            <a:spLocks noChangeArrowheads="1"/>
          </p:cNvSpPr>
          <p:nvPr/>
        </p:nvSpPr>
        <p:spPr>
          <a:xfrm>
            <a:off x="1259632" y="5661248"/>
            <a:ext cx="7851273" cy="829816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  <a:miter lim="800000"/>
            <a:headEnd/>
            <a:tailEnd/>
          </a:ln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4800" dirty="0">
                <a:solidFill>
                  <a:srgbClr val="FF0066"/>
                </a:solidFill>
              </a:rPr>
              <a:t>-Главный город России – Москва. </a:t>
            </a:r>
          </a:p>
          <a:p>
            <a:r>
              <a:rPr lang="ru-RU" altLang="ru-RU" sz="4800" dirty="0">
                <a:solidFill>
                  <a:srgbClr val="FF0066"/>
                </a:solidFill>
              </a:rPr>
              <a:t>Это столица нашей Родины.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39FB5B5-71BE-0077-6B0C-C65BA8D55B89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91673" y="2334869"/>
            <a:ext cx="4280151" cy="3326379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0FE23B-4754-0459-114A-1A37E124CC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9931F7B-B572-AF44-75E6-D27A7F32235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61775" y="-57440"/>
            <a:ext cx="1694835" cy="251786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E31BBB8-2AC6-B4CB-8E7D-42CB8681AA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0" t="9373" r="2455" b="5069"/>
          <a:stretch>
            <a:fillRect/>
          </a:stretch>
        </p:blipFill>
        <p:spPr bwMode="auto">
          <a:xfrm>
            <a:off x="101844" y="4672060"/>
            <a:ext cx="1728934" cy="2170665"/>
          </a:xfrm>
          <a:prstGeom prst="rect">
            <a:avLst/>
          </a:prstGeom>
          <a:noFill/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21E88A5-D0F9-9455-7701-5415F97FD4A1}"/>
              </a:ext>
            </a:extLst>
          </p:cNvPr>
          <p:cNvSpPr/>
          <p:nvPr/>
        </p:nvSpPr>
        <p:spPr>
          <a:xfrm>
            <a:off x="966311" y="4453087"/>
            <a:ext cx="4738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.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90BEE344-58D2-45CC-1D76-6F1F3667691B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1066800"/>
            <a:ext cx="7160609" cy="465584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  <a:miter lim="800000"/>
            <a:headEnd/>
            <a:tailEnd/>
          </a:ln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4800" dirty="0">
                <a:solidFill>
                  <a:srgbClr val="FF0066"/>
                </a:solidFill>
              </a:rPr>
              <a:t>-Расскажи, что есть в Москве.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30985AB5-4499-E4DE-CF4A-CD2281420556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5715000"/>
            <a:ext cx="7851273" cy="829816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  <a:miter lim="800000"/>
            <a:headEnd/>
            <a:tailEnd/>
          </a:ln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4800" dirty="0">
                <a:solidFill>
                  <a:srgbClr val="FF0066"/>
                </a:solidFill>
              </a:rPr>
              <a:t>-В Москве много музеев, парков, магазинов. А Красная площадь- это центр столицы.</a:t>
            </a: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9D5F88B9-0E90-08AF-2ABB-30245644A6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505200"/>
            <a:ext cx="3589928" cy="219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2AB6F02-D903-A9F3-ED16-308C54B22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505200"/>
            <a:ext cx="3326063" cy="217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B88AE14-9267-473A-BE6E-1644F366B52B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8600" y="1600200"/>
            <a:ext cx="2850452" cy="190122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ACDD65F-4232-1904-4630-0F50E0E81972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48000" y="1524000"/>
            <a:ext cx="3146783" cy="193988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DD1B63D-71F6-98CB-E355-42F9B878E6DB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96000" y="1524000"/>
            <a:ext cx="2448272" cy="193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7517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0FE23B-4754-0459-114A-1A37E124CC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9931F7B-B572-AF44-75E6-D27A7F32235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10400" y="914400"/>
            <a:ext cx="1600200" cy="217988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E31BBB8-2AC6-B4CB-8E7D-42CB8681AA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0" t="9373" r="2455" b="5069"/>
          <a:stretch>
            <a:fillRect/>
          </a:stretch>
        </p:blipFill>
        <p:spPr bwMode="auto">
          <a:xfrm>
            <a:off x="152400" y="4343400"/>
            <a:ext cx="1752600" cy="2160024"/>
          </a:xfrm>
          <a:prstGeom prst="rect">
            <a:avLst/>
          </a:prstGeom>
          <a:noFill/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21E88A5-D0F9-9455-7701-5415F97FD4A1}"/>
              </a:ext>
            </a:extLst>
          </p:cNvPr>
          <p:cNvSpPr/>
          <p:nvPr/>
        </p:nvSpPr>
        <p:spPr>
          <a:xfrm>
            <a:off x="1043608" y="4221088"/>
            <a:ext cx="4738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.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90BEE344-58D2-45CC-1D76-6F1F3667691B}"/>
              </a:ext>
            </a:extLst>
          </p:cNvPr>
          <p:cNvSpPr txBox="1">
            <a:spLocks noChangeArrowheads="1"/>
          </p:cNvSpPr>
          <p:nvPr/>
        </p:nvSpPr>
        <p:spPr>
          <a:xfrm>
            <a:off x="2362200" y="1447800"/>
            <a:ext cx="4648200" cy="68580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  <a:miter lim="800000"/>
            <a:headEnd/>
            <a:tailEnd/>
          </a:ln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ru-RU" sz="3200" dirty="0">
              <a:solidFill>
                <a:srgbClr val="FF0066"/>
              </a:solidFill>
            </a:endParaRPr>
          </a:p>
          <a:p>
            <a:r>
              <a:rPr lang="ru-RU" altLang="ru-RU" sz="12800" dirty="0">
                <a:solidFill>
                  <a:srgbClr val="FF0066"/>
                </a:solidFill>
              </a:rPr>
              <a:t>-Ты был в Москве?</a:t>
            </a:r>
            <a:br>
              <a:rPr lang="ru-RU" altLang="ru-RU" sz="12800" dirty="0">
                <a:solidFill>
                  <a:srgbClr val="FF0066"/>
                </a:solidFill>
              </a:rPr>
            </a:br>
            <a:endParaRPr lang="ru-RU" altLang="ru-RU" sz="12800" dirty="0">
              <a:solidFill>
                <a:srgbClr val="FF0066"/>
              </a:solidFill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30985AB5-4499-E4DE-CF4A-CD2281420556}"/>
              </a:ext>
            </a:extLst>
          </p:cNvPr>
          <p:cNvSpPr txBox="1">
            <a:spLocks noChangeArrowheads="1"/>
          </p:cNvSpPr>
          <p:nvPr/>
        </p:nvSpPr>
        <p:spPr>
          <a:xfrm>
            <a:off x="914400" y="5562600"/>
            <a:ext cx="7851273" cy="104584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  <a:miter lim="800000"/>
            <a:headEnd/>
            <a:tailEnd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3200" dirty="0">
                <a:solidFill>
                  <a:srgbClr val="FF0066"/>
                </a:solidFill>
              </a:rPr>
              <a:t>-Нет, я не был в Москве, но очень хочу.</a:t>
            </a:r>
          </a:p>
          <a:p>
            <a:endParaRPr lang="ru-RU" altLang="ru-RU" sz="4800" dirty="0">
              <a:solidFill>
                <a:srgbClr val="FF0066"/>
              </a:solidFill>
            </a:endParaRP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9D5F88B9-0E90-08AF-2ABB-30245644A6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133600"/>
            <a:ext cx="5247395" cy="3206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97517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0FE23B-4754-0459-114A-1A37E124CC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9931F7B-B572-AF44-75E6-D27A7F32235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8305" y="-57440"/>
            <a:ext cx="1848306" cy="251786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E31BBB8-2AC6-B4CB-8E7D-42CB8681AA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0" t="9373" r="2455" b="5069"/>
          <a:stretch>
            <a:fillRect/>
          </a:stretch>
        </p:blipFill>
        <p:spPr bwMode="auto">
          <a:xfrm>
            <a:off x="0" y="4149080"/>
            <a:ext cx="1949876" cy="2160024"/>
          </a:xfrm>
          <a:prstGeom prst="rect">
            <a:avLst/>
          </a:prstGeom>
          <a:noFill/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21E88A5-D0F9-9455-7701-5415F97FD4A1}"/>
              </a:ext>
            </a:extLst>
          </p:cNvPr>
          <p:cNvSpPr/>
          <p:nvPr/>
        </p:nvSpPr>
        <p:spPr>
          <a:xfrm>
            <a:off x="1043608" y="4221088"/>
            <a:ext cx="4738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.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90BEE344-58D2-45CC-1D76-6F1F3667691B}"/>
              </a:ext>
            </a:extLst>
          </p:cNvPr>
          <p:cNvSpPr txBox="1">
            <a:spLocks noChangeArrowheads="1"/>
          </p:cNvSpPr>
          <p:nvPr/>
        </p:nvSpPr>
        <p:spPr>
          <a:xfrm>
            <a:off x="2209800" y="1371600"/>
            <a:ext cx="4896544" cy="620688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  <a:miter lim="800000"/>
            <a:headEnd/>
            <a:tailEnd/>
          </a:ln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ru-RU" sz="3200" dirty="0">
              <a:solidFill>
                <a:srgbClr val="FF0066"/>
              </a:solidFill>
            </a:endParaRPr>
          </a:p>
          <a:p>
            <a:r>
              <a:rPr lang="ru-RU" altLang="ru-RU" sz="12800" dirty="0">
                <a:solidFill>
                  <a:srgbClr val="FF0066"/>
                </a:solidFill>
              </a:rPr>
              <a:t>-Почему?</a:t>
            </a:r>
            <a:br>
              <a:rPr lang="ru-RU" altLang="ru-RU" sz="12800" dirty="0">
                <a:solidFill>
                  <a:srgbClr val="FF0066"/>
                </a:solidFill>
              </a:rPr>
            </a:br>
            <a:endParaRPr lang="ru-RU" altLang="ru-RU" sz="12800" dirty="0">
              <a:solidFill>
                <a:srgbClr val="FF0066"/>
              </a:solidFill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30985AB5-4499-E4DE-CF4A-CD2281420556}"/>
              </a:ext>
            </a:extLst>
          </p:cNvPr>
          <p:cNvSpPr txBox="1">
            <a:spLocks noChangeArrowheads="1"/>
          </p:cNvSpPr>
          <p:nvPr/>
        </p:nvSpPr>
        <p:spPr>
          <a:xfrm>
            <a:off x="899592" y="5445224"/>
            <a:ext cx="8244408" cy="104584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  <a:miter lim="800000"/>
            <a:headEnd/>
            <a:tailEnd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3200" dirty="0">
                <a:solidFill>
                  <a:srgbClr val="FF0066"/>
                </a:solidFill>
              </a:rPr>
              <a:t>-Потому что я хочу погулять по красной площади.</a:t>
            </a:r>
            <a:endParaRPr lang="ru-RU" altLang="ru-RU" sz="4800" dirty="0">
              <a:solidFill>
                <a:srgbClr val="FF0066"/>
              </a:solidFill>
            </a:endParaRP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9D5F88B9-0E90-08AF-2ABB-30245644A6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057400"/>
            <a:ext cx="5474507" cy="3345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97517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4130" y="1295400"/>
            <a:ext cx="7488832" cy="454372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Символы государства.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3568" y="1657149"/>
            <a:ext cx="8280920" cy="1224136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Каждое государство обязательно имеет государственные символы: флаг, герб и гимн. У России тоже есть государственные символы.</a:t>
            </a:r>
          </a:p>
        </p:txBody>
      </p:sp>
      <p:pic>
        <p:nvPicPr>
          <p:cNvPr id="9" name="Рисунок 8" descr="37812242_gimn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30020" y="2876758"/>
            <a:ext cx="2530412" cy="3692605"/>
          </a:xfrm>
          <a:prstGeom prst="rect">
            <a:avLst/>
          </a:prstGeom>
        </p:spPr>
      </p:pic>
      <p:pic>
        <p:nvPicPr>
          <p:cNvPr id="10" name="Рисунок 9" descr="flag(fkz)_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3127220"/>
            <a:ext cx="2741737" cy="2929527"/>
          </a:xfrm>
          <a:prstGeom prst="rect">
            <a:avLst/>
          </a:prstGeom>
        </p:spPr>
      </p:pic>
      <p:pic>
        <p:nvPicPr>
          <p:cNvPr id="11" name="Рисунок 10" descr="gerb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50204" y="3912096"/>
            <a:ext cx="1968493" cy="2304256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 txBox="1">
            <a:spLocks/>
          </p:cNvSpPr>
          <p:nvPr/>
        </p:nvSpPr>
        <p:spPr>
          <a:xfrm>
            <a:off x="1447800" y="1219199"/>
            <a:ext cx="6112296" cy="571749"/>
          </a:xfrm>
          <a:prstGeom prst="rect">
            <a:avLst/>
          </a:prstGeom>
        </p:spPr>
        <p:txBody>
          <a:bodyPr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Найди флаг России</a:t>
            </a:r>
          </a:p>
        </p:txBody>
      </p:sp>
      <p:pic>
        <p:nvPicPr>
          <p:cNvPr id="4" name="Рисунок 3" descr="8b9ff1482bdd2472b52bf7838d2de4dd_x10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4299" y="1880361"/>
            <a:ext cx="3270389" cy="19632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6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флаг кита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8711" y="1878133"/>
            <a:ext cx="3211650" cy="19738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6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фран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8073" y="4278563"/>
            <a:ext cx="3293021" cy="21570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6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p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74542" y="4311333"/>
            <a:ext cx="3211650" cy="21570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6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489789" y="1650163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32040" y="1850218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9789" y="4137777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35353" y="4078508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2"/>
          <p:cNvSpPr txBox="1">
            <a:spLocks/>
          </p:cNvSpPr>
          <p:nvPr/>
        </p:nvSpPr>
        <p:spPr>
          <a:xfrm>
            <a:off x="1403648" y="1320651"/>
            <a:ext cx="6336704" cy="792088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Найди герб России</a:t>
            </a:r>
          </a:p>
        </p:txBody>
      </p:sp>
      <p:pic>
        <p:nvPicPr>
          <p:cNvPr id="6" name="Рисунок 5" descr="ф германи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1373" y="1899598"/>
            <a:ext cx="1785911" cy="2232389"/>
          </a:xfrm>
          <a:prstGeom prst="rect">
            <a:avLst/>
          </a:prstGeom>
        </p:spPr>
      </p:pic>
      <p:pic>
        <p:nvPicPr>
          <p:cNvPr id="7" name="Рисунок 6" descr="герб китая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44513" y="1953001"/>
            <a:ext cx="1865055" cy="2194830"/>
          </a:xfrm>
          <a:prstGeom prst="rect">
            <a:avLst/>
          </a:prstGeom>
        </p:spPr>
      </p:pic>
      <p:pic>
        <p:nvPicPr>
          <p:cNvPr id="8" name="Рисунок 7" descr="gerb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8472" y="4293095"/>
            <a:ext cx="1911715" cy="2237793"/>
          </a:xfrm>
          <a:prstGeom prst="rect">
            <a:avLst/>
          </a:prstGeom>
        </p:spPr>
      </p:pic>
      <p:pic>
        <p:nvPicPr>
          <p:cNvPr id="9" name="Рисунок 8" descr="1087139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25399" y="4416576"/>
            <a:ext cx="2387084" cy="199082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4520" y="1981200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53391" y="2112739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0440" y="4276636"/>
            <a:ext cx="288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07100" y="4400221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герб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3224" y="1447800"/>
            <a:ext cx="2768352" cy="3322023"/>
          </a:xfrm>
          <a:prstGeom prst="rect">
            <a:avLst/>
          </a:prstGeom>
        </p:spPr>
      </p:pic>
      <p:pic>
        <p:nvPicPr>
          <p:cNvPr id="10" name="Рисунок 9" descr="800px-Coat_of_arms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4751" y="2971800"/>
            <a:ext cx="4079613" cy="4349467"/>
          </a:xfrm>
          <a:prstGeom prst="rect">
            <a:avLst/>
          </a:prstGeom>
        </p:spPr>
      </p:pic>
      <p:pic>
        <p:nvPicPr>
          <p:cNvPr id="11" name="Рисунок 10" descr="0_836cf_8b44935f_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81600" y="980148"/>
            <a:ext cx="2454502" cy="2685451"/>
          </a:xfrm>
          <a:prstGeom prst="rect">
            <a:avLst/>
          </a:prstGeom>
        </p:spPr>
      </p:pic>
      <p:pic>
        <p:nvPicPr>
          <p:cNvPr id="12" name="Рисунок 11" descr="500301_html_25f1c1bb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57400" y="5680011"/>
            <a:ext cx="586572" cy="70788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632555" y="1093857"/>
            <a:ext cx="55446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Собери герб </a:t>
            </a:r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России</a:t>
            </a:r>
            <a:endParaRPr lang="ru-RU" sz="3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57529E-6 L -0.54132 -0.258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00" y="-13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61693E-6 L -0.59652 0.210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00" y="10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3669E-6 L -0.17327 -0.3990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00" y="-2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564904"/>
            <a:ext cx="792088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Молодцы!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709</Words>
  <Application>Microsoft Office PowerPoint</Application>
  <PresentationFormat>Экран (4:3)</PresentationFormat>
  <Paragraphs>154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8" baseType="lpstr">
      <vt:lpstr>Arial</vt:lpstr>
      <vt:lpstr>Calibri</vt:lpstr>
      <vt:lpstr>Century Gothic</vt:lpstr>
      <vt:lpstr>Comic Sans MS</vt:lpstr>
      <vt:lpstr>Open Sans</vt:lpstr>
      <vt:lpstr>Propisi</vt:lpstr>
      <vt:lpstr>Times New Roman</vt:lpstr>
      <vt:lpstr>Office Theme</vt:lpstr>
      <vt:lpstr>Дифференциация звуков Ц-С на материале темы «Россия»,  текст «Москва» </vt:lpstr>
      <vt:lpstr>Презентация PowerPoint</vt:lpstr>
      <vt:lpstr>Презентация PowerPoint</vt:lpstr>
      <vt:lpstr>Презентация PowerPoint</vt:lpstr>
      <vt:lpstr>Презентация PowerPoint</vt:lpstr>
      <vt:lpstr>Подбери профиль звука «Ц», «С».</vt:lpstr>
      <vt:lpstr>Презентация PowerPoint</vt:lpstr>
      <vt:lpstr>Презентация PowerPoint</vt:lpstr>
      <vt:lpstr>Презентация PowerPoint</vt:lpstr>
      <vt:lpstr>Презентация PowerPoint</vt:lpstr>
      <vt:lpstr>Что означает цвет на флаге?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Москва- это сердце России</vt:lpstr>
      <vt:lpstr>Презентация PowerPoint</vt:lpstr>
      <vt:lpstr>Презентация PowerPoint</vt:lpstr>
      <vt:lpstr>Презентация PowerPoint</vt:lpstr>
      <vt:lpstr>-Как называется наша Родина?</vt:lpstr>
      <vt:lpstr>Презентация PowerPoint</vt:lpstr>
      <vt:lpstr>Презентация PowerPoint</vt:lpstr>
      <vt:lpstr>Презентация PowerPoint</vt:lpstr>
      <vt:lpstr>Презентация PowerPoint</vt:lpstr>
      <vt:lpstr>    Символы государства.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Катенок</dc:creator>
  <cp:lastModifiedBy>Пользователь</cp:lastModifiedBy>
  <cp:revision>22</cp:revision>
  <dcterms:created xsi:type="dcterms:W3CDTF">2013-10-28T09:12:00Z</dcterms:created>
  <dcterms:modified xsi:type="dcterms:W3CDTF">2026-04-19T15:19:46Z</dcterms:modified>
</cp:coreProperties>
</file>